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67" r:id="rId6"/>
  </p:sldMasterIdLst>
  <p:notesMasterIdLst>
    <p:notesMasterId r:id="rId18"/>
  </p:notesMasterIdLst>
  <p:handoutMasterIdLst>
    <p:handoutMasterId r:id="rId19"/>
  </p:handoutMasterIdLst>
  <p:sldIdLst>
    <p:sldId id="324" r:id="rId7"/>
    <p:sldId id="357" r:id="rId8"/>
    <p:sldId id="362" r:id="rId9"/>
    <p:sldId id="345" r:id="rId10"/>
    <p:sldId id="356" r:id="rId11"/>
    <p:sldId id="361" r:id="rId12"/>
    <p:sldId id="358" r:id="rId13"/>
    <p:sldId id="359" r:id="rId14"/>
    <p:sldId id="349" r:id="rId15"/>
    <p:sldId id="365" r:id="rId16"/>
    <p:sldId id="366" r:id="rId1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berg Sabine" initials="RS" lastIdx="1" clrIdx="0">
    <p:extLst>
      <p:ext uri="{19B8F6BF-5375-455C-9EA6-DF929625EA0E}">
        <p15:presenceInfo xmlns:p15="http://schemas.microsoft.com/office/powerpoint/2012/main" userId="S-1-5-21-289089441-1626540893-1256410061-10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5289" autoAdjust="0"/>
  </p:normalViewPr>
  <p:slideViewPr>
    <p:cSldViewPr>
      <p:cViewPr varScale="1">
        <p:scale>
          <a:sx n="85" d="100"/>
          <a:sy n="85" d="100"/>
        </p:scale>
        <p:origin x="730" y="53"/>
      </p:cViewPr>
      <p:guideLst/>
    </p:cSldViewPr>
  </p:slideViewPr>
  <p:outlineViewPr>
    <p:cViewPr>
      <p:scale>
        <a:sx n="33" d="100"/>
        <a:sy n="33" d="100"/>
      </p:scale>
      <p:origin x="0" y="-2112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2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CADA81-DDD4-4AF0-91ED-A552DC65D4A5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F4D22C-AE2F-4F50-A3FB-CD01AA7878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59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7CA930-005D-4437-A0CF-4224A1C2BC07}" type="datetimeFigureOut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33F711-AD3B-48A9-8F1A-C17B974565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25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ern="1200">
        <a:solidFill>
          <a:schemeClr val="tx1"/>
        </a:solidFill>
        <a:latin typeface="+mn-lt"/>
        <a:ea typeface="+mn-ea"/>
        <a:cs typeface="+mn-cs"/>
      </a:defRPr>
    </a:lvl2pPr>
    <a:lvl3pPr marL="360363" indent="-185738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ern="1200">
        <a:solidFill>
          <a:schemeClr val="tx1"/>
        </a:solidFill>
        <a:latin typeface="+mn-lt"/>
        <a:ea typeface="+mn-ea"/>
        <a:cs typeface="+mn-cs"/>
      </a:defRPr>
    </a:lvl4pPr>
    <a:lvl5pPr marL="719138" indent="-1841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3F711-AD3B-48A9-8F1A-C17B9745656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20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3F711-AD3B-48A9-8F1A-C17B9745656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7865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9035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9429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9758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3F711-AD3B-48A9-8F1A-C17B9745656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421A-9399-4A93-BB92-3C4F8F197C13}" type="slidenum">
              <a:rPr lang="de-DE" smtClean="0">
                <a:solidFill>
                  <a:prstClr val="black"/>
                </a:solidFill>
                <a:latin typeface="ClanNarrowLF-Book"/>
              </a:rPr>
              <a:pPr/>
              <a:t>7</a:t>
            </a:fld>
            <a:endParaRPr lang="de-DE">
              <a:solidFill>
                <a:prstClr val="black"/>
              </a:solidFill>
              <a:latin typeface="ClanNarrowLF-Book"/>
            </a:endParaRPr>
          </a:p>
        </p:txBody>
      </p:sp>
    </p:spTree>
    <p:extLst>
      <p:ext uri="{BB962C8B-B14F-4D97-AF65-F5344CB8AC3E}">
        <p14:creationId xmlns:p14="http://schemas.microsoft.com/office/powerpoint/2010/main" val="90880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421A-9399-4A93-BB92-3C4F8F197C13}" type="slidenum">
              <a:rPr lang="de-DE" smtClean="0">
                <a:solidFill>
                  <a:prstClr val="black"/>
                </a:solidFill>
                <a:latin typeface="ClanNarrowLF-Book"/>
              </a:rPr>
              <a:pPr/>
              <a:t>8</a:t>
            </a:fld>
            <a:endParaRPr lang="de-DE">
              <a:solidFill>
                <a:prstClr val="black"/>
              </a:solidFill>
              <a:latin typeface="ClanNarrowLF-Book"/>
            </a:endParaRPr>
          </a:p>
        </p:txBody>
      </p:sp>
    </p:spTree>
    <p:extLst>
      <p:ext uri="{BB962C8B-B14F-4D97-AF65-F5344CB8AC3E}">
        <p14:creationId xmlns:p14="http://schemas.microsoft.com/office/powerpoint/2010/main" val="241636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5164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 descr="PPT_Ti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441325"/>
            <a:ext cx="6877050" cy="5975350"/>
          </a:xfrm>
        </p:spPr>
        <p:txBody>
          <a:bodyPr anchor="ctr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94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A898-AAA3-4C7C-89A3-034BC367A178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8786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F328-DE65-4436-8556-8730A9C87251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97337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0F68-3C51-4152-B82F-D96A4E7C6628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41208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A868-F351-49EB-AB48-6FC8C8F71B5A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91357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03CC-1DFC-4886-B069-1E3DFE03F406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27144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2BE0-CD1B-4B5D-ABA5-EFBC40F2CEAE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39792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FA5E-F009-42B3-853D-BAE1EBBFE804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14929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E994-2A4A-49F9-8F2B-8E4184EF9B0F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87984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2DDA-6326-47E9-984F-9FD49619E76B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87730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2FB1-9DB3-437A-879F-FC752AB2A710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06730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8FC4-5028-434D-A1C9-68C4A967F693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562663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74EB-49E4-44B7-A583-70689409A2A8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887182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171A-7B78-47A5-BDCD-5E90755B2541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04262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A617-EFA0-4499-956A-4ACC8BA017FC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53699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D1E8-857C-4C17-84C8-5367264E1FA3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653462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C0CB-01FF-4201-B1F9-5C072D7F42A6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07591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37-7788-4F56-B8B7-4D81ADFE2A67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038943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0023-7E0D-40B7-ABAC-97623A53FACF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79602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548680"/>
            <a:ext cx="6877050" cy="5862066"/>
          </a:xfrm>
        </p:spPr>
        <p:txBody>
          <a:bodyPr anchor="ctr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390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CFFFAF-DEE2-45EE-AB88-F55A7E5B832C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de-DE"/>
              <a:t>DLL - Deutsch lehren lernen </a:t>
            </a:r>
            <a:r>
              <a:rPr lang="de-DE" err="1"/>
              <a:t>Webniar</a:t>
            </a:r>
            <a:r>
              <a:rPr lang="de-DE"/>
              <a:t> Jakarta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F6757BB9-3382-4C03-9774-F4787FC70B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5581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PPT_Tit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441325"/>
            <a:ext cx="6877050" cy="5975350"/>
          </a:xfrm>
        </p:spPr>
        <p:txBody>
          <a:bodyPr anchor="ctr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87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A73C-BA1B-40DE-A60D-FD805DE71D86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52928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D0B0-A49B-4331-9A69-6C021D67AC75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747631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ADD9-3328-463E-9F93-93926C2BBD63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1324231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DDF4-76DF-43CB-92CE-41A5DEC1E3A8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348616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9A5C-ADD8-4A53-A33E-9D628065A659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501756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6B3B-399A-4E69-9337-23349FF94126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65725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D173-09D7-4B7C-B616-865AED89AC26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173733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7720-E8E1-4D75-ACDB-D78A9A938E0F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740968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68E5-CECE-41D7-9A47-6FA54EC5FAEB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789834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676C-C083-415A-8247-CBCA2CFE9B8A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70202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3F8-F625-415F-A347-BF3275D8B006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46147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B4F4-2A75-4E5F-BB38-C42BAFAB28A7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109532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184F-B224-4142-9AF0-393B8F603F97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188583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6BEC-8C5E-465A-8BF3-7AB5AF4DA42F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68028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66D1-339B-4575-8623-46837F9EB792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1111170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CB53-F373-4197-BD3D-FF9A469A1E3A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1182403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AFFA-CA73-41AD-9ACC-6E807CC191B9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281542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3436-9079-4830-BFD8-5132F365D6DE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807335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FC40-E23D-4F69-B449-A1482A02491E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772603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75B4-601F-4F53-8DC5-D70E049D7E9E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2238078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2BD3-A78F-48AC-ACE7-8C8104281EC4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726852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225A-0FA3-4B02-A746-E8D5215E3F05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54592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F0C0-00AA-48D9-BCCE-9F04062E5C6E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599237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BBE7-DDF7-4A63-B17D-2597CA076308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2079219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EF384-14B7-48A0-9C1B-D126E77DAD50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1015775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434D-14B7-421E-B29B-79B2E5E2B5DD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4116272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0577-D81D-4886-9115-7A680B3A1F5C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2014212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4720-D0CC-4E21-90BC-30C752796A48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3412878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548680"/>
            <a:ext cx="6877050" cy="5862066"/>
          </a:xfrm>
        </p:spPr>
        <p:txBody>
          <a:bodyPr anchor="ctr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902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A885-2921-4564-9214-D2E8E3948DB2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Goethe-Institut</a:t>
            </a:r>
          </a:p>
        </p:txBody>
      </p:sp>
    </p:spTree>
    <p:extLst>
      <p:ext uri="{BB962C8B-B14F-4D97-AF65-F5344CB8AC3E}">
        <p14:creationId xmlns:p14="http://schemas.microsoft.com/office/powerpoint/2010/main" val="142341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1BBA-728B-4D1F-95D2-41458CDEDE19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32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73D3-CD6F-4A20-8FDE-DB1E1D134F05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92179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CA97-0BD5-4F2E-9F94-3526F65C99FC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3755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3AF1-0ADC-4929-9A59-DB10FCF8A630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218350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688"/>
            <a:ext cx="6119813" cy="1208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438"/>
            <a:ext cx="6877050" cy="4694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075" y="736600"/>
            <a:ext cx="2016125" cy="1428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3E4C01-0A6A-4D39-853A-909B48B439B2}" type="datetime1">
              <a:rPr lang="de-DE"/>
              <a:pPr>
                <a:defRPr/>
              </a:pPr>
              <a:t>03.03.2022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075" y="577850"/>
            <a:ext cx="2016125" cy="14446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6696075" y="419100"/>
            <a:ext cx="20161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900" smtClean="0"/>
              <a:t>Seite </a:t>
            </a:r>
            <a:fld id="{B94853BA-5159-44D7-99F1-364762FC5BE5}" type="slidenum">
              <a:rPr lang="de-DE" altLang="de-DE" sz="900" smtClean="0"/>
              <a:pPr algn="r" eaLnBrk="1" hangingPunct="1">
                <a:defRPr/>
              </a:pPr>
              <a:t>‹Nr.›</a:t>
            </a:fld>
            <a:endParaRPr lang="de-DE" altLang="de-DE" sz="9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5" r:id="rId27"/>
    <p:sldLayoutId id="2147483766" r:id="rId28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chemeClr val="tx1"/>
          </a:solidFill>
          <a:latin typeface="+mj-lt"/>
          <a:ea typeface="+mn-ea"/>
          <a:cs typeface="+mn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688"/>
            <a:ext cx="6119813" cy="1208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438"/>
            <a:ext cx="6877050" cy="46942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075" y="736600"/>
            <a:ext cx="2016125" cy="142875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F72D6A-884B-4294-B224-7CA753589ED5}" type="datetime2">
              <a:rPr lang="de-DE" altLang="de-DE">
                <a:solidFill>
                  <a:prstClr val="black"/>
                </a:solidFill>
              </a:rPr>
              <a:pPr>
                <a:defRPr/>
              </a:pPr>
              <a:t>Donnerstag, 3. März 2022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075" y="577850"/>
            <a:ext cx="2016125" cy="14446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  <a:ea typeface="MS PGothic" panose="020B0600070205080204" pitchFamily="34" charset="-128"/>
              </a:rPr>
              <a:t>Goethe-Institut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6696075" y="419100"/>
            <a:ext cx="20161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900" smtClean="0">
                <a:solidFill>
                  <a:prstClr val="black"/>
                </a:solidFill>
                <a:latin typeface="Verdana" panose="020B0604030504040204" pitchFamily="34" charset="0"/>
              </a:rPr>
              <a:t>Seite </a:t>
            </a:r>
            <a:fld id="{F634CE99-194E-4677-8740-E3D7F61136B7}" type="slidenum">
              <a:rPr lang="de-DE" altLang="de-DE" sz="900" smtClean="0">
                <a:solidFill>
                  <a:prstClr val="black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900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 kern="1200" cap="all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chemeClr val="tx1"/>
          </a:solidFill>
          <a:latin typeface="+mj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82563" indent="-1825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358775" indent="-1762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541338" indent="-1825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ernen.goethe.de/moodle/mod/book/view.php?id=51974863&amp;chapterid=18857377" TargetMode="External"/><Relationship Id="rId13" Type="http://schemas.openxmlformats.org/officeDocument/2006/relationships/hyperlink" Target="https://lernen.goethe.de/moodle/mod/book/view.php?id=51974881" TargetMode="External"/><Relationship Id="rId18" Type="http://schemas.openxmlformats.org/officeDocument/2006/relationships/hyperlink" Target="https://lernen.goethe.de/moodle/mod/book/view.php?id=51974881&amp;chapterid=18857551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lernen.goethe.de/moodle/mod/book/view.php?id=51974863&amp;chapterid=18857326" TargetMode="External"/><Relationship Id="rId12" Type="http://schemas.openxmlformats.org/officeDocument/2006/relationships/hyperlink" Target="https://lernen.goethe.de/moodle/mod/book/view.php?id=51974872&amp;chapterid=18857455" TargetMode="External"/><Relationship Id="rId17" Type="http://schemas.openxmlformats.org/officeDocument/2006/relationships/hyperlink" Target="https://lernen.goethe.de/moodle/mod/book/view.php?id=51974881&amp;chapterid=18857530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lernen.goethe.de/moodle/mod/book/view.php?id=51974881&amp;chapterid=18857527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lernen.goethe.de/moodle/mod/book/view.php?id=51974863&amp;chapterid=18857308" TargetMode="External"/><Relationship Id="rId11" Type="http://schemas.openxmlformats.org/officeDocument/2006/relationships/hyperlink" Target="https://lernen.goethe.de/moodle/mod/book/view.php?id=51974872&amp;chapterid=18857431" TargetMode="External"/><Relationship Id="rId5" Type="http://schemas.openxmlformats.org/officeDocument/2006/relationships/hyperlink" Target="https://lernen.goethe.de/moodle/mod/book/view.php?id=51974863&amp;chapterid=18857389" TargetMode="External"/><Relationship Id="rId15" Type="http://schemas.openxmlformats.org/officeDocument/2006/relationships/hyperlink" Target="https://lernen.goethe.de/moodle/mod/book/view.php?id=51974881&amp;chapterid=18857521" TargetMode="External"/><Relationship Id="rId10" Type="http://schemas.openxmlformats.org/officeDocument/2006/relationships/hyperlink" Target="https://lernen.goethe.de/moodle/mod/book/view.php?id=51974872&amp;chapterid=18857401" TargetMode="External"/><Relationship Id="rId4" Type="http://schemas.openxmlformats.org/officeDocument/2006/relationships/hyperlink" Target="https://lernen.goethe.de/moodle/mod/book/view.php?id=51974854" TargetMode="External"/><Relationship Id="rId9" Type="http://schemas.openxmlformats.org/officeDocument/2006/relationships/hyperlink" Target="https://lernen.goethe.de/moodle/mod/book/view.php?id=51974872" TargetMode="External"/><Relationship Id="rId14" Type="http://schemas.openxmlformats.org/officeDocument/2006/relationships/hyperlink" Target="https://lernen.goethe.de/moodle/mod/book/view.php?id=51974881&amp;chapterid=188575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41325"/>
            <a:ext cx="7812608" cy="59753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DE" sz="4000" cap="none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fik 2" descr="GI_dll_neg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8" y="1484784"/>
            <a:ext cx="7237991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5301208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Nuriye Cin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27.02.2022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3240360" cy="21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platzhalter 4"/>
          <p:cNvSpPr>
            <a:spLocks noGrp="1" noChangeArrowheads="1"/>
          </p:cNvSpPr>
          <p:nvPr>
            <p:ph type="body" sz="quarter" idx="12"/>
          </p:nvPr>
        </p:nvSpPr>
        <p:spPr>
          <a:xfrm>
            <a:off x="363538" y="854075"/>
            <a:ext cx="8229600" cy="4724400"/>
          </a:xfrm>
        </p:spPr>
        <p:txBody>
          <a:bodyPr/>
          <a:lstStyle/>
          <a:p>
            <a:pPr eaLnBrk="1" hangingPunct="1">
              <a:buFont typeface="+mj-lt"/>
              <a:buNone/>
            </a:pPr>
            <a:r>
              <a:rPr lang="de-DE" altLang="de-DE" sz="1600" cap="none" dirty="0" smtClean="0">
                <a:latin typeface="+mn-lt"/>
              </a:rPr>
              <a:t>Damit sind wir am Ende des Online-Treffens.</a:t>
            </a:r>
          </a:p>
          <a:p>
            <a:pPr eaLnBrk="1" hangingPunct="1">
              <a:buFont typeface="+mj-lt"/>
              <a:buNone/>
            </a:pPr>
            <a:r>
              <a:rPr lang="de-DE" altLang="de-DE" sz="1600" cap="none" dirty="0" smtClean="0">
                <a:latin typeface="+mn-lt"/>
              </a:rPr>
              <a:t>Haben ihr Fragen/Wünsche/Pläne?</a:t>
            </a:r>
          </a:p>
          <a:p>
            <a:pPr eaLnBrk="1" hangingPunct="1">
              <a:buFont typeface="+mj-lt"/>
              <a:buNone/>
            </a:pPr>
            <a:endParaRPr lang="de-DE" altLang="de-DE" sz="2400" b="0" i="1" cap="none" dirty="0" smtClean="0">
              <a:solidFill>
                <a:srgbClr val="003969"/>
              </a:solidFill>
              <a:latin typeface="+mn-lt"/>
            </a:endParaRPr>
          </a:p>
          <a:p>
            <a:pPr algn="ctr" eaLnBrk="1" hangingPunct="1">
              <a:buFont typeface="+mj-lt"/>
              <a:buNone/>
            </a:pPr>
            <a:endParaRPr lang="de-DE" altLang="de-DE" sz="2400" cap="none" dirty="0" smtClean="0">
              <a:solidFill>
                <a:srgbClr val="003969"/>
              </a:solidFill>
            </a:endParaRPr>
          </a:p>
          <a:p>
            <a:pPr eaLnBrk="1" hangingPunct="1">
              <a:buFont typeface="+mj-lt"/>
              <a:buNone/>
            </a:pPr>
            <a:endParaRPr lang="de-DE" altLang="de-DE" sz="1600" b="0" i="1" cap="none" dirty="0" smtClean="0">
              <a:solidFill>
                <a:srgbClr val="003969"/>
              </a:solidFill>
            </a:endParaRPr>
          </a:p>
        </p:txBody>
      </p:sp>
      <p:sp>
        <p:nvSpPr>
          <p:cNvPr id="3" name="Ovale Legende 2">
            <a:extLst>
              <a:ext uri="{FF2B5EF4-FFF2-40B4-BE49-F238E27FC236}"/>
            </a:extLst>
          </p:cNvPr>
          <p:cNvSpPr/>
          <p:nvPr/>
        </p:nvSpPr>
        <p:spPr>
          <a:xfrm>
            <a:off x="2362200" y="2895600"/>
            <a:ext cx="3886200" cy="2335213"/>
          </a:xfrm>
          <a:prstGeom prst="wedgeEllipseCallout">
            <a:avLst>
              <a:gd name="adj1" fmla="val -56412"/>
              <a:gd name="adj2" fmla="val 7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96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5" name="Ovale Legende 2">
            <a:extLst>
              <a:ext uri="{FF2B5EF4-FFF2-40B4-BE49-F238E27FC236}"/>
            </a:extLst>
          </p:cNvPr>
          <p:cNvSpPr/>
          <p:nvPr/>
        </p:nvSpPr>
        <p:spPr>
          <a:xfrm>
            <a:off x="6273800" y="2090738"/>
            <a:ext cx="1752600" cy="838200"/>
          </a:xfrm>
          <a:prstGeom prst="wedgeEllipseCallout">
            <a:avLst>
              <a:gd name="adj1" fmla="val -51581"/>
              <a:gd name="adj2" fmla="val 5322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200" b="1" dirty="0">
                <a:solidFill>
                  <a:prstClr val="white"/>
                </a:solidFill>
                <a:ea typeface="Verdana" panose="020B0604030504040204" pitchFamily="34" charset="0"/>
              </a:rPr>
              <a:t>Die Sitzung war …</a:t>
            </a:r>
            <a:endParaRPr lang="de-DE" sz="9600" b="1" dirty="0">
              <a:solidFill>
                <a:prstClr val="white"/>
              </a:solidFill>
              <a:ea typeface="Verdana" panose="020B0604030504040204" pitchFamily="34" charset="0"/>
            </a:endParaRPr>
          </a:p>
        </p:txBody>
      </p:sp>
      <p:sp>
        <p:nvSpPr>
          <p:cNvPr id="6" name="Ovale Legende 2">
            <a:extLst>
              <a:ext uri="{FF2B5EF4-FFF2-40B4-BE49-F238E27FC236}"/>
            </a:extLst>
          </p:cNvPr>
          <p:cNvSpPr/>
          <p:nvPr/>
        </p:nvSpPr>
        <p:spPr>
          <a:xfrm>
            <a:off x="6243638" y="4491038"/>
            <a:ext cx="2062162" cy="838200"/>
          </a:xfrm>
          <a:prstGeom prst="wedgeEllipseCallout">
            <a:avLst>
              <a:gd name="adj1" fmla="val -51581"/>
              <a:gd name="adj2" fmla="val 5322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200" b="1" dirty="0">
                <a:solidFill>
                  <a:prstClr val="white"/>
                </a:solidFill>
                <a:ea typeface="Verdana" panose="020B0604030504040204" pitchFamily="34" charset="0"/>
              </a:rPr>
              <a:t>Ich  möchte …</a:t>
            </a:r>
            <a:endParaRPr lang="de-DE" sz="9600" b="1" dirty="0">
              <a:solidFill>
                <a:prstClr val="white"/>
              </a:solidFill>
              <a:ea typeface="Verdana" panose="020B0604030504040204" pitchFamily="34" charset="0"/>
            </a:endParaRPr>
          </a:p>
        </p:txBody>
      </p:sp>
      <p:sp>
        <p:nvSpPr>
          <p:cNvPr id="7" name="Ovale Legende 2">
            <a:extLst>
              <a:ext uri="{FF2B5EF4-FFF2-40B4-BE49-F238E27FC236}"/>
            </a:extLst>
          </p:cNvPr>
          <p:cNvSpPr/>
          <p:nvPr/>
        </p:nvSpPr>
        <p:spPr>
          <a:xfrm>
            <a:off x="744538" y="2378075"/>
            <a:ext cx="1752600" cy="838200"/>
          </a:xfrm>
          <a:prstGeom prst="wedgeEllipseCallout">
            <a:avLst>
              <a:gd name="adj1" fmla="val -51581"/>
              <a:gd name="adj2" fmla="val 5322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200" b="1" dirty="0">
                <a:solidFill>
                  <a:prstClr val="white"/>
                </a:solidFill>
                <a:ea typeface="Verdana" panose="020B0604030504040204" pitchFamily="34" charset="0"/>
              </a:rPr>
              <a:t>Ich finde, dass …</a:t>
            </a:r>
            <a:endParaRPr lang="de-DE" sz="9600" b="1" dirty="0">
              <a:solidFill>
                <a:prstClr val="white"/>
              </a:solidFill>
              <a:ea typeface="Verdana" panose="020B0604030504040204" pitchFamily="34" charset="0"/>
            </a:endParaRPr>
          </a:p>
        </p:txBody>
      </p:sp>
      <p:pic>
        <p:nvPicPr>
          <p:cNvPr id="14746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41325"/>
            <a:ext cx="7812608" cy="59753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DE" sz="4000" cap="none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" y="496570"/>
            <a:ext cx="8388823" cy="5864860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1606"/>
            <a:ext cx="3885927" cy="27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7263" y="2755876"/>
            <a:ext cx="9042732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Wir suchen 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Sinnbilder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 dafür, was ihr mit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DLL 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verbindet. Sucht </a:t>
            </a:r>
            <a:r>
              <a:rPr lang="de-DE" altLang="de-DE" dirty="0" smtClean="0">
                <a:solidFill>
                  <a:srgbClr val="7030A0"/>
                </a:solidFill>
                <a:latin typeface="+mn-lt"/>
              </a:rPr>
              <a:t>eu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ch dafür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einen </a:t>
            </a:r>
            <a:r>
              <a:rPr kumimoji="0" lang="de-DE" altLang="de-DE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Gegenstand auf eurem Schreibtisch, 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den ihr am Arbeitsplatz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direkt griffbereit habt und stellt ihn dann den anderen vor.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Welche Parallelen gibt es für euch zwischen dem </a:t>
            </a:r>
            <a:r>
              <a:rPr kumimoji="0" lang="de-DE" altLang="de-DE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Gegenstand und DLL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?   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54378"/>
            <a:ext cx="4367833" cy="23984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753" y="3942794"/>
            <a:ext cx="4350816" cy="26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de-DE" altLang="de-DE" dirty="0" smtClean="0">
              <a:solidFill>
                <a:prstClr val="black"/>
              </a:solidFill>
            </a:endParaRPr>
          </a:p>
          <a:p>
            <a:endParaRPr lang="de-DE" altLang="de-DE" dirty="0" smtClean="0">
              <a:solidFill>
                <a:prstClr val="black"/>
              </a:solidFill>
            </a:endParaRPr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043608" y="1700808"/>
            <a:ext cx="7200800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de-DE" b="1" spc="-35" dirty="0">
                <a:solidFill>
                  <a:srgbClr val="1F1F1F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Worum geht’s:</a:t>
            </a:r>
            <a:endParaRPr lang="de-DE" b="1" dirty="0">
              <a:latin typeface="+mn-lt"/>
              <a:ea typeface="Times New Roman" panose="02020603050405020304" pitchFamily="18" charset="0"/>
            </a:endParaRPr>
          </a:p>
          <a:p>
            <a:r>
              <a:rPr lang="de-DE" spc="20" dirty="0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Dies ist ein </a:t>
            </a:r>
            <a:r>
              <a:rPr lang="de-DE" spc="20" dirty="0" err="1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Kennenlernspiel</a:t>
            </a:r>
            <a:r>
              <a:rPr lang="de-DE" spc="20" dirty="0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 für Online-Workshops. Ziel des Spiels ist es, dass jeder etwas Persönliches von sich erzählt und einen kleinen Einblick in seine direkte physische Umgebung gibt – dies ist oft der Schreibtisch</a:t>
            </a:r>
            <a:r>
              <a:rPr lang="de-DE" spc="20" dirty="0" smtClean="0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de-DE" spc="20" dirty="0">
              <a:solidFill>
                <a:srgbClr val="50505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de-DE" spc="20" dirty="0" smtClean="0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Online </a:t>
            </a:r>
            <a:r>
              <a:rPr lang="de-DE" spc="20" dirty="0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Workshops leiden darunter, dass man keine Zeit für Small-Talk in den Pausen hat und es wenig Gelegenheit gibt, sich kennenzulernen. Durch dieses kurze </a:t>
            </a:r>
            <a:r>
              <a:rPr lang="de-DE" spc="20" dirty="0" err="1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Kennenlern</a:t>
            </a:r>
            <a:r>
              <a:rPr lang="de-DE" spc="20" dirty="0">
                <a:solidFill>
                  <a:srgbClr val="505050"/>
                </a:solidFill>
                <a:latin typeface="+mn-lt"/>
                <a:ea typeface="Times New Roman" panose="02020603050405020304" pitchFamily="18" charset="0"/>
              </a:rPr>
              <a:t>-Warm-Up lernt man zumindest etwas über sein Gegenüber im Video-Call.</a:t>
            </a:r>
            <a:endParaRPr lang="de-DE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74" y="722313"/>
            <a:ext cx="7242676" cy="37981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03" y="4531610"/>
            <a:ext cx="3927872" cy="21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24303"/>
              </p:ext>
            </p:extLst>
          </p:nvPr>
        </p:nvGraphicFramePr>
        <p:xfrm>
          <a:off x="2336243" y="338153"/>
          <a:ext cx="3912096" cy="7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096"/>
              </a:tblGrid>
              <a:tr h="768320"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/>
                        <a:t>QUIZ </a:t>
                      </a:r>
                      <a:r>
                        <a:rPr lang="de-DE" sz="36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de-DE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42661" y="1556792"/>
            <a:ext cx="81692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Wer …</a:t>
            </a:r>
          </a:p>
          <a:p>
            <a:endParaRPr lang="de-DE" b="1" dirty="0"/>
          </a:p>
          <a:p>
            <a:pPr marL="285750" indent="-285750">
              <a:buFontTx/>
              <a:buChar char="-"/>
            </a:pPr>
            <a:r>
              <a:rPr lang="de-DE" dirty="0"/>
              <a:t>h</a:t>
            </a:r>
            <a:r>
              <a:rPr lang="de-DE" dirty="0" smtClean="0"/>
              <a:t>at Germanistik studiert und a</a:t>
            </a:r>
            <a:r>
              <a:rPr lang="de-DE" dirty="0" smtClean="0"/>
              <a:t>rbeitet schon seit 33 Jahren am GI?</a:t>
            </a:r>
          </a:p>
          <a:p>
            <a:r>
              <a:rPr lang="de-DE" dirty="0" smtClean="0"/>
              <a:t>   Hobbys: Lesen, Laufen, Zumba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i="1" dirty="0" smtClean="0">
                <a:solidFill>
                  <a:srgbClr val="00B0F0"/>
                </a:solidFill>
              </a:rPr>
              <a:t>(mit Infos der anderen TN)</a:t>
            </a:r>
          </a:p>
          <a:p>
            <a:r>
              <a:rPr lang="de-DE" i="1" dirty="0" smtClean="0">
                <a:solidFill>
                  <a:srgbClr val="00B0F0"/>
                </a:solidFill>
              </a:rPr>
              <a:t>…..</a:t>
            </a:r>
          </a:p>
          <a:p>
            <a:r>
              <a:rPr lang="de-DE" dirty="0" smtClean="0"/>
              <a:t>…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544499" y="25649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Nuriye</a:t>
            </a:r>
            <a:endParaRPr lang="de-D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41325"/>
            <a:ext cx="7812608" cy="59753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e-DE" sz="4000" cap="none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cap="none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91680" y="2492896"/>
            <a:ext cx="60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</a:rPr>
              <a:t>PARTNERARBEIT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20AA78-570E-435C-BDE9-DC28F910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260350"/>
            <a:ext cx="8256587" cy="1208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sz="2400" dirty="0" smtClean="0">
                <a:solidFill>
                  <a:srgbClr val="A0C814"/>
                </a:solidFill>
              </a:rPr>
              <a:t>Sprachen lernen</a:t>
            </a:r>
            <a:endParaRPr lang="da-DK" sz="2400" dirty="0">
              <a:solidFill>
                <a:srgbClr val="A0C81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949" y="1"/>
            <a:ext cx="1140051" cy="114614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2069" y="47667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1.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Überlegt euch 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bitte:</a:t>
            </a: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Was weiß ich schon zum Thema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b="1" u="sng" dirty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</a:rPr>
              <a:t>WIE lernt man eigentlich Fremd-Sprachen</a:t>
            </a:r>
            <a:r>
              <a:rPr lang="de-DE" b="1" u="sng" dirty="0" smtClean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</a:rPr>
              <a:t>“?</a:t>
            </a:r>
          </a:p>
          <a:p>
            <a:pPr algn="ctr">
              <a:spcAft>
                <a:spcPts val="0"/>
              </a:spcAft>
            </a:pPr>
            <a:endParaRPr lang="de-DE" b="1" u="sng" dirty="0" smtClean="0">
              <a:solidFill>
                <a:srgbClr val="7030A0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b="1" u="sng" dirty="0">
                <a:solidFill>
                  <a:srgbClr val="7030A0"/>
                </a:solidFill>
              </a:rPr>
              <a:t>WIE lernt man Sprachen zu LERNEN</a:t>
            </a:r>
            <a:r>
              <a:rPr lang="de-DE" b="1" u="sng" dirty="0" smtClean="0">
                <a:solidFill>
                  <a:srgbClr val="7030A0"/>
                </a:solidFill>
              </a:rPr>
              <a:t>?</a:t>
            </a:r>
          </a:p>
          <a:p>
            <a:pPr algn="ctr">
              <a:spcAft>
                <a:spcPts val="0"/>
              </a:spcAft>
            </a:pPr>
            <a:endParaRPr lang="de-DE" b="1" dirty="0">
              <a:solidFill>
                <a:srgbClr val="7030A0"/>
              </a:solidFill>
            </a:endParaRPr>
          </a:p>
          <a:p>
            <a:pPr algn="ctr">
              <a:spcAft>
                <a:spcPts val="0"/>
              </a:spcAft>
            </a:pPr>
            <a:r>
              <a:rPr lang="de-DE" b="1" u="sng" dirty="0">
                <a:solidFill>
                  <a:srgbClr val="7030A0"/>
                </a:solidFill>
              </a:rPr>
              <a:t>Wie helfen andere Sprachen beim Deutschlernen</a:t>
            </a:r>
            <a:r>
              <a:rPr lang="de-DE" b="1" u="sng" dirty="0" smtClean="0">
                <a:solidFill>
                  <a:srgbClr val="7030A0"/>
                </a:solidFill>
              </a:rPr>
              <a:t>?</a:t>
            </a: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2.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Diskutiert 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dann mit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eurer Partnerin/ eurem Partner.</a:t>
            </a: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3.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Notiert euch:</a:t>
            </a: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Und was möchte ich gerne (noch)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>
                <a:latin typeface="+mn-lt"/>
                <a:ea typeface="Times New Roman" panose="02020603050405020304" pitchFamily="18" charset="0"/>
              </a:rPr>
              <a:t>zum 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Thema wissen?</a:t>
            </a:r>
            <a:endParaRPr lang="de-DE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a)</a:t>
            </a: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b)</a:t>
            </a:r>
          </a:p>
          <a:p>
            <a:pPr algn="ctr">
              <a:spcAft>
                <a:spcPts val="0"/>
              </a:spcAft>
            </a:pPr>
            <a:r>
              <a:rPr lang="de-DE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de-DE" dirty="0" smtClean="0">
                <a:latin typeface="+mn-lt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de-DE" dirty="0" smtClean="0">
                <a:effectLst/>
                <a:latin typeface="+mn-lt"/>
                <a:ea typeface="Times New Roman" panose="02020603050405020304" pitchFamily="18" charset="0"/>
              </a:rPr>
              <a:t>…..</a:t>
            </a:r>
            <a:endParaRPr lang="de-DE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8" name="Picture 20" descr="Quellbild anze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18" y="846592"/>
            <a:ext cx="1367086" cy="13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58" y="5157192"/>
            <a:ext cx="1454050" cy="15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Quellbild anzei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34" y="3569826"/>
            <a:ext cx="2237811" cy="16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49" y="1243845"/>
            <a:ext cx="1549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39714" y="16242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 Minuten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5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20AA78-570E-435C-BDE9-DC28F910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260350"/>
            <a:ext cx="8256587" cy="1208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sz="2400" dirty="0" smtClean="0">
                <a:solidFill>
                  <a:srgbClr val="A0C814"/>
                </a:solidFill>
              </a:rPr>
              <a:t>DLL 2</a:t>
            </a:r>
            <a:endParaRPr lang="da-DK" sz="2400" dirty="0">
              <a:solidFill>
                <a:srgbClr val="A0C814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47106" y="126876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400" b="1" dirty="0" smtClean="0">
                <a:latin typeface="+mn-lt"/>
                <a:ea typeface="Times New Roman" panose="02020603050405020304" pitchFamily="18" charset="0"/>
              </a:rPr>
              <a:t>Seht euch  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jetzt das Inhaltsverzeichnis an</a:t>
            </a:r>
            <a:r>
              <a:rPr lang="de-DE" sz="2400" b="1" dirty="0" smtClean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de-DE" sz="2400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2400" dirty="0">
                <a:latin typeface="+mn-lt"/>
                <a:ea typeface="Times New Roman" panose="02020603050405020304" pitchFamily="18" charset="0"/>
              </a:rPr>
              <a:t>Was </a:t>
            </a: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kennt ihr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schon</a:t>
            </a: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endParaRPr lang="de-DE" sz="2400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Entdeckt ihr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Punkte, die </a:t>
            </a: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euch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interessieren, </a:t>
            </a:r>
          </a:p>
          <a:p>
            <a:pPr algn="ctr">
              <a:spcAft>
                <a:spcPts val="0"/>
              </a:spcAft>
            </a:pPr>
            <a:r>
              <a:rPr lang="de-DE" sz="2400" dirty="0">
                <a:latin typeface="+mn-lt"/>
                <a:ea typeface="Times New Roman" panose="02020603050405020304" pitchFamily="18" charset="0"/>
              </a:rPr>
              <a:t>über die </a:t>
            </a: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ihr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mehr erfahren </a:t>
            </a: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möchtet? </a:t>
            </a:r>
          </a:p>
          <a:p>
            <a:pPr algn="ctr">
              <a:spcAft>
                <a:spcPts val="0"/>
              </a:spcAft>
            </a:pPr>
            <a:endParaRPr lang="de-DE" sz="2400" dirty="0" smtClean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2400" dirty="0" smtClean="0">
                <a:latin typeface="+mn-lt"/>
                <a:ea typeface="Times New Roman" panose="02020603050405020304" pitchFamily="18" charset="0"/>
              </a:rPr>
              <a:t>Welche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sind das?</a:t>
            </a:r>
          </a:p>
          <a:p>
            <a:r>
              <a:rPr lang="de-DE" sz="2400" dirty="0">
                <a:latin typeface="+mn-lt"/>
                <a:ea typeface="Times New Roman" panose="02020603050405020304" pitchFamily="18" charset="0"/>
              </a:rPr>
              <a:t/>
            </a:r>
            <a:br>
              <a:rPr lang="de-DE" sz="2400" dirty="0">
                <a:latin typeface="+mn-lt"/>
                <a:ea typeface="Times New Roman" panose="02020603050405020304" pitchFamily="18" charset="0"/>
              </a:rPr>
            </a:br>
            <a:endParaRPr lang="de-DE" sz="2400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949" y="1"/>
            <a:ext cx="114005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02339" y="232527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b="1" cap="all" dirty="0" err="1" smtClean="0">
                <a:solidFill>
                  <a:schemeClr val="accent6"/>
                </a:solidFill>
                <a:ea typeface="MS PGothic" pitchFamily="34" charset="-128"/>
              </a:rPr>
              <a:t>inhaltsverzeichnis</a:t>
            </a:r>
            <a:endParaRPr lang="de-DE" sz="2400" b="1" cap="all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9222" y="765716"/>
            <a:ext cx="3953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ea typeface="Verdana" panose="020B0604030504040204" pitchFamily="34" charset="0"/>
                <a:hlinkClick r:id="rId4"/>
              </a:rPr>
              <a:t>1. Welche Faktoren bestimmen das Lernen</a:t>
            </a:r>
            <a:r>
              <a:rPr lang="de-DE" sz="1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?</a:t>
            </a:r>
            <a:endParaRPr lang="de-DE" sz="1200" dirty="0">
              <a:solidFill>
                <a:srgbClr val="00B0F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9566" y="1152579"/>
            <a:ext cx="4012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ea typeface="Verdana" panose="020B0604030504040204" pitchFamily="34" charset="0"/>
                <a:hlinkClick r:id="rId5"/>
              </a:rPr>
              <a:t>2. Wie lernt man eigentlich Fremdsprachen?</a:t>
            </a:r>
            <a:endParaRPr lang="de-DE" sz="1200" dirty="0">
              <a:solidFill>
                <a:srgbClr val="00B0F0"/>
              </a:solidFill>
              <a:ea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71236" y="1474338"/>
            <a:ext cx="3009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latin typeface="+mn-lt"/>
                <a:ea typeface="Times New Roman" panose="02020603050405020304" pitchFamily="18" charset="0"/>
                <a:hlinkClick r:id="rId6"/>
              </a:rPr>
              <a:t>2.2 Was weiß man über das Lernen</a:t>
            </a:r>
            <a:r>
              <a:rPr lang="de-DE" sz="1200" dirty="0" smtClean="0">
                <a:solidFill>
                  <a:srgbClr val="47ABD8"/>
                </a:solidFill>
                <a:latin typeface="+mn-lt"/>
                <a:ea typeface="Times New Roman" panose="02020603050405020304" pitchFamily="18" charset="0"/>
                <a:hlinkClick r:id="rId6"/>
              </a:rPr>
              <a:t>?</a:t>
            </a:r>
            <a:endParaRPr lang="de-DE" sz="1200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76462" y="1820463"/>
            <a:ext cx="3608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7"/>
              </a:rPr>
              <a:t>2.3 Was weiß man über den Spracherwerb?</a:t>
            </a:r>
            <a:r>
              <a:rPr lang="de-DE" sz="1200" dirty="0">
                <a:solidFill>
                  <a:srgbClr val="47ABD8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 </a:t>
            </a:r>
            <a:endParaRPr lang="de-DE" sz="1200" dirty="0"/>
          </a:p>
        </p:txBody>
      </p:sp>
      <p:sp>
        <p:nvSpPr>
          <p:cNvPr id="10" name="Rechteck 9"/>
          <p:cNvSpPr/>
          <p:nvPr/>
        </p:nvSpPr>
        <p:spPr>
          <a:xfrm>
            <a:off x="3491880" y="2181276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8"/>
              </a:rPr>
              <a:t>2.4 Worin unterscheiden sich </a:t>
            </a:r>
            <a:r>
              <a:rPr lang="de-DE" sz="1200" dirty="0" smtClean="0">
                <a:solidFill>
                  <a:srgbClr val="47ABD8"/>
                </a:solidFill>
                <a:ea typeface="Verdana" panose="020B0604030504040204" pitchFamily="34" charset="0"/>
                <a:hlinkClick r:id="rId8"/>
              </a:rPr>
              <a:t>meine Lernenden</a:t>
            </a:r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8"/>
              </a:rPr>
              <a:t>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9222" y="2564832"/>
            <a:ext cx="3437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47ABD8"/>
                </a:solidFill>
                <a:ea typeface="Verdana" panose="020B0604030504040204" pitchFamily="34" charset="0"/>
                <a:hlinkClick r:id="rId9"/>
              </a:rPr>
              <a:t>3. Wie lernt man Sprachen zu lernen?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71236" y="2842199"/>
            <a:ext cx="3592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0"/>
              </a:rPr>
              <a:t>3.2. Wie reflektiert man das eigene Lernen?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471236" y="3213621"/>
            <a:ext cx="3767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1"/>
              </a:rPr>
              <a:t>3.3 Wie leitet man selbstständiges Lernen an?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71236" y="3573603"/>
            <a:ext cx="3757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2"/>
              </a:rPr>
              <a:t>3.4 Wie leitet man systematisches Lernen an?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471236" y="3971664"/>
            <a:ext cx="5997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u="sng" dirty="0">
                <a:ea typeface="Verdana" panose="020B0604030504040204" pitchFamily="34" charset="0"/>
              </a:rPr>
              <a:t>3.5 Wie schafft man Raum für Individualität </a:t>
            </a:r>
            <a:r>
              <a:rPr lang="de-DE" sz="1200" u="sng" dirty="0" smtClean="0">
                <a:ea typeface="Verdana" panose="020B0604030504040204" pitchFamily="34" charset="0"/>
              </a:rPr>
              <a:t>und Selbstständigkeit</a:t>
            </a:r>
            <a:r>
              <a:rPr lang="de-DE" sz="1200" u="sng" dirty="0"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6" name="Rechteck 15"/>
          <p:cNvSpPr/>
          <p:nvPr/>
        </p:nvSpPr>
        <p:spPr>
          <a:xfrm>
            <a:off x="72615" y="4510806"/>
            <a:ext cx="6544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47ABD8"/>
                </a:solidFill>
                <a:ea typeface="Verdana" panose="020B0604030504040204" pitchFamily="34" charset="0"/>
                <a:hlinkClick r:id="rId13"/>
              </a:rPr>
              <a:t>4. Wie helfen andere Sprachen beim Deutschlernen?</a:t>
            </a:r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3"/>
              </a:rPr>
              <a:t> 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16547" y="4882228"/>
            <a:ext cx="6441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4"/>
              </a:rPr>
              <a:t>4.2 Welche Sprachen gibt es im Klassenzimmer?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29039" y="5233145"/>
            <a:ext cx="6783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5"/>
              </a:rPr>
              <a:t>4.4 Warum soll man das Vorwissen der Lernenden </a:t>
            </a:r>
            <a:r>
              <a:rPr lang="de-DE" sz="1200" dirty="0" smtClean="0">
                <a:solidFill>
                  <a:srgbClr val="47ABD8"/>
                </a:solidFill>
                <a:ea typeface="Verdana" panose="020B0604030504040204" pitchFamily="34" charset="0"/>
                <a:hlinkClick r:id="rId15"/>
              </a:rPr>
              <a:t>berücksichtigen</a:t>
            </a:r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5"/>
              </a:rPr>
              <a:t>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329039" y="5595791"/>
            <a:ext cx="5559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6"/>
              </a:rPr>
              <a:t>4.5 Warum knüpft man im Unterricht an </a:t>
            </a:r>
            <a:r>
              <a:rPr lang="de-DE" sz="1200" dirty="0" smtClean="0">
                <a:solidFill>
                  <a:srgbClr val="47ABD8"/>
                </a:solidFill>
                <a:ea typeface="Verdana" panose="020B0604030504040204" pitchFamily="34" charset="0"/>
                <a:hlinkClick r:id="rId16"/>
              </a:rPr>
              <a:t>vorhandene Kenntnisse </a:t>
            </a:r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6"/>
              </a:rPr>
              <a:t>an?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316966" y="5958437"/>
            <a:ext cx="5597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7"/>
              </a:rPr>
              <a:t>4.6 Wie vermittelt man Deutsch als zweite Fremdsprache?</a:t>
            </a:r>
            <a:endParaRPr lang="de-DE" sz="1200" dirty="0">
              <a:ea typeface="Verdana" panose="020B060403050404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345022" y="6294849"/>
            <a:ext cx="59074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47ABD8"/>
                </a:solidFill>
                <a:ea typeface="Verdana" panose="020B0604030504040204" pitchFamily="34" charset="0"/>
                <a:hlinkClick r:id="rId18"/>
              </a:rPr>
              <a:t>4.7 Wie setzt man tertiärsprachenspezifische Prinzipien um?</a:t>
            </a:r>
            <a:endParaRPr lang="de-DE" sz="12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ethe-Institut">
  <a:themeElements>
    <a:clrScheme name="GI PPT 2012-05-23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82055F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4_3.pot [Schreibgeschützt] [Kompatibilitätsmodus]" id="{75AFD2BE-2D18-49F0-824C-4207FAF88240}" vid="{2BA9B113-7F6A-4D1C-84F2-510BCC012A15}"/>
    </a:ext>
  </a:extLst>
</a:theme>
</file>

<file path=ppt/theme/theme2.xml><?xml version="1.0" encoding="utf-8"?>
<a:theme xmlns:a="http://schemas.openxmlformats.org/drawingml/2006/main" name="Mastervorlage%20für%20PowerPoint-Präsentatione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entrale xmlns="fabb6172-2bf4-4b4a-acad-32d22c5af439">Sprache</Zentral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6B3FB6B6215946AA0FE8FD01294258" ma:contentTypeVersion="7" ma:contentTypeDescription="Ein neues Dokument erstellen." ma:contentTypeScope="" ma:versionID="dec3a0e10a102d7c0f5c397e092cfbb4">
  <xsd:schema xmlns:xsd="http://www.w3.org/2001/XMLSchema" xmlns:xs="http://www.w3.org/2001/XMLSchema" xmlns:p="http://schemas.microsoft.com/office/2006/metadata/properties" xmlns:ns2="fabb6172-2bf4-4b4a-acad-32d22c5af439" targetNamespace="http://schemas.microsoft.com/office/2006/metadata/properties" ma:root="true" ma:fieldsID="9dde2d547a9de9a3d662786556be7a5a" ns2:_="">
    <xsd:import namespace="fabb6172-2bf4-4b4a-acad-32d22c5af439"/>
    <xsd:element name="properties">
      <xsd:complexType>
        <xsd:sequence>
          <xsd:element name="documentManagement">
            <xsd:complexType>
              <xsd:all>
                <xsd:element ref="ns2:Zentra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b6172-2bf4-4b4a-acad-32d22c5af439" elementFormDefault="qualified">
    <xsd:import namespace="http://schemas.microsoft.com/office/2006/documentManagement/types"/>
    <xsd:import namespace="http://schemas.microsoft.com/office/infopath/2007/PartnerControls"/>
    <xsd:element name="Zentrale" ma:index="8" nillable="true" ma:displayName="Zentrale" ma:default="Sprache" ma:internalName="Zentral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3ED0FDC-AC78-467D-A68C-F60B3B366D3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fabb6172-2bf4-4b4a-acad-32d22c5af439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18040D-A8C2-4722-BB71-C9B6710A3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b6172-2bf4-4b4a-acad-32d22c5af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8C3F3F-944F-4C6F-93D0-A04823639A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05D7B7-7897-470E-8D63-76882E8ACCF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Bildschirmpräsentation (4:3)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MS PGothic</vt:lpstr>
      <vt:lpstr>MS PGothic</vt:lpstr>
      <vt:lpstr>Arial</vt:lpstr>
      <vt:lpstr>ClanNarrowLF-Book</vt:lpstr>
      <vt:lpstr>Helvetica</vt:lpstr>
      <vt:lpstr>Times New Roman</vt:lpstr>
      <vt:lpstr>Verdana</vt:lpstr>
      <vt:lpstr>Wingdings</vt:lpstr>
      <vt:lpstr>Goethe-Institut</vt:lpstr>
      <vt:lpstr>Mastervorlage%20für%20PowerPoint-Präsentationen</vt:lpstr>
      <vt:lpstr>   </vt:lpstr>
      <vt:lpstr>PowerPoint-Präsentation</vt:lpstr>
      <vt:lpstr>PowerPoint-Präsentation</vt:lpstr>
      <vt:lpstr>PowerPoint-Präsentation</vt:lpstr>
      <vt:lpstr>PowerPoint-Präsentation</vt:lpstr>
      <vt:lpstr>   </vt:lpstr>
      <vt:lpstr>Sprachen lernen</vt:lpstr>
      <vt:lpstr>DLL 2</vt:lpstr>
      <vt:lpstr>PowerPoint-Präsentation</vt:lpstr>
      <vt:lpstr>PowerPoint-Präsentation</vt:lpstr>
      <vt:lpstr>   </vt:lpstr>
    </vt:vector>
  </TitlesOfParts>
  <Company>Goethe Institut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DLL Aus der Praxis, für die Praxis</dc:title>
  <dc:creator>Rotberg Sabine</dc:creator>
  <cp:keywords>PowerPoint, PPT, Präsentation, Präsentationsvorlage, Vorlage, Template</cp:keywords>
  <cp:lastModifiedBy>Cin, Nuriye</cp:lastModifiedBy>
  <cp:revision>195</cp:revision>
  <cp:lastPrinted>2018-06-06T18:25:21Z</cp:lastPrinted>
  <dcterms:created xsi:type="dcterms:W3CDTF">2017-08-28T15:09:50Z</dcterms:created>
  <dcterms:modified xsi:type="dcterms:W3CDTF">2022-03-03T12:40:07Z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0x010100526B3FB6B6215946AA0FE8FD01294258</vt:lpwstr>
  </property>
  <property fmtid="{D5CDD505-2E9C-101B-9397-08002B2CF9AE}" pid="3" name="Order">
    <vt:r8>5800</vt:r8>
  </property>
  <property fmtid="{D5CDD505-2E9C-101B-9397-08002B2CF9AE}" pid="4" name="Medium">
    <vt:lpwstr>5;#Format 4:3|18777f92-d4b0-4d8e-af93-bac66d9c4875</vt:lpwstr>
  </property>
  <property fmtid="{D5CDD505-2E9C-101B-9397-08002B2CF9AE}" pid="5" name="lbb07e0a8a4e4acd940641544846852e">
    <vt:lpwstr>Format 4:3|18777f92-d4b0-4d8e-af93-bac66d9c4875</vt:lpwstr>
  </property>
  <property fmtid="{D5CDD505-2E9C-101B-9397-08002B2CF9AE}" pid="6" name="Dateiformat">
    <vt:lpwstr>PowerPoint 2010</vt:lpwstr>
  </property>
  <property fmtid="{D5CDD505-2E9C-101B-9397-08002B2CF9AE}" pid="7" name="TaxCatchAll">
    <vt:lpwstr>5;#</vt:lpwstr>
  </property>
  <property fmtid="{D5CDD505-2E9C-101B-9397-08002B2CF9AE}" pid="8" name="Druckformat">
    <vt:lpwstr>4:3</vt:lpwstr>
  </property>
  <property fmtid="{D5CDD505-2E9C-101B-9397-08002B2CF9AE}" pid="9" name="Vorlagentyp">
    <vt:lpwstr>Bürovorlagen: Präsentation</vt:lpwstr>
  </property>
  <property fmtid="{D5CDD505-2E9C-101B-9397-08002B2CF9AE}" pid="10" name="gimmp_Vor_IntDownloadCount">
    <vt:lpwstr>938.000000000000</vt:lpwstr>
  </property>
  <property fmtid="{D5CDD505-2E9C-101B-9397-08002B2CF9AE}" pid="11" name="gimmp_Vor_ExtDownloadCount">
    <vt:lpwstr>7.00000000000000</vt:lpwstr>
  </property>
</Properties>
</file>