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312" r:id="rId5"/>
    <p:sldId id="304" r:id="rId6"/>
    <p:sldId id="319" r:id="rId7"/>
    <p:sldId id="313" r:id="rId8"/>
    <p:sldId id="307" r:id="rId9"/>
    <p:sldId id="308" r:id="rId10"/>
    <p:sldId id="309" r:id="rId11"/>
    <p:sldId id="310" r:id="rId12"/>
    <p:sldId id="314" r:id="rId13"/>
    <p:sldId id="315" r:id="rId14"/>
    <p:sldId id="321" r:id="rId15"/>
    <p:sldId id="31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94BDD3"/>
    <a:srgbClr val="5C9ABC"/>
    <a:srgbClr val="5E6467"/>
    <a:srgbClr val="404040"/>
    <a:srgbClr val="8A9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-726" y="-144"/>
      </p:cViewPr>
      <p:guideLst>
        <p:guide orient="horz" pos="21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EFE8-5A30-4220-BF42-9B108A58EE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6326-7372-4C50-A8AA-F1D7C044EC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0C0-DAA3-414A-A2F8-E26D3AC95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3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0693899" y="2514888"/>
            <a:ext cx="592408" cy="592408"/>
          </a:xfrm>
          <a:prstGeom prst="ellipse">
            <a:avLst/>
          </a:prstGeom>
          <a:solidFill>
            <a:srgbClr val="94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90285" y="1706536"/>
            <a:ext cx="5299785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altLang="zh-CN" sz="6600" b="1" dirty="0">
                <a:latin typeface="Calibri" panose="020F0502020204030204" pitchFamily="34" charset="0"/>
                <a:ea typeface="思源宋体 CN Medium" panose="02020500000000000000" pitchFamily="18" charset="-122"/>
              </a:rPr>
              <a:t>Das Gesicht</a:t>
            </a:r>
            <a:endParaRPr lang="de-DE" altLang="zh-CN" sz="6600" b="1" dirty="0"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534650" y="3785870"/>
            <a:ext cx="16573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ja-JP" sz="2000" dirty="0">
                <a:ea typeface="Lato Medium" panose="020F0502020204030203" pitchFamily="34" charset="0"/>
                <a:cs typeface="Lato Medium" panose="020F0502020204030203" pitchFamily="34" charset="0"/>
              </a:rPr>
              <a:t>Viktoria</a:t>
            </a:r>
            <a:endParaRPr lang="de-DE" altLang="ja-JP" sz="20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图片 6" descr="/Users/jiayanzhang/Documents/图片/SS2023/Teile-einer-Personenbeschreibung.jpgTeile-einer-Personenbeschreibu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69385" y="170180"/>
            <a:ext cx="8315325" cy="693610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851467" y="2989491"/>
            <a:ext cx="443885" cy="443885"/>
          </a:xfrm>
          <a:prstGeom prst="ellipse">
            <a:avLst/>
          </a:prstGeom>
          <a:solidFill>
            <a:srgbClr val="94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6225" y="1073785"/>
            <a:ext cx="60655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4400">
                <a:solidFill>
                  <a:schemeClr val="accent1"/>
                </a:solidFill>
                <a:latin typeface="Calibri" panose="020F0502020204030204" pitchFamily="34" charset="0"/>
              </a:rPr>
              <a:t>Bitte beschreiben </a:t>
            </a:r>
            <a:endParaRPr lang="de-DE" altLang="zh-CN" sz="440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de-DE" altLang="zh-CN" sz="4400">
                <a:solidFill>
                  <a:schemeClr val="accent1"/>
                </a:solidFill>
                <a:latin typeface="Calibri" panose="020F0502020204030204" pitchFamily="34" charset="0"/>
              </a:rPr>
              <a:t>Sie Ihre partner.</a:t>
            </a:r>
            <a:endParaRPr lang="de-DE" altLang="zh-CN" sz="4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de-DE" altLang="zh-CN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图片 11" descr="/Users/jiayanzhang/Documents/图片/SS2023/reflexion.pngreflexion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86355" y="1263015"/>
            <a:ext cx="7005955" cy="35058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/Users/jiayanzhang/Documents/图片/SS2023/was-haben-sie-gelernt-39502097.jpgwas-haben-sie-gelernt-3950209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351520" y="-137"/>
            <a:ext cx="3840480" cy="25203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420" y="1906270"/>
            <a:ext cx="765810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4400" spc="100" dirty="0">
                <a:solidFill>
                  <a:schemeClr val="accent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Was haben Sie gelernt in diesem Unterricht?</a:t>
            </a:r>
            <a:endParaRPr lang="de-DE" sz="4400" spc="100" dirty="0">
              <a:solidFill>
                <a:schemeClr val="accent5"/>
              </a:solidFill>
              <a:latin typeface="Calibri" panose="020F050202020403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de-DE" altLang="zh-CN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图片 8" descr="/Users/jiayanzhang/Desktop/截屏2023-03-11 19.24.21.png截屏2023-03-11 19.24.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61005" y="430530"/>
            <a:ext cx="6576695" cy="5896610"/>
          </a:xfrm>
          <a:prstGeom prst="rect">
            <a:avLst/>
          </a:prstGeom>
        </p:spPr>
      </p:pic>
      <p:pic>
        <p:nvPicPr>
          <p:cNvPr id="4" name="图片 3" descr="截屏2023-03-11 19.25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85" y="4706620"/>
            <a:ext cx="7785100" cy="5969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 b="59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13368" y="2241951"/>
            <a:ext cx="3070860" cy="1271578"/>
            <a:chOff x="707333" y="2030819"/>
            <a:chExt cx="3070860" cy="1271578"/>
          </a:xfrm>
        </p:grpSpPr>
        <p:sp>
          <p:nvSpPr>
            <p:cNvPr id="25" name="椭圆 24"/>
            <p:cNvSpPr/>
            <p:nvPr/>
          </p:nvSpPr>
          <p:spPr>
            <a:xfrm>
              <a:off x="2147777" y="2030819"/>
              <a:ext cx="616688" cy="6166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0</a:t>
              </a:r>
              <a:endParaRPr lang="de-DE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7333" y="2780427"/>
              <a:ext cx="307086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思源宋体 CN Medium" panose="02020500000000000000" pitchFamily="18" charset="-122"/>
                </a:rPr>
                <a:t>Begriffe erzählen</a:t>
              </a:r>
              <a:endParaRPr lang="de-DE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00207" y="2241951"/>
            <a:ext cx="2118995" cy="1271578"/>
            <a:chOff x="1518549" y="2030819"/>
            <a:chExt cx="2118995" cy="1271578"/>
          </a:xfrm>
        </p:grpSpPr>
        <p:sp>
          <p:nvSpPr>
            <p:cNvPr id="29" name="椭圆 28"/>
            <p:cNvSpPr/>
            <p:nvPr/>
          </p:nvSpPr>
          <p:spPr>
            <a:xfrm>
              <a:off x="2147777" y="2030819"/>
              <a:ext cx="616688" cy="6166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de-DE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18549" y="2780427"/>
              <a:ext cx="21189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思源宋体 CN Medium" panose="02020500000000000000" pitchFamily="18" charset="-122"/>
                </a:rPr>
                <a:t>Wortschatz</a:t>
              </a:r>
              <a:endParaRPr lang="de-DE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10412" y="2241951"/>
            <a:ext cx="2815590" cy="1271578"/>
            <a:chOff x="1353129" y="2030819"/>
            <a:chExt cx="2815590" cy="1271578"/>
          </a:xfrm>
        </p:grpSpPr>
        <p:sp>
          <p:nvSpPr>
            <p:cNvPr id="33" name="椭圆 32"/>
            <p:cNvSpPr/>
            <p:nvPr/>
          </p:nvSpPr>
          <p:spPr>
            <a:xfrm>
              <a:off x="2147777" y="2030819"/>
              <a:ext cx="616688" cy="6166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de-DE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53129" y="2780427"/>
              <a:ext cx="281559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思源宋体 CN Medium" panose="02020500000000000000" pitchFamily="18" charset="-122"/>
                </a:rPr>
                <a:t>Partneraufgabe</a:t>
              </a:r>
              <a:endParaRPr lang="de-DE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42585" y="2241951"/>
            <a:ext cx="1767205" cy="1271578"/>
            <a:chOff x="1709680" y="2030819"/>
            <a:chExt cx="1767205" cy="1271578"/>
          </a:xfrm>
        </p:grpSpPr>
        <p:sp>
          <p:nvSpPr>
            <p:cNvPr id="37" name="椭圆 36"/>
            <p:cNvSpPr/>
            <p:nvPr/>
          </p:nvSpPr>
          <p:spPr>
            <a:xfrm>
              <a:off x="2147777" y="2030819"/>
              <a:ext cx="616688" cy="6166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de-DE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09680" y="2780427"/>
              <a:ext cx="176720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思源宋体 CN Medium" panose="02020500000000000000" pitchFamily="18" charset="-122"/>
                </a:rPr>
                <a:t>Reflexion</a:t>
              </a:r>
              <a:endParaRPr lang="de-DE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328478" y="579661"/>
            <a:ext cx="35350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Verzeichnis</a:t>
            </a:r>
            <a:endParaRPr lang="de-DE" altLang="zh-CN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64151" y="1338335"/>
            <a:ext cx="1663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altLang="en-US" spc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Inhalte</a:t>
            </a:r>
            <a:endParaRPr lang="zh-CN" altLang="en-US" spc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de-DE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4" descr="powerpoint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90" y="1194435"/>
            <a:ext cx="5136515" cy="13887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45250" y="419735"/>
            <a:ext cx="450850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de-DE" altLang="zh-CN" sz="5400">
                <a:solidFill>
                  <a:schemeClr val="accent1"/>
                </a:solidFill>
                <a:latin typeface="Calibri" panose="020F0502020204030204" pitchFamily="34" charset="0"/>
              </a:rPr>
              <a:t>PPT/Slide(s)</a:t>
            </a:r>
            <a:endParaRPr lang="de-DE" altLang="zh-CN" sz="5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296535" y="842645"/>
            <a:ext cx="1148715" cy="451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Referat-halten-Beispiel-Schule-Uni-1000x6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55" y="2602230"/>
            <a:ext cx="6011545" cy="41897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3088640"/>
            <a:ext cx="6270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5400">
                <a:solidFill>
                  <a:schemeClr val="accent1"/>
                </a:solidFill>
                <a:latin typeface="Calibri" panose="020F0502020204030204" pitchFamily="34" charset="0"/>
              </a:rPr>
              <a:t>n. Referat-e/ </a:t>
            </a:r>
            <a:endParaRPr lang="de-DE" altLang="zh-CN" sz="540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de-DE" altLang="zh-CN" sz="5400">
                <a:solidFill>
                  <a:schemeClr val="accent1"/>
                </a:solidFill>
                <a:latin typeface="Calibri" panose="020F0502020204030204" pitchFamily="34" charset="0"/>
              </a:rPr>
              <a:t>f. Präsentation-en/</a:t>
            </a:r>
            <a:endParaRPr lang="de-DE" altLang="zh-CN" sz="540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de-DE" altLang="zh-CN" sz="5400">
                <a:solidFill>
                  <a:schemeClr val="accent1"/>
                </a:solidFill>
                <a:latin typeface="Calibri" panose="020F0502020204030204" pitchFamily="34" charset="0"/>
              </a:rPr>
              <a:t>m. Bericht-e</a:t>
            </a:r>
            <a:endParaRPr lang="de-DE" altLang="zh-CN" sz="5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" y="93666"/>
            <a:ext cx="6096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Lernziele</a:t>
            </a:r>
            <a:endParaRPr lang="de-DE" altLang="zh-CN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658847" y="1539496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38168" y="4198104"/>
            <a:ext cx="1159329" cy="11593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HK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61820" y="2322195"/>
            <a:ext cx="3449955" cy="2144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4000" dirty="0">
                <a:latin typeface="Calibri" panose="020F0502020204030204" pitchFamily="34" charset="0"/>
              </a:rPr>
              <a:t> Lernziele in diesem Unterricht</a:t>
            </a:r>
            <a:endParaRPr lang="zh-HK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1539240"/>
            <a:ext cx="591439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sz="2800" dirty="0">
                <a:solidFill>
                  <a:schemeClr val="accent5"/>
                </a:solidFill>
                <a:cs typeface="Times New Roman Regular" panose="02020603050405020304" charset="0"/>
              </a:rPr>
              <a:t>Die Teilnehmende können jds. Gesicht detailiert beschreiben und die einschlägige Wortschatz erlernen/ beherrschen.</a:t>
            </a:r>
            <a:endParaRPr sz="2800" dirty="0">
              <a:solidFill>
                <a:schemeClr val="accent5"/>
              </a:solidFill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3335"/>
            <a:ext cx="1635760" cy="6884035"/>
          </a:xfrm>
          <a:prstGeom prst="rect">
            <a:avLst/>
          </a:prstGeom>
          <a:solidFill>
            <a:srgbClr val="94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/Users/jiayanzhang/Documents/图片/SS2023/face.jpgface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82065" y="1568450"/>
            <a:ext cx="3558540" cy="37204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205469" y="1905000"/>
            <a:ext cx="421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Teil</a:t>
            </a:r>
            <a:r>
              <a:rPr lang="en-US" altLang="zh-CN" sz="5400" b="1" dirty="0">
                <a:solidFill>
                  <a:srgbClr val="40404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 </a:t>
            </a:r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01</a:t>
            </a:r>
            <a:endParaRPr lang="de-DE" altLang="en-US" sz="5400" b="1" dirty="0">
              <a:solidFill>
                <a:srgbClr val="404040"/>
              </a:solidFill>
              <a:latin typeface="Calibri" panose="020F0502020204030204" pitchFamily="34" charset="0"/>
              <a:ea typeface="方正仿宋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97339" y="2890550"/>
            <a:ext cx="32264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Wortschatz</a:t>
            </a:r>
            <a:endParaRPr lang="de-DE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/Users/jiayanzhang/Desktop/截屏2023-03-15 22.56.37.png截屏2023-03-15 22.56.3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22655" y="635"/>
            <a:ext cx="10487660" cy="6857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de-DE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/Users/jiayanzhang/Desktop/截屏2023-03-15 22.56.52.png截屏2023-03-15 22.56.5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92058" y="635"/>
            <a:ext cx="734885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29325" y="2388235"/>
            <a:ext cx="1017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Stirn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0300" y="3073400"/>
            <a:ext cx="1630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Kinn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6275" y="3791585"/>
            <a:ext cx="1379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Wimper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4895" y="4618355"/>
            <a:ext cx="1630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Grübchen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8875" y="5511800"/>
            <a:ext cx="1378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Falten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9325" y="6163310"/>
            <a:ext cx="1192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Zunge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1990" y="2009140"/>
            <a:ext cx="61023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latin typeface="Calibri" panose="020F0502020204030204" pitchFamily="34" charset="0"/>
              </a:rPr>
              <a:t>D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G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K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L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X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Y</a:t>
            </a:r>
            <a:endParaRPr lang="de-DE" altLang="zh-CN" sz="2400">
              <a:latin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92300" y="1038860"/>
            <a:ext cx="0" cy="5538470"/>
          </a:xfrm>
          <a:prstGeom prst="straightConnector1">
            <a:avLst/>
          </a:prstGeom>
          <a:ln w="123825" cmpd="sng">
            <a:solidFill>
              <a:schemeClr val="accent1">
                <a:shade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de-DE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/Users/jiayanzhang/Desktop/截屏2023-03-15 22.57.10.png截屏2023-03-15 22.57.10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92058" y="595948"/>
            <a:ext cx="7348855" cy="5666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19440" y="2687320"/>
            <a:ext cx="1017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E der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9440" y="3331210"/>
            <a:ext cx="1192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D der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19440" y="3975100"/>
            <a:ext cx="1379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B das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19440" y="4743450"/>
            <a:ext cx="1192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C die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20075" y="5511800"/>
            <a:ext cx="1378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A das</a:t>
            </a:r>
            <a:endParaRPr lang="de-DE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910" y="1942465"/>
            <a:ext cx="8426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latin typeface="Calibri" panose="020F0502020204030204" pitchFamily="34" charset="0"/>
              </a:rPr>
              <a:t>D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G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K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L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X</a:t>
            </a:r>
            <a:endParaRPr lang="de-DE" altLang="zh-CN" sz="2400">
              <a:latin typeface="Calibri" panose="020F0502020204030204" pitchFamily="34" charset="0"/>
            </a:endParaRPr>
          </a:p>
          <a:p>
            <a:endParaRPr lang="de-DE" altLang="zh-CN" sz="2400">
              <a:latin typeface="Calibri" panose="020F0502020204030204" pitchFamily="34" charset="0"/>
            </a:endParaRPr>
          </a:p>
          <a:p>
            <a:r>
              <a:rPr lang="de-DE" altLang="zh-CN" sz="2400">
                <a:latin typeface="Calibri" panose="020F0502020204030204" pitchFamily="34" charset="0"/>
              </a:rPr>
              <a:t>Y</a:t>
            </a:r>
            <a:endParaRPr lang="de-DE" altLang="zh-CN" sz="2400">
              <a:latin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892300" y="762000"/>
            <a:ext cx="0" cy="5784215"/>
          </a:xfrm>
          <a:prstGeom prst="straightConnector1">
            <a:avLst/>
          </a:prstGeom>
          <a:ln w="123825" cmpd="sng">
            <a:solidFill>
              <a:schemeClr val="accent1">
                <a:shade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de-DE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3335"/>
            <a:ext cx="1635760" cy="6884035"/>
          </a:xfrm>
          <a:prstGeom prst="rect">
            <a:avLst/>
          </a:prstGeom>
          <a:solidFill>
            <a:srgbClr val="94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/Users/jiayanzhang/Documents/图片/SS2023/Gesicht.jpegGesicht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4320" y="1568450"/>
            <a:ext cx="5574030" cy="37204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205469" y="1905000"/>
            <a:ext cx="421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Teil</a:t>
            </a:r>
            <a:r>
              <a:rPr lang="en-US" altLang="zh-CN" sz="5400" b="1" dirty="0">
                <a:solidFill>
                  <a:srgbClr val="40404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 </a:t>
            </a:r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02</a:t>
            </a:r>
            <a:endParaRPr lang="de-DE" altLang="en-US" sz="5400" b="1" dirty="0">
              <a:solidFill>
                <a:srgbClr val="404040"/>
              </a:solidFill>
              <a:latin typeface="Calibri" panose="020F0502020204030204" pitchFamily="34" charset="0"/>
              <a:ea typeface="方正仿宋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01329" y="2890550"/>
            <a:ext cx="43224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Partneraufgabe</a:t>
            </a:r>
            <a:endParaRPr lang="de-DE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演示</Application>
  <PresentationFormat>自定义</PresentationFormat>
  <Paragraphs>113</Paragraphs>
  <Slides>13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Helvetica Neue</vt:lpstr>
      <vt:lpstr>思源宋体 CN Medium</vt:lpstr>
      <vt:lpstr>Lato Medium</vt:lpstr>
      <vt:lpstr>黑体</vt:lpstr>
      <vt:lpstr>微软雅黑</vt:lpstr>
      <vt:lpstr>Times New Roman Regular</vt:lpstr>
      <vt:lpstr>方正仿宋简体</vt:lpstr>
      <vt:lpstr>Bernard MT Condensed</vt:lpstr>
      <vt:lpstr>苹方-简</vt:lpstr>
      <vt:lpstr>Century Gothic</vt:lpstr>
      <vt:lpstr>汉仪旗黑</vt:lpstr>
      <vt:lpstr>Calibri Light</vt:lpstr>
      <vt:lpstr>汉仪书宋二KW</vt:lpstr>
      <vt:lpstr>汉仪中黑KW</vt:lpstr>
      <vt:lpstr>PMingLiU</vt:lpstr>
      <vt:lpstr>宋体-繁</vt:lpstr>
      <vt:lpstr>方正仿宋_GBK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乡村旅游3</dc:title>
  <dc:creator>Administrator</dc:creator>
  <cp:lastModifiedBy>天真的小赤佬</cp:lastModifiedBy>
  <cp:revision>41</cp:revision>
  <dcterms:created xsi:type="dcterms:W3CDTF">2023-03-15T23:43:11Z</dcterms:created>
  <dcterms:modified xsi:type="dcterms:W3CDTF">2023-03-15T23:43:11Z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E9C887F3F8CCB903F84C1264422E48E2_43</vt:lpwstr>
  </property>
</Properties>
</file>