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256" r:id="rId3"/>
    <p:sldId id="310" r:id="rId4"/>
    <p:sldId id="311" r:id="rId6"/>
    <p:sldId id="265" r:id="rId7"/>
    <p:sldId id="260" r:id="rId8"/>
    <p:sldId id="279" r:id="rId9"/>
    <p:sldId id="300" r:id="rId10"/>
    <p:sldId id="301" r:id="rId11"/>
    <p:sldId id="271" r:id="rId12"/>
    <p:sldId id="302" r:id="rId13"/>
    <p:sldId id="303" r:id="rId14"/>
    <p:sldId id="304" r:id="rId15"/>
    <p:sldId id="305" r:id="rId16"/>
    <p:sldId id="278" r:id="rId17"/>
    <p:sldId id="30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57770-653C-4BD1-8CAE-5E52D2BB94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EE9A7-CDE2-42EE-BCBD-90DBF6787F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FE3FF8-11E2-4583-B2F8-69A064B9DDE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FE3FF8-11E2-4583-B2F8-69A064B9DDE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22445" y="1776095"/>
            <a:ext cx="63627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6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Semesterplan &amp; Wünsche</a:t>
            </a:r>
            <a:endParaRPr lang="de-DE" altLang="zh-CN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2813" y="4087191"/>
            <a:ext cx="4511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alibri" panose="020F0502020204030204" pitchFamily="34" charset="0"/>
              </a:rPr>
              <a:t>SS2023   Viktoria</a:t>
            </a:r>
            <a:endParaRPr lang="de-DE" sz="2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8688271" cy="9144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0825" y="496825"/>
            <a:ext cx="530354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936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Übersicht</a:t>
            </a:r>
            <a:endParaRPr lang="de-DE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1233310" y="3454884"/>
            <a:ext cx="2224363" cy="216024"/>
          </a:xfrm>
          <a:prstGeom prst="chevron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699452" y="3454884"/>
            <a:ext cx="2224363" cy="216024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6185844" y="3454884"/>
            <a:ext cx="2224363" cy="216024"/>
          </a:xfrm>
          <a:prstGeom prst="chevron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8672237" y="3454884"/>
            <a:ext cx="2224363" cy="216024"/>
          </a:xfrm>
          <a:prstGeom prst="chevron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3310" y="1781076"/>
            <a:ext cx="1982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Lernziele</a:t>
            </a:r>
            <a:endParaRPr lang="zh-CN" altLang="en-US" dirty="0"/>
          </a:p>
          <a:p>
            <a:pPr lvl="0" algn="r">
              <a:defRPr/>
            </a:pPr>
            <a:endParaRPr lang="zh-CN" altLang="en-US" b="1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6411987" y="1781076"/>
            <a:ext cx="1772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3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Themen</a:t>
            </a:r>
            <a:endParaRPr lang="de-DE" altLang="zh-CN" b="1" dirty="0">
              <a:solidFill>
                <a:schemeClr val="accent3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8662099" y="3733332"/>
            <a:ext cx="19466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Reflexion &amp; Wünsche</a:t>
            </a:r>
            <a:endParaRPr lang="de-DE" altLang="zh-CN" b="1" dirty="0">
              <a:solidFill>
                <a:schemeClr val="accent4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99452" y="3733332"/>
            <a:ext cx="1985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2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Prüfung</a:t>
            </a:r>
            <a:endParaRPr lang="de-DE" altLang="zh-CN" b="1" dirty="0">
              <a:solidFill>
                <a:schemeClr val="accent2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0608709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8169791" y="2272443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5678257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3215894" y="2214264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2885470" y="367618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01440" y="28939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2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71250" y="37383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3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19703" y="282495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4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8688271" cy="9144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0825" y="496825"/>
            <a:ext cx="530354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936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Themen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/Users/jiayanzhang/Desktop/截屏2023-03-12 11.19.23.png截屏2023-03-12 11.19.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97225" y="450850"/>
            <a:ext cx="5797550" cy="595630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358515" y="3429000"/>
            <a:ext cx="1553845" cy="459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8688271" cy="9144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0825" y="496825"/>
            <a:ext cx="530354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936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Übersicht</a:t>
            </a:r>
            <a:endParaRPr lang="de-DE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1233310" y="3454884"/>
            <a:ext cx="2224363" cy="216024"/>
          </a:xfrm>
          <a:prstGeom prst="chevron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699452" y="3454884"/>
            <a:ext cx="2224363" cy="216024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6185844" y="3454884"/>
            <a:ext cx="2224363" cy="216024"/>
          </a:xfrm>
          <a:prstGeom prst="chevron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8672237" y="3454884"/>
            <a:ext cx="2224363" cy="216024"/>
          </a:xfrm>
          <a:prstGeom prst="chevron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3310" y="1781076"/>
            <a:ext cx="1982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Lernziele</a:t>
            </a:r>
            <a:endParaRPr lang="zh-CN" altLang="en-US" dirty="0"/>
          </a:p>
          <a:p>
            <a:pPr lvl="0" algn="r">
              <a:defRPr/>
            </a:pPr>
            <a:endParaRPr lang="zh-CN" altLang="en-US" b="1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6411987" y="1781076"/>
            <a:ext cx="1772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3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Themen</a:t>
            </a:r>
            <a:endParaRPr lang="de-DE" altLang="zh-CN" b="1" dirty="0">
              <a:solidFill>
                <a:schemeClr val="accent3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8662099" y="3733332"/>
            <a:ext cx="19466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Reflexion &amp; Wünsche</a:t>
            </a:r>
            <a:endParaRPr lang="de-DE" altLang="zh-CN" b="1" dirty="0">
              <a:solidFill>
                <a:schemeClr val="accent4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99452" y="3733332"/>
            <a:ext cx="1985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2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Prüfung</a:t>
            </a:r>
            <a:endParaRPr lang="de-DE" altLang="zh-CN" b="1" dirty="0">
              <a:solidFill>
                <a:schemeClr val="accent2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0608709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8169791" y="2272443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5678257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3215894" y="2214264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2885470" y="367618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01440" y="28939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2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71250" y="37383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3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19703" y="282495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4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8688271" cy="9144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0825" y="496825"/>
            <a:ext cx="530354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936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Reflexion</a:t>
            </a:r>
            <a:endParaRPr lang="de-DE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pic>
        <p:nvPicPr>
          <p:cNvPr id="9" name="图片 8" descr="/Users/jiayanzhang/Desktop/截屏2023-03-11 19.24.21.png截屏2023-03-11 19.24.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61005" y="430530"/>
            <a:ext cx="6576695" cy="5896610"/>
          </a:xfrm>
          <a:prstGeom prst="rect">
            <a:avLst/>
          </a:prstGeom>
        </p:spPr>
      </p:pic>
      <p:pic>
        <p:nvPicPr>
          <p:cNvPr id="2" name="图片 1" descr="截屏2023-03-11 19.25.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485" y="4706620"/>
            <a:ext cx="7785100" cy="59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1797" y="1020071"/>
            <a:ext cx="8669246" cy="538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接连接符 8"/>
          <p:cNvCxnSpPr/>
          <p:nvPr/>
        </p:nvCxnSpPr>
        <p:spPr>
          <a:xfrm>
            <a:off x="3221502" y="643151"/>
            <a:ext cx="6304239" cy="0"/>
          </a:xfrm>
          <a:prstGeom prst="line">
            <a:avLst/>
          </a:prstGeom>
          <a:ln>
            <a:solidFill>
              <a:srgbClr val="DC70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323628" y="256056"/>
            <a:ext cx="2338387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DC7053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rPr>
              <a:t>Wünsche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DC7053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443488" y="1020071"/>
            <a:ext cx="4351207" cy="5380032"/>
          </a:xfrm>
          <a:prstGeom prst="rect">
            <a:avLst/>
          </a:prstGeom>
          <a:solidFill>
            <a:srgbClr val="FB9BA2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4089542" y="1356428"/>
            <a:ext cx="698669" cy="767794"/>
            <a:chOff x="2602" y="1841"/>
            <a:chExt cx="566" cy="622"/>
          </a:xfrm>
          <a:solidFill>
            <a:schemeClr val="bg1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2602" y="2181"/>
              <a:ext cx="566" cy="229"/>
            </a:xfrm>
            <a:custGeom>
              <a:avLst/>
              <a:gdLst>
                <a:gd name="T0" fmla="*/ 2206 w 2497"/>
                <a:gd name="T1" fmla="*/ 47 h 1009"/>
                <a:gd name="T2" fmla="*/ 2073 w 2497"/>
                <a:gd name="T3" fmla="*/ 47 h 1009"/>
                <a:gd name="T4" fmla="*/ 2073 w 2497"/>
                <a:gd name="T5" fmla="*/ 21 h 1009"/>
                <a:gd name="T6" fmla="*/ 2053 w 2497"/>
                <a:gd name="T7" fmla="*/ 0 h 1009"/>
                <a:gd name="T8" fmla="*/ 21 w 2497"/>
                <a:gd name="T9" fmla="*/ 0 h 1009"/>
                <a:gd name="T10" fmla="*/ 0 w 2497"/>
                <a:gd name="T11" fmla="*/ 21 h 1009"/>
                <a:gd name="T12" fmla="*/ 695 w 2497"/>
                <a:gd name="T13" fmla="*/ 1009 h 1009"/>
                <a:gd name="T14" fmla="*/ 1378 w 2497"/>
                <a:gd name="T15" fmla="*/ 1009 h 1009"/>
                <a:gd name="T16" fmla="*/ 1890 w 2497"/>
                <a:gd name="T17" fmla="*/ 628 h 1009"/>
                <a:gd name="T18" fmla="*/ 2206 w 2497"/>
                <a:gd name="T19" fmla="*/ 628 h 1009"/>
                <a:gd name="T20" fmla="*/ 2497 w 2497"/>
                <a:gd name="T21" fmla="*/ 338 h 1009"/>
                <a:gd name="T22" fmla="*/ 2206 w 2497"/>
                <a:gd name="T23" fmla="*/ 47 h 1009"/>
                <a:gd name="T24" fmla="*/ 2206 w 2497"/>
                <a:gd name="T25" fmla="*/ 497 h 1009"/>
                <a:gd name="T26" fmla="*/ 2014 w 2497"/>
                <a:gd name="T27" fmla="*/ 497 h 1009"/>
                <a:gd name="T28" fmla="*/ 1985 w 2497"/>
                <a:gd name="T29" fmla="*/ 480 h 1009"/>
                <a:gd name="T30" fmla="*/ 1981 w 2497"/>
                <a:gd name="T31" fmla="*/ 463 h 1009"/>
                <a:gd name="T32" fmla="*/ 1983 w 2497"/>
                <a:gd name="T33" fmla="*/ 457 h 1009"/>
                <a:gd name="T34" fmla="*/ 2049 w 2497"/>
                <a:gd name="T35" fmla="*/ 252 h 1009"/>
                <a:gd name="T36" fmla="*/ 2136 w 2497"/>
                <a:gd name="T37" fmla="*/ 178 h 1009"/>
                <a:gd name="T38" fmla="*/ 2206 w 2497"/>
                <a:gd name="T39" fmla="*/ 178 h 1009"/>
                <a:gd name="T40" fmla="*/ 2365 w 2497"/>
                <a:gd name="T41" fmla="*/ 337 h 1009"/>
                <a:gd name="T42" fmla="*/ 2206 w 2497"/>
                <a:gd name="T43" fmla="*/ 497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7" h="1009">
                  <a:moveTo>
                    <a:pt x="2206" y="47"/>
                  </a:moveTo>
                  <a:lnTo>
                    <a:pt x="2073" y="47"/>
                  </a:lnTo>
                  <a:cubicBezTo>
                    <a:pt x="2073" y="39"/>
                    <a:pt x="2073" y="30"/>
                    <a:pt x="2073" y="21"/>
                  </a:cubicBezTo>
                  <a:cubicBezTo>
                    <a:pt x="2073" y="9"/>
                    <a:pt x="2064" y="0"/>
                    <a:pt x="2053" y="0"/>
                  </a:cubicBezTo>
                  <a:lnTo>
                    <a:pt x="21" y="0"/>
                  </a:lnTo>
                  <a:cubicBezTo>
                    <a:pt x="9" y="0"/>
                    <a:pt x="0" y="9"/>
                    <a:pt x="0" y="21"/>
                  </a:cubicBezTo>
                  <a:cubicBezTo>
                    <a:pt x="0" y="625"/>
                    <a:pt x="489" y="1009"/>
                    <a:pt x="695" y="1009"/>
                  </a:cubicBezTo>
                  <a:lnTo>
                    <a:pt x="1378" y="1009"/>
                  </a:lnTo>
                  <a:cubicBezTo>
                    <a:pt x="1539" y="1009"/>
                    <a:pt x="1767" y="813"/>
                    <a:pt x="1890" y="628"/>
                  </a:cubicBezTo>
                  <a:lnTo>
                    <a:pt x="2206" y="628"/>
                  </a:lnTo>
                  <a:cubicBezTo>
                    <a:pt x="2366" y="628"/>
                    <a:pt x="2497" y="498"/>
                    <a:pt x="2497" y="338"/>
                  </a:cubicBezTo>
                  <a:cubicBezTo>
                    <a:pt x="2497" y="177"/>
                    <a:pt x="2366" y="47"/>
                    <a:pt x="2206" y="47"/>
                  </a:cubicBezTo>
                  <a:close/>
                  <a:moveTo>
                    <a:pt x="2206" y="497"/>
                  </a:moveTo>
                  <a:lnTo>
                    <a:pt x="2014" y="497"/>
                  </a:lnTo>
                  <a:cubicBezTo>
                    <a:pt x="2004" y="497"/>
                    <a:pt x="1992" y="490"/>
                    <a:pt x="1985" y="480"/>
                  </a:cubicBezTo>
                  <a:cubicBezTo>
                    <a:pt x="1983" y="476"/>
                    <a:pt x="1979" y="470"/>
                    <a:pt x="1981" y="463"/>
                  </a:cubicBezTo>
                  <a:cubicBezTo>
                    <a:pt x="1982" y="461"/>
                    <a:pt x="1983" y="459"/>
                    <a:pt x="1983" y="457"/>
                  </a:cubicBezTo>
                  <a:cubicBezTo>
                    <a:pt x="2012" y="391"/>
                    <a:pt x="2034" y="322"/>
                    <a:pt x="2049" y="252"/>
                  </a:cubicBezTo>
                  <a:cubicBezTo>
                    <a:pt x="2064" y="205"/>
                    <a:pt x="2095" y="178"/>
                    <a:pt x="2136" y="178"/>
                  </a:cubicBezTo>
                  <a:lnTo>
                    <a:pt x="2206" y="178"/>
                  </a:lnTo>
                  <a:cubicBezTo>
                    <a:pt x="2294" y="178"/>
                    <a:pt x="2365" y="250"/>
                    <a:pt x="2365" y="337"/>
                  </a:cubicBezTo>
                  <a:cubicBezTo>
                    <a:pt x="2366" y="425"/>
                    <a:pt x="2294" y="497"/>
                    <a:pt x="2206" y="4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2668" y="2433"/>
              <a:ext cx="337" cy="30"/>
            </a:xfrm>
            <a:custGeom>
              <a:avLst/>
              <a:gdLst>
                <a:gd name="T0" fmla="*/ 1419 w 1486"/>
                <a:gd name="T1" fmla="*/ 0 h 134"/>
                <a:gd name="T2" fmla="*/ 67 w 1486"/>
                <a:gd name="T3" fmla="*/ 0 h 134"/>
                <a:gd name="T4" fmla="*/ 0 w 1486"/>
                <a:gd name="T5" fmla="*/ 67 h 134"/>
                <a:gd name="T6" fmla="*/ 67 w 1486"/>
                <a:gd name="T7" fmla="*/ 134 h 134"/>
                <a:gd name="T8" fmla="*/ 1419 w 1486"/>
                <a:gd name="T9" fmla="*/ 134 h 134"/>
                <a:gd name="T10" fmla="*/ 1486 w 1486"/>
                <a:gd name="T11" fmla="*/ 67 h 134"/>
                <a:gd name="T12" fmla="*/ 1419 w 148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6" h="134">
                  <a:moveTo>
                    <a:pt x="1419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lnTo>
                    <a:pt x="1419" y="134"/>
                  </a:lnTo>
                  <a:cubicBezTo>
                    <a:pt x="1456" y="134"/>
                    <a:pt x="1486" y="104"/>
                    <a:pt x="1486" y="67"/>
                  </a:cubicBezTo>
                  <a:cubicBezTo>
                    <a:pt x="1486" y="30"/>
                    <a:pt x="1456" y="0"/>
                    <a:pt x="14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2735" y="1882"/>
              <a:ext cx="101" cy="229"/>
            </a:xfrm>
            <a:custGeom>
              <a:avLst/>
              <a:gdLst>
                <a:gd name="T0" fmla="*/ 112 w 445"/>
                <a:gd name="T1" fmla="*/ 1008 h 1008"/>
                <a:gd name="T2" fmla="*/ 31 w 445"/>
                <a:gd name="T3" fmla="*/ 935 h 1008"/>
                <a:gd name="T4" fmla="*/ 190 w 445"/>
                <a:gd name="T5" fmla="*/ 284 h 1008"/>
                <a:gd name="T6" fmla="*/ 276 w 445"/>
                <a:gd name="T7" fmla="*/ 77 h 1008"/>
                <a:gd name="T8" fmla="*/ 368 w 445"/>
                <a:gd name="T9" fmla="*/ 6 h 1008"/>
                <a:gd name="T10" fmla="*/ 439 w 445"/>
                <a:gd name="T11" fmla="*/ 98 h 1008"/>
                <a:gd name="T12" fmla="*/ 335 w 445"/>
                <a:gd name="T13" fmla="*/ 361 h 1008"/>
                <a:gd name="T14" fmla="*/ 194 w 445"/>
                <a:gd name="T15" fmla="*/ 917 h 1008"/>
                <a:gd name="T16" fmla="*/ 121 w 445"/>
                <a:gd name="T17" fmla="*/ 1008 h 1008"/>
                <a:gd name="T18" fmla="*/ 112 w 445"/>
                <a:gd name="T1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1008">
                  <a:moveTo>
                    <a:pt x="112" y="1008"/>
                  </a:moveTo>
                  <a:cubicBezTo>
                    <a:pt x="71" y="1008"/>
                    <a:pt x="35" y="977"/>
                    <a:pt x="31" y="935"/>
                  </a:cubicBezTo>
                  <a:cubicBezTo>
                    <a:pt x="0" y="640"/>
                    <a:pt x="105" y="442"/>
                    <a:pt x="190" y="284"/>
                  </a:cubicBezTo>
                  <a:cubicBezTo>
                    <a:pt x="232" y="205"/>
                    <a:pt x="268" y="137"/>
                    <a:pt x="276" y="77"/>
                  </a:cubicBezTo>
                  <a:cubicBezTo>
                    <a:pt x="282" y="32"/>
                    <a:pt x="323" y="0"/>
                    <a:pt x="368" y="6"/>
                  </a:cubicBezTo>
                  <a:cubicBezTo>
                    <a:pt x="413" y="12"/>
                    <a:pt x="445" y="53"/>
                    <a:pt x="439" y="98"/>
                  </a:cubicBezTo>
                  <a:cubicBezTo>
                    <a:pt x="427" y="188"/>
                    <a:pt x="383" y="272"/>
                    <a:pt x="335" y="361"/>
                  </a:cubicBezTo>
                  <a:cubicBezTo>
                    <a:pt x="257" y="507"/>
                    <a:pt x="169" y="673"/>
                    <a:pt x="194" y="917"/>
                  </a:cubicBezTo>
                  <a:cubicBezTo>
                    <a:pt x="199" y="963"/>
                    <a:pt x="166" y="1003"/>
                    <a:pt x="121" y="1008"/>
                  </a:cubicBezTo>
                  <a:cubicBezTo>
                    <a:pt x="118" y="1008"/>
                    <a:pt x="115" y="1008"/>
                    <a:pt x="112" y="10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798" y="1841"/>
              <a:ext cx="117" cy="306"/>
            </a:xfrm>
            <a:custGeom>
              <a:avLst/>
              <a:gdLst>
                <a:gd name="T0" fmla="*/ 154 w 518"/>
                <a:gd name="T1" fmla="*/ 1350 h 1350"/>
                <a:gd name="T2" fmla="*/ 74 w 518"/>
                <a:gd name="T3" fmla="*/ 1285 h 1350"/>
                <a:gd name="T4" fmla="*/ 205 w 518"/>
                <a:gd name="T5" fmla="*/ 558 h 1350"/>
                <a:gd name="T6" fmla="*/ 331 w 518"/>
                <a:gd name="T7" fmla="*/ 95 h 1350"/>
                <a:gd name="T8" fmla="*/ 405 w 518"/>
                <a:gd name="T9" fmla="*/ 5 h 1350"/>
                <a:gd name="T10" fmla="*/ 495 w 518"/>
                <a:gd name="T11" fmla="*/ 79 h 1350"/>
                <a:gd name="T12" fmla="*/ 351 w 518"/>
                <a:gd name="T13" fmla="*/ 635 h 1350"/>
                <a:gd name="T14" fmla="*/ 235 w 518"/>
                <a:gd name="T15" fmla="*/ 1250 h 1350"/>
                <a:gd name="T16" fmla="*/ 171 w 518"/>
                <a:gd name="T17" fmla="*/ 1348 h 1350"/>
                <a:gd name="T18" fmla="*/ 154 w 518"/>
                <a:gd name="T19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8" h="1350">
                  <a:moveTo>
                    <a:pt x="154" y="1350"/>
                  </a:moveTo>
                  <a:cubicBezTo>
                    <a:pt x="116" y="1350"/>
                    <a:pt x="82" y="1323"/>
                    <a:pt x="74" y="1285"/>
                  </a:cubicBezTo>
                  <a:cubicBezTo>
                    <a:pt x="0" y="946"/>
                    <a:pt x="109" y="740"/>
                    <a:pt x="205" y="558"/>
                  </a:cubicBezTo>
                  <a:cubicBezTo>
                    <a:pt x="282" y="411"/>
                    <a:pt x="349" y="284"/>
                    <a:pt x="331" y="95"/>
                  </a:cubicBezTo>
                  <a:cubicBezTo>
                    <a:pt x="326" y="49"/>
                    <a:pt x="360" y="9"/>
                    <a:pt x="405" y="5"/>
                  </a:cubicBezTo>
                  <a:cubicBezTo>
                    <a:pt x="450" y="0"/>
                    <a:pt x="490" y="34"/>
                    <a:pt x="495" y="79"/>
                  </a:cubicBezTo>
                  <a:cubicBezTo>
                    <a:pt x="518" y="318"/>
                    <a:pt x="433" y="479"/>
                    <a:pt x="351" y="635"/>
                  </a:cubicBezTo>
                  <a:cubicBezTo>
                    <a:pt x="260" y="807"/>
                    <a:pt x="174" y="970"/>
                    <a:pt x="235" y="1250"/>
                  </a:cubicBezTo>
                  <a:cubicBezTo>
                    <a:pt x="244" y="1294"/>
                    <a:pt x="216" y="1338"/>
                    <a:pt x="171" y="1348"/>
                  </a:cubicBezTo>
                  <a:cubicBezTo>
                    <a:pt x="166" y="1349"/>
                    <a:pt x="160" y="1350"/>
                    <a:pt x="154" y="13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2874" y="1894"/>
              <a:ext cx="100" cy="217"/>
            </a:xfrm>
            <a:custGeom>
              <a:avLst/>
              <a:gdLst>
                <a:gd name="T0" fmla="*/ 108 w 441"/>
                <a:gd name="T1" fmla="*/ 961 h 961"/>
                <a:gd name="T2" fmla="*/ 27 w 441"/>
                <a:gd name="T3" fmla="*/ 891 h 961"/>
                <a:gd name="T4" fmla="*/ 137 w 441"/>
                <a:gd name="T5" fmla="*/ 463 h 961"/>
                <a:gd name="T6" fmla="*/ 273 w 441"/>
                <a:gd name="T7" fmla="*/ 79 h 961"/>
                <a:gd name="T8" fmla="*/ 362 w 441"/>
                <a:gd name="T9" fmla="*/ 4 h 961"/>
                <a:gd name="T10" fmla="*/ 437 w 441"/>
                <a:gd name="T11" fmla="*/ 93 h 961"/>
                <a:gd name="T12" fmla="*/ 281 w 441"/>
                <a:gd name="T13" fmla="*/ 544 h 961"/>
                <a:gd name="T14" fmla="*/ 190 w 441"/>
                <a:gd name="T15" fmla="*/ 867 h 961"/>
                <a:gd name="T16" fmla="*/ 120 w 441"/>
                <a:gd name="T17" fmla="*/ 961 h 961"/>
                <a:gd name="T18" fmla="*/ 108 w 441"/>
                <a:gd name="T19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961">
                  <a:moveTo>
                    <a:pt x="108" y="961"/>
                  </a:moveTo>
                  <a:cubicBezTo>
                    <a:pt x="68" y="961"/>
                    <a:pt x="33" y="932"/>
                    <a:pt x="27" y="891"/>
                  </a:cubicBezTo>
                  <a:cubicBezTo>
                    <a:pt x="0" y="705"/>
                    <a:pt x="70" y="582"/>
                    <a:pt x="137" y="463"/>
                  </a:cubicBezTo>
                  <a:cubicBezTo>
                    <a:pt x="197" y="358"/>
                    <a:pt x="258" y="250"/>
                    <a:pt x="273" y="79"/>
                  </a:cubicBezTo>
                  <a:cubicBezTo>
                    <a:pt x="277" y="33"/>
                    <a:pt x="317" y="0"/>
                    <a:pt x="362" y="4"/>
                  </a:cubicBezTo>
                  <a:cubicBezTo>
                    <a:pt x="407" y="8"/>
                    <a:pt x="441" y="48"/>
                    <a:pt x="437" y="93"/>
                  </a:cubicBezTo>
                  <a:cubicBezTo>
                    <a:pt x="419" y="300"/>
                    <a:pt x="342" y="436"/>
                    <a:pt x="281" y="544"/>
                  </a:cubicBezTo>
                  <a:cubicBezTo>
                    <a:pt x="217" y="656"/>
                    <a:pt x="171" y="737"/>
                    <a:pt x="190" y="867"/>
                  </a:cubicBezTo>
                  <a:cubicBezTo>
                    <a:pt x="196" y="912"/>
                    <a:pt x="165" y="954"/>
                    <a:pt x="120" y="961"/>
                  </a:cubicBezTo>
                  <a:cubicBezTo>
                    <a:pt x="116" y="961"/>
                    <a:pt x="112" y="961"/>
                    <a:pt x="108" y="9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18" name="矩形 16"/>
          <p:cNvSpPr>
            <a:spLocks noChangeArrowheads="1"/>
          </p:cNvSpPr>
          <p:nvPr/>
        </p:nvSpPr>
        <p:spPr bwMode="auto">
          <a:xfrm>
            <a:off x="2442845" y="2501265"/>
            <a:ext cx="4351020" cy="339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Haben Sie noch andere Wünsche für den Unterricht in diesem Semester?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Mein Wunsch ist...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Meine Wünsche sind...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Ich wünsche...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Ich empfehle Ihnen...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截屏2023-03-11 21.00.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2180" y="173990"/>
            <a:ext cx="10577830" cy="6363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221502" y="643151"/>
            <a:ext cx="6304239" cy="0"/>
          </a:xfrm>
          <a:prstGeom prst="line">
            <a:avLst/>
          </a:prstGeom>
          <a:ln>
            <a:solidFill>
              <a:srgbClr val="DC70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323628" y="256056"/>
            <a:ext cx="2338387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DC7053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rPr>
              <a:t>Small Talk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DC7053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7662052" y="3135698"/>
            <a:ext cx="698669" cy="767794"/>
            <a:chOff x="2602" y="1841"/>
            <a:chExt cx="566" cy="622"/>
          </a:xfrm>
          <a:solidFill>
            <a:schemeClr val="bg1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2602" y="2181"/>
              <a:ext cx="566" cy="229"/>
            </a:xfrm>
            <a:custGeom>
              <a:avLst/>
              <a:gdLst>
                <a:gd name="T0" fmla="*/ 2206 w 2497"/>
                <a:gd name="T1" fmla="*/ 47 h 1009"/>
                <a:gd name="T2" fmla="*/ 2073 w 2497"/>
                <a:gd name="T3" fmla="*/ 47 h 1009"/>
                <a:gd name="T4" fmla="*/ 2073 w 2497"/>
                <a:gd name="T5" fmla="*/ 21 h 1009"/>
                <a:gd name="T6" fmla="*/ 2053 w 2497"/>
                <a:gd name="T7" fmla="*/ 0 h 1009"/>
                <a:gd name="T8" fmla="*/ 21 w 2497"/>
                <a:gd name="T9" fmla="*/ 0 h 1009"/>
                <a:gd name="T10" fmla="*/ 0 w 2497"/>
                <a:gd name="T11" fmla="*/ 21 h 1009"/>
                <a:gd name="T12" fmla="*/ 695 w 2497"/>
                <a:gd name="T13" fmla="*/ 1009 h 1009"/>
                <a:gd name="T14" fmla="*/ 1378 w 2497"/>
                <a:gd name="T15" fmla="*/ 1009 h 1009"/>
                <a:gd name="T16" fmla="*/ 1890 w 2497"/>
                <a:gd name="T17" fmla="*/ 628 h 1009"/>
                <a:gd name="T18" fmla="*/ 2206 w 2497"/>
                <a:gd name="T19" fmla="*/ 628 h 1009"/>
                <a:gd name="T20" fmla="*/ 2497 w 2497"/>
                <a:gd name="T21" fmla="*/ 338 h 1009"/>
                <a:gd name="T22" fmla="*/ 2206 w 2497"/>
                <a:gd name="T23" fmla="*/ 47 h 1009"/>
                <a:gd name="T24" fmla="*/ 2206 w 2497"/>
                <a:gd name="T25" fmla="*/ 497 h 1009"/>
                <a:gd name="T26" fmla="*/ 2014 w 2497"/>
                <a:gd name="T27" fmla="*/ 497 h 1009"/>
                <a:gd name="T28" fmla="*/ 1985 w 2497"/>
                <a:gd name="T29" fmla="*/ 480 h 1009"/>
                <a:gd name="T30" fmla="*/ 1981 w 2497"/>
                <a:gd name="T31" fmla="*/ 463 h 1009"/>
                <a:gd name="T32" fmla="*/ 1983 w 2497"/>
                <a:gd name="T33" fmla="*/ 457 h 1009"/>
                <a:gd name="T34" fmla="*/ 2049 w 2497"/>
                <a:gd name="T35" fmla="*/ 252 h 1009"/>
                <a:gd name="T36" fmla="*/ 2136 w 2497"/>
                <a:gd name="T37" fmla="*/ 178 h 1009"/>
                <a:gd name="T38" fmla="*/ 2206 w 2497"/>
                <a:gd name="T39" fmla="*/ 178 h 1009"/>
                <a:gd name="T40" fmla="*/ 2365 w 2497"/>
                <a:gd name="T41" fmla="*/ 337 h 1009"/>
                <a:gd name="T42" fmla="*/ 2206 w 2497"/>
                <a:gd name="T43" fmla="*/ 497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7" h="1009">
                  <a:moveTo>
                    <a:pt x="2206" y="47"/>
                  </a:moveTo>
                  <a:lnTo>
                    <a:pt x="2073" y="47"/>
                  </a:lnTo>
                  <a:cubicBezTo>
                    <a:pt x="2073" y="39"/>
                    <a:pt x="2073" y="30"/>
                    <a:pt x="2073" y="21"/>
                  </a:cubicBezTo>
                  <a:cubicBezTo>
                    <a:pt x="2073" y="9"/>
                    <a:pt x="2064" y="0"/>
                    <a:pt x="2053" y="0"/>
                  </a:cubicBezTo>
                  <a:lnTo>
                    <a:pt x="21" y="0"/>
                  </a:lnTo>
                  <a:cubicBezTo>
                    <a:pt x="9" y="0"/>
                    <a:pt x="0" y="9"/>
                    <a:pt x="0" y="21"/>
                  </a:cubicBezTo>
                  <a:cubicBezTo>
                    <a:pt x="0" y="625"/>
                    <a:pt x="489" y="1009"/>
                    <a:pt x="695" y="1009"/>
                  </a:cubicBezTo>
                  <a:lnTo>
                    <a:pt x="1378" y="1009"/>
                  </a:lnTo>
                  <a:cubicBezTo>
                    <a:pt x="1539" y="1009"/>
                    <a:pt x="1767" y="813"/>
                    <a:pt x="1890" y="628"/>
                  </a:cubicBezTo>
                  <a:lnTo>
                    <a:pt x="2206" y="628"/>
                  </a:lnTo>
                  <a:cubicBezTo>
                    <a:pt x="2366" y="628"/>
                    <a:pt x="2497" y="498"/>
                    <a:pt x="2497" y="338"/>
                  </a:cubicBezTo>
                  <a:cubicBezTo>
                    <a:pt x="2497" y="177"/>
                    <a:pt x="2366" y="47"/>
                    <a:pt x="2206" y="47"/>
                  </a:cubicBezTo>
                  <a:close/>
                  <a:moveTo>
                    <a:pt x="2206" y="497"/>
                  </a:moveTo>
                  <a:lnTo>
                    <a:pt x="2014" y="497"/>
                  </a:lnTo>
                  <a:cubicBezTo>
                    <a:pt x="2004" y="497"/>
                    <a:pt x="1992" y="490"/>
                    <a:pt x="1985" y="480"/>
                  </a:cubicBezTo>
                  <a:cubicBezTo>
                    <a:pt x="1983" y="476"/>
                    <a:pt x="1979" y="470"/>
                    <a:pt x="1981" y="463"/>
                  </a:cubicBezTo>
                  <a:cubicBezTo>
                    <a:pt x="1982" y="461"/>
                    <a:pt x="1983" y="459"/>
                    <a:pt x="1983" y="457"/>
                  </a:cubicBezTo>
                  <a:cubicBezTo>
                    <a:pt x="2012" y="391"/>
                    <a:pt x="2034" y="322"/>
                    <a:pt x="2049" y="252"/>
                  </a:cubicBezTo>
                  <a:cubicBezTo>
                    <a:pt x="2064" y="205"/>
                    <a:pt x="2095" y="178"/>
                    <a:pt x="2136" y="178"/>
                  </a:cubicBezTo>
                  <a:lnTo>
                    <a:pt x="2206" y="178"/>
                  </a:lnTo>
                  <a:cubicBezTo>
                    <a:pt x="2294" y="178"/>
                    <a:pt x="2365" y="250"/>
                    <a:pt x="2365" y="337"/>
                  </a:cubicBezTo>
                  <a:cubicBezTo>
                    <a:pt x="2366" y="425"/>
                    <a:pt x="2294" y="497"/>
                    <a:pt x="2206" y="4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2668" y="2433"/>
              <a:ext cx="337" cy="30"/>
            </a:xfrm>
            <a:custGeom>
              <a:avLst/>
              <a:gdLst>
                <a:gd name="T0" fmla="*/ 1419 w 1486"/>
                <a:gd name="T1" fmla="*/ 0 h 134"/>
                <a:gd name="T2" fmla="*/ 67 w 1486"/>
                <a:gd name="T3" fmla="*/ 0 h 134"/>
                <a:gd name="T4" fmla="*/ 0 w 1486"/>
                <a:gd name="T5" fmla="*/ 67 h 134"/>
                <a:gd name="T6" fmla="*/ 67 w 1486"/>
                <a:gd name="T7" fmla="*/ 134 h 134"/>
                <a:gd name="T8" fmla="*/ 1419 w 1486"/>
                <a:gd name="T9" fmla="*/ 134 h 134"/>
                <a:gd name="T10" fmla="*/ 1486 w 1486"/>
                <a:gd name="T11" fmla="*/ 67 h 134"/>
                <a:gd name="T12" fmla="*/ 1419 w 148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6" h="134">
                  <a:moveTo>
                    <a:pt x="1419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lnTo>
                    <a:pt x="1419" y="134"/>
                  </a:lnTo>
                  <a:cubicBezTo>
                    <a:pt x="1456" y="134"/>
                    <a:pt x="1486" y="104"/>
                    <a:pt x="1486" y="67"/>
                  </a:cubicBezTo>
                  <a:cubicBezTo>
                    <a:pt x="1486" y="30"/>
                    <a:pt x="1456" y="0"/>
                    <a:pt x="14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2735" y="1882"/>
              <a:ext cx="101" cy="229"/>
            </a:xfrm>
            <a:custGeom>
              <a:avLst/>
              <a:gdLst>
                <a:gd name="T0" fmla="*/ 112 w 445"/>
                <a:gd name="T1" fmla="*/ 1008 h 1008"/>
                <a:gd name="T2" fmla="*/ 31 w 445"/>
                <a:gd name="T3" fmla="*/ 935 h 1008"/>
                <a:gd name="T4" fmla="*/ 190 w 445"/>
                <a:gd name="T5" fmla="*/ 284 h 1008"/>
                <a:gd name="T6" fmla="*/ 276 w 445"/>
                <a:gd name="T7" fmla="*/ 77 h 1008"/>
                <a:gd name="T8" fmla="*/ 368 w 445"/>
                <a:gd name="T9" fmla="*/ 6 h 1008"/>
                <a:gd name="T10" fmla="*/ 439 w 445"/>
                <a:gd name="T11" fmla="*/ 98 h 1008"/>
                <a:gd name="T12" fmla="*/ 335 w 445"/>
                <a:gd name="T13" fmla="*/ 361 h 1008"/>
                <a:gd name="T14" fmla="*/ 194 w 445"/>
                <a:gd name="T15" fmla="*/ 917 h 1008"/>
                <a:gd name="T16" fmla="*/ 121 w 445"/>
                <a:gd name="T17" fmla="*/ 1008 h 1008"/>
                <a:gd name="T18" fmla="*/ 112 w 445"/>
                <a:gd name="T1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1008">
                  <a:moveTo>
                    <a:pt x="112" y="1008"/>
                  </a:moveTo>
                  <a:cubicBezTo>
                    <a:pt x="71" y="1008"/>
                    <a:pt x="35" y="977"/>
                    <a:pt x="31" y="935"/>
                  </a:cubicBezTo>
                  <a:cubicBezTo>
                    <a:pt x="0" y="640"/>
                    <a:pt x="105" y="442"/>
                    <a:pt x="190" y="284"/>
                  </a:cubicBezTo>
                  <a:cubicBezTo>
                    <a:pt x="232" y="205"/>
                    <a:pt x="268" y="137"/>
                    <a:pt x="276" y="77"/>
                  </a:cubicBezTo>
                  <a:cubicBezTo>
                    <a:pt x="282" y="32"/>
                    <a:pt x="323" y="0"/>
                    <a:pt x="368" y="6"/>
                  </a:cubicBezTo>
                  <a:cubicBezTo>
                    <a:pt x="413" y="12"/>
                    <a:pt x="445" y="53"/>
                    <a:pt x="439" y="98"/>
                  </a:cubicBezTo>
                  <a:cubicBezTo>
                    <a:pt x="427" y="188"/>
                    <a:pt x="383" y="272"/>
                    <a:pt x="335" y="361"/>
                  </a:cubicBezTo>
                  <a:cubicBezTo>
                    <a:pt x="257" y="507"/>
                    <a:pt x="169" y="673"/>
                    <a:pt x="194" y="917"/>
                  </a:cubicBezTo>
                  <a:cubicBezTo>
                    <a:pt x="199" y="963"/>
                    <a:pt x="166" y="1003"/>
                    <a:pt x="121" y="1008"/>
                  </a:cubicBezTo>
                  <a:cubicBezTo>
                    <a:pt x="118" y="1008"/>
                    <a:pt x="115" y="1008"/>
                    <a:pt x="112" y="10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798" y="1841"/>
              <a:ext cx="117" cy="306"/>
            </a:xfrm>
            <a:custGeom>
              <a:avLst/>
              <a:gdLst>
                <a:gd name="T0" fmla="*/ 154 w 518"/>
                <a:gd name="T1" fmla="*/ 1350 h 1350"/>
                <a:gd name="T2" fmla="*/ 74 w 518"/>
                <a:gd name="T3" fmla="*/ 1285 h 1350"/>
                <a:gd name="T4" fmla="*/ 205 w 518"/>
                <a:gd name="T5" fmla="*/ 558 h 1350"/>
                <a:gd name="T6" fmla="*/ 331 w 518"/>
                <a:gd name="T7" fmla="*/ 95 h 1350"/>
                <a:gd name="T8" fmla="*/ 405 w 518"/>
                <a:gd name="T9" fmla="*/ 5 h 1350"/>
                <a:gd name="T10" fmla="*/ 495 w 518"/>
                <a:gd name="T11" fmla="*/ 79 h 1350"/>
                <a:gd name="T12" fmla="*/ 351 w 518"/>
                <a:gd name="T13" fmla="*/ 635 h 1350"/>
                <a:gd name="T14" fmla="*/ 235 w 518"/>
                <a:gd name="T15" fmla="*/ 1250 h 1350"/>
                <a:gd name="T16" fmla="*/ 171 w 518"/>
                <a:gd name="T17" fmla="*/ 1348 h 1350"/>
                <a:gd name="T18" fmla="*/ 154 w 518"/>
                <a:gd name="T19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8" h="1350">
                  <a:moveTo>
                    <a:pt x="154" y="1350"/>
                  </a:moveTo>
                  <a:cubicBezTo>
                    <a:pt x="116" y="1350"/>
                    <a:pt x="82" y="1323"/>
                    <a:pt x="74" y="1285"/>
                  </a:cubicBezTo>
                  <a:cubicBezTo>
                    <a:pt x="0" y="946"/>
                    <a:pt x="109" y="740"/>
                    <a:pt x="205" y="558"/>
                  </a:cubicBezTo>
                  <a:cubicBezTo>
                    <a:pt x="282" y="411"/>
                    <a:pt x="349" y="284"/>
                    <a:pt x="331" y="95"/>
                  </a:cubicBezTo>
                  <a:cubicBezTo>
                    <a:pt x="326" y="49"/>
                    <a:pt x="360" y="9"/>
                    <a:pt x="405" y="5"/>
                  </a:cubicBezTo>
                  <a:cubicBezTo>
                    <a:pt x="450" y="0"/>
                    <a:pt x="490" y="34"/>
                    <a:pt x="495" y="79"/>
                  </a:cubicBezTo>
                  <a:cubicBezTo>
                    <a:pt x="518" y="318"/>
                    <a:pt x="433" y="479"/>
                    <a:pt x="351" y="635"/>
                  </a:cubicBezTo>
                  <a:cubicBezTo>
                    <a:pt x="260" y="807"/>
                    <a:pt x="174" y="970"/>
                    <a:pt x="235" y="1250"/>
                  </a:cubicBezTo>
                  <a:cubicBezTo>
                    <a:pt x="244" y="1294"/>
                    <a:pt x="216" y="1338"/>
                    <a:pt x="171" y="1348"/>
                  </a:cubicBezTo>
                  <a:cubicBezTo>
                    <a:pt x="166" y="1349"/>
                    <a:pt x="160" y="1350"/>
                    <a:pt x="154" y="13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2874" y="1894"/>
              <a:ext cx="100" cy="217"/>
            </a:xfrm>
            <a:custGeom>
              <a:avLst/>
              <a:gdLst>
                <a:gd name="T0" fmla="*/ 108 w 441"/>
                <a:gd name="T1" fmla="*/ 961 h 961"/>
                <a:gd name="T2" fmla="*/ 27 w 441"/>
                <a:gd name="T3" fmla="*/ 891 h 961"/>
                <a:gd name="T4" fmla="*/ 137 w 441"/>
                <a:gd name="T5" fmla="*/ 463 h 961"/>
                <a:gd name="T6" fmla="*/ 273 w 441"/>
                <a:gd name="T7" fmla="*/ 79 h 961"/>
                <a:gd name="T8" fmla="*/ 362 w 441"/>
                <a:gd name="T9" fmla="*/ 4 h 961"/>
                <a:gd name="T10" fmla="*/ 437 w 441"/>
                <a:gd name="T11" fmla="*/ 93 h 961"/>
                <a:gd name="T12" fmla="*/ 281 w 441"/>
                <a:gd name="T13" fmla="*/ 544 h 961"/>
                <a:gd name="T14" fmla="*/ 190 w 441"/>
                <a:gd name="T15" fmla="*/ 867 h 961"/>
                <a:gd name="T16" fmla="*/ 120 w 441"/>
                <a:gd name="T17" fmla="*/ 961 h 961"/>
                <a:gd name="T18" fmla="*/ 108 w 441"/>
                <a:gd name="T19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961">
                  <a:moveTo>
                    <a:pt x="108" y="961"/>
                  </a:moveTo>
                  <a:cubicBezTo>
                    <a:pt x="68" y="961"/>
                    <a:pt x="33" y="932"/>
                    <a:pt x="27" y="891"/>
                  </a:cubicBezTo>
                  <a:cubicBezTo>
                    <a:pt x="0" y="705"/>
                    <a:pt x="70" y="582"/>
                    <a:pt x="137" y="463"/>
                  </a:cubicBezTo>
                  <a:cubicBezTo>
                    <a:pt x="197" y="358"/>
                    <a:pt x="258" y="250"/>
                    <a:pt x="273" y="79"/>
                  </a:cubicBezTo>
                  <a:cubicBezTo>
                    <a:pt x="277" y="33"/>
                    <a:pt x="317" y="0"/>
                    <a:pt x="362" y="4"/>
                  </a:cubicBezTo>
                  <a:cubicBezTo>
                    <a:pt x="407" y="8"/>
                    <a:pt x="441" y="48"/>
                    <a:pt x="437" y="93"/>
                  </a:cubicBezTo>
                  <a:cubicBezTo>
                    <a:pt x="419" y="300"/>
                    <a:pt x="342" y="436"/>
                    <a:pt x="281" y="544"/>
                  </a:cubicBezTo>
                  <a:cubicBezTo>
                    <a:pt x="217" y="656"/>
                    <a:pt x="171" y="737"/>
                    <a:pt x="190" y="867"/>
                  </a:cubicBezTo>
                  <a:cubicBezTo>
                    <a:pt x="196" y="912"/>
                    <a:pt x="165" y="954"/>
                    <a:pt x="120" y="961"/>
                  </a:cubicBezTo>
                  <a:cubicBezTo>
                    <a:pt x="116" y="961"/>
                    <a:pt x="112" y="961"/>
                    <a:pt x="108" y="9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18" name="矩形 16"/>
          <p:cNvSpPr>
            <a:spLocks noChangeArrowheads="1"/>
          </p:cNvSpPr>
          <p:nvPr/>
        </p:nvSpPr>
        <p:spPr bwMode="auto">
          <a:xfrm>
            <a:off x="7738745" y="4133850"/>
            <a:ext cx="4351020" cy="236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Wie war Ihre Winterferien?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Haben Sie etwas interessantes erfahren?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Haben Sie neue gute Vorsätze im Neujahr? 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截屏2023-03-12 11.51.3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95370" y="364490"/>
            <a:ext cx="8279130" cy="6141085"/>
          </a:xfrm>
          <a:prstGeom prst="rect">
            <a:avLst/>
          </a:prstGeom>
        </p:spPr>
      </p:pic>
      <p:sp>
        <p:nvSpPr>
          <p:cNvPr id="18" name="矩形 16"/>
          <p:cNvSpPr>
            <a:spLocks noChangeArrowheads="1"/>
          </p:cNvSpPr>
          <p:nvPr/>
        </p:nvSpPr>
        <p:spPr bwMode="auto">
          <a:xfrm>
            <a:off x="140335" y="993140"/>
            <a:ext cx="4351020" cy="236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Wie war Ihre Winterferien?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Haben Sie etwas interessantes erfahren?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Haben Sie neue gute Vorsätze im Neujahr? 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8688271" cy="9144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0825" y="496825"/>
            <a:ext cx="530354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936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Übersicht</a:t>
            </a:r>
            <a:endParaRPr lang="de-DE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1233310" y="3454884"/>
            <a:ext cx="2224363" cy="216024"/>
          </a:xfrm>
          <a:prstGeom prst="chevron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699452" y="3454884"/>
            <a:ext cx="2224363" cy="216024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6185844" y="3454884"/>
            <a:ext cx="2224363" cy="216024"/>
          </a:xfrm>
          <a:prstGeom prst="chevron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8672237" y="3454884"/>
            <a:ext cx="2224363" cy="216024"/>
          </a:xfrm>
          <a:prstGeom prst="chevron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3310" y="1781076"/>
            <a:ext cx="1982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Lernziele</a:t>
            </a:r>
            <a:endParaRPr lang="zh-CN" altLang="en-US" dirty="0"/>
          </a:p>
          <a:p>
            <a:pPr lvl="0" algn="r">
              <a:defRPr/>
            </a:pPr>
            <a:endParaRPr lang="zh-CN" altLang="en-US" b="1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6411987" y="1781076"/>
            <a:ext cx="1772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3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Themen</a:t>
            </a:r>
            <a:endParaRPr lang="de-DE" altLang="zh-CN" b="1" dirty="0">
              <a:solidFill>
                <a:schemeClr val="accent3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8662099" y="3733332"/>
            <a:ext cx="19466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Reflexion &amp; Wünsche</a:t>
            </a:r>
            <a:endParaRPr lang="de-DE" altLang="zh-CN" b="1" dirty="0">
              <a:solidFill>
                <a:schemeClr val="accent4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99452" y="3733332"/>
            <a:ext cx="1985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2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Prüfung</a:t>
            </a:r>
            <a:endParaRPr lang="de-DE" altLang="zh-CN" b="1" dirty="0">
              <a:solidFill>
                <a:schemeClr val="accent2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0608709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8169791" y="2272443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5678257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3215894" y="2214264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2885470" y="367618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01440" y="28939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2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71250" y="37383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3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19703" y="282495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4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8688271" cy="9144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0825" y="496825"/>
            <a:ext cx="530354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936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Lernziele</a:t>
            </a:r>
            <a:endParaRPr lang="de-DE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1658847" y="1539496"/>
            <a:ext cx="3817937" cy="3817937"/>
          </a:xfrm>
          <a:prstGeom prst="donut">
            <a:avLst>
              <a:gd name="adj" fmla="val 76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88150" y="1129807"/>
            <a:ext cx="1159329" cy="11593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HK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94205" y="2376170"/>
            <a:ext cx="3383915" cy="2144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zh-CN" sz="4000" dirty="0">
                <a:latin typeface="Calibri" panose="020F0502020204030204" pitchFamily="34" charset="0"/>
              </a:rPr>
              <a:t>zentraler Lernziele</a:t>
            </a:r>
            <a:endParaRPr lang="zh-HK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76784" y="1434720"/>
            <a:ext cx="6334471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ClrTx/>
              <a:buSzTx/>
              <a:buFontTx/>
            </a:pPr>
            <a:r>
              <a:rPr lang="de-DE" altLang="zh-CN" sz="2800" dirty="0">
                <a:latin typeface="Calibri" panose="020F0502020204030204" pitchFamily="34" charset="0"/>
                <a:cs typeface="Times New Roman Regular" panose="02020603050405020304" charset="0"/>
              </a:rPr>
              <a:t>Die Teilnehmende können die Themensinhalte anhand der selbbedingungen mehr </a:t>
            </a:r>
            <a:r>
              <a:rPr lang="de-DE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 Regular" panose="02020603050405020304" charset="0"/>
              </a:rPr>
              <a:t>notizen, errinnern</a:t>
            </a:r>
            <a:r>
              <a:rPr lang="de-DE" altLang="zh-CN" sz="2800" dirty="0">
                <a:latin typeface="Calibri" panose="020F0502020204030204" pitchFamily="34" charset="0"/>
                <a:cs typeface="Times New Roman Regular" panose="02020603050405020304" charset="0"/>
              </a:rPr>
              <a:t> und dann </a:t>
            </a:r>
            <a:r>
              <a:rPr lang="de-DE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 Regular" panose="02020603050405020304" charset="0"/>
              </a:rPr>
              <a:t>aussprechen</a:t>
            </a:r>
            <a:r>
              <a:rPr lang="de-DE" altLang="zh-CN" sz="2800" dirty="0">
                <a:latin typeface="Calibri" panose="020F0502020204030204" pitchFamily="34" charset="0"/>
                <a:cs typeface="Times New Roman Regular" panose="02020603050405020304" charset="0"/>
              </a:rPr>
              <a:t>.</a:t>
            </a:r>
            <a:endParaRPr lang="de-DE" altLang="zh-CN" sz="2800" dirty="0">
              <a:latin typeface="Calibri" panose="020F0502020204030204" pitchFamily="3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8688271" cy="9144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0825" y="496825"/>
            <a:ext cx="530354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936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Lernziele</a:t>
            </a:r>
            <a:endParaRPr lang="de-DE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1658847" y="1539496"/>
            <a:ext cx="3817937" cy="3817937"/>
          </a:xfrm>
          <a:prstGeom prst="donut">
            <a:avLst>
              <a:gd name="adj" fmla="val 76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38168" y="4198104"/>
            <a:ext cx="1159329" cy="11593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HK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61820" y="2322195"/>
            <a:ext cx="3449955" cy="2144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zh-CN" sz="4000" dirty="0">
                <a:latin typeface="Calibri" panose="020F0502020204030204" pitchFamily="34" charset="0"/>
              </a:rPr>
              <a:t> Lernziele in diesem Unterricht</a:t>
            </a:r>
            <a:endParaRPr lang="zh-HK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60820" y="1997075"/>
            <a:ext cx="499999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altLang="zh-CN" sz="2800" dirty="0">
                <a:latin typeface="Calibri" panose="020F0502020204030204" pitchFamily="34" charset="0"/>
                <a:cs typeface="Times New Roman Regular" panose="02020603050405020304" charset="0"/>
              </a:rPr>
              <a:t>Die Teilnehmende können die</a:t>
            </a:r>
            <a:r>
              <a:rPr lang="zh-CN" alt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de-DE" altLang="zh-CN" sz="2800" dirty="0">
                <a:latin typeface="Calibri" panose="020F0502020204030204" pitchFamily="34" charset="0"/>
                <a:cs typeface="Times New Roman Regular" panose="02020603050405020304" charset="0"/>
              </a:rPr>
              <a:t>Zielefeststellung und die Wünsche frei sprechen.</a:t>
            </a:r>
            <a:endParaRPr lang="zh-CN" altLang="en-US" sz="28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8688271" cy="9144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0825" y="496825"/>
            <a:ext cx="530354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936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Lernziele</a:t>
            </a:r>
            <a:endParaRPr lang="de-DE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1658847" y="1539496"/>
            <a:ext cx="3817937" cy="3817937"/>
          </a:xfrm>
          <a:prstGeom prst="donut">
            <a:avLst>
              <a:gd name="adj" fmla="val 76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162220" y="4198104"/>
            <a:ext cx="1159329" cy="11593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HK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64995" y="2306955"/>
            <a:ext cx="3405505" cy="2144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zh-CN" sz="4000" dirty="0">
                <a:latin typeface="Calibri" panose="020F0502020204030204" pitchFamily="34" charset="0"/>
                <a:ea typeface="微软雅黑" panose="020B0503020204020204" pitchFamily="34" charset="-122"/>
              </a:rPr>
              <a:t>Ihre Lernziele</a:t>
            </a:r>
            <a:endParaRPr lang="de-DE" altLang="zh-CN" sz="40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36055" y="1916430"/>
            <a:ext cx="537718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de-DE" sz="2800" dirty="0">
                <a:latin typeface="Calibri" panose="020F0502020204030204" pitchFamily="34" charset="0"/>
              </a:rPr>
              <a:t>- Was ist Ihre Lernziele in diesem Semester?</a:t>
            </a:r>
            <a:endParaRPr lang="de-DE" sz="2800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de-DE" sz="2800" dirty="0">
                <a:latin typeface="Calibri" panose="020F0502020204030204" pitchFamily="34" charset="0"/>
              </a:rPr>
              <a:t>- Mein(e) Lernziel(e) ist /sind...</a:t>
            </a:r>
            <a:endParaRPr lang="de-DE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8688271" cy="9144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0825" y="496825"/>
            <a:ext cx="530354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936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Übersicht</a:t>
            </a:r>
            <a:endParaRPr lang="de-DE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1233310" y="3454884"/>
            <a:ext cx="2224363" cy="216024"/>
          </a:xfrm>
          <a:prstGeom prst="chevron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699452" y="3454884"/>
            <a:ext cx="2224363" cy="216024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6185844" y="3454884"/>
            <a:ext cx="2224363" cy="216024"/>
          </a:xfrm>
          <a:prstGeom prst="chevron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8672237" y="3454884"/>
            <a:ext cx="2224363" cy="216024"/>
          </a:xfrm>
          <a:prstGeom prst="chevron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3310" y="1781076"/>
            <a:ext cx="1982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Lernziele</a:t>
            </a:r>
            <a:endParaRPr lang="zh-CN" altLang="en-US" dirty="0"/>
          </a:p>
          <a:p>
            <a:pPr lvl="0" algn="r">
              <a:defRPr/>
            </a:pPr>
            <a:endParaRPr lang="zh-CN" altLang="en-US" b="1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6411987" y="1781076"/>
            <a:ext cx="1772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3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Themen</a:t>
            </a:r>
            <a:endParaRPr lang="de-DE" altLang="zh-CN" b="1" dirty="0">
              <a:solidFill>
                <a:schemeClr val="accent3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8662099" y="3733332"/>
            <a:ext cx="19466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Reflexion &amp; Wünsche</a:t>
            </a:r>
            <a:endParaRPr lang="de-DE" altLang="zh-CN" b="1" dirty="0">
              <a:solidFill>
                <a:schemeClr val="accent4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99452" y="3733332"/>
            <a:ext cx="1985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2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Prüfung</a:t>
            </a:r>
            <a:endParaRPr lang="de-DE" altLang="zh-CN" b="1" dirty="0">
              <a:solidFill>
                <a:schemeClr val="accent2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0608709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8169791" y="2272443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5678257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3215894" y="2214264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2885470" y="367618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01440" y="28939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2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71250" y="37383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3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19703" y="282495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4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221502" y="643151"/>
            <a:ext cx="6304239" cy="0"/>
          </a:xfrm>
          <a:prstGeom prst="line">
            <a:avLst/>
          </a:prstGeom>
          <a:ln>
            <a:solidFill>
              <a:srgbClr val="DC70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323628" y="256056"/>
            <a:ext cx="2338387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DC7053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rPr>
              <a:t>Prüfungsleistung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DC7053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椭圆 2"/>
          <p:cNvSpPr/>
          <p:nvPr/>
        </p:nvSpPr>
        <p:spPr>
          <a:xfrm>
            <a:off x="3646106" y="1333746"/>
            <a:ext cx="3136603" cy="2376264"/>
          </a:xfrm>
          <a:custGeom>
            <a:avLst/>
            <a:gdLst/>
            <a:ahLst/>
            <a:cxnLst/>
            <a:rect l="l" t="t" r="r" b="b"/>
            <a:pathLst>
              <a:path w="3136603" h="2376264">
                <a:moveTo>
                  <a:pt x="0" y="0"/>
                </a:moveTo>
                <a:lnTo>
                  <a:pt x="2376264" y="0"/>
                </a:lnTo>
                <a:lnTo>
                  <a:pt x="2376264" y="885635"/>
                </a:lnTo>
                <a:cubicBezTo>
                  <a:pt x="2406085" y="941102"/>
                  <a:pt x="2440051" y="995208"/>
                  <a:pt x="2487390" y="995536"/>
                </a:cubicBezTo>
                <a:cubicBezTo>
                  <a:pt x="2590534" y="996251"/>
                  <a:pt x="2640865" y="873801"/>
                  <a:pt x="2818123" y="875208"/>
                </a:cubicBezTo>
                <a:cubicBezTo>
                  <a:pt x="2995381" y="876615"/>
                  <a:pt x="3136603" y="1025046"/>
                  <a:pt x="3136603" y="1204006"/>
                </a:cubicBezTo>
                <a:cubicBezTo>
                  <a:pt x="3136603" y="1382966"/>
                  <a:pt x="2995911" y="1519528"/>
                  <a:pt x="2812567" y="1528042"/>
                </a:cubicBezTo>
                <a:cubicBezTo>
                  <a:pt x="2629223" y="1536556"/>
                  <a:pt x="2608657" y="1423350"/>
                  <a:pt x="2493740" y="1426543"/>
                </a:cubicBezTo>
                <a:cubicBezTo>
                  <a:pt x="2442332" y="1427972"/>
                  <a:pt x="2406647" y="1475071"/>
                  <a:pt x="2376264" y="1521747"/>
                </a:cubicBezTo>
                <a:lnTo>
                  <a:pt x="2376264" y="2376264"/>
                </a:lnTo>
                <a:lnTo>
                  <a:pt x="0" y="2376264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Präsentation (5-10 Min)</a:t>
            </a:r>
            <a:endParaRPr kumimoji="0" lang="de-DE" altLang="zh-CN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--20%</a:t>
            </a:r>
            <a:endParaRPr kumimoji="0" lang="de-DE" altLang="zh-CN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矩形 5"/>
          <p:cNvSpPr/>
          <p:nvPr/>
        </p:nvSpPr>
        <p:spPr>
          <a:xfrm>
            <a:off x="6022370" y="1333746"/>
            <a:ext cx="2376264" cy="2376264"/>
          </a:xfrm>
          <a:custGeom>
            <a:avLst/>
            <a:gdLst/>
            <a:ahLst/>
            <a:cxnLst/>
            <a:rect l="l" t="t" r="r" b="b"/>
            <a:pathLst>
              <a:path w="2376264" h="2376264">
                <a:moveTo>
                  <a:pt x="0" y="0"/>
                </a:moveTo>
                <a:lnTo>
                  <a:pt x="2376264" y="0"/>
                </a:lnTo>
                <a:lnTo>
                  <a:pt x="2376264" y="2376264"/>
                </a:lnTo>
                <a:lnTo>
                  <a:pt x="0" y="2376264"/>
                </a:lnTo>
                <a:lnTo>
                  <a:pt x="0" y="1521747"/>
                </a:lnTo>
                <a:cubicBezTo>
                  <a:pt x="30383" y="1475071"/>
                  <a:pt x="66068" y="1427972"/>
                  <a:pt x="117476" y="1426543"/>
                </a:cubicBezTo>
                <a:cubicBezTo>
                  <a:pt x="232393" y="1423350"/>
                  <a:pt x="252959" y="1536556"/>
                  <a:pt x="436303" y="1528042"/>
                </a:cubicBezTo>
                <a:cubicBezTo>
                  <a:pt x="619647" y="1519528"/>
                  <a:pt x="760339" y="1382966"/>
                  <a:pt x="760339" y="1204006"/>
                </a:cubicBezTo>
                <a:cubicBezTo>
                  <a:pt x="760339" y="1025046"/>
                  <a:pt x="619117" y="876615"/>
                  <a:pt x="441859" y="875208"/>
                </a:cubicBezTo>
                <a:cubicBezTo>
                  <a:pt x="264601" y="873801"/>
                  <a:pt x="214270" y="996251"/>
                  <a:pt x="111126" y="995536"/>
                </a:cubicBezTo>
                <a:cubicBezTo>
                  <a:pt x="63787" y="995208"/>
                  <a:pt x="29821" y="941102"/>
                  <a:pt x="0" y="885635"/>
                </a:cubicBezTo>
                <a:close/>
              </a:path>
            </a:pathLst>
          </a:custGeom>
          <a:solidFill>
            <a:srgbClr val="3ECEC7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Kursnotiz</a:t>
            </a:r>
            <a:endParaRPr kumimoji="0" lang="de-DE" altLang="zh-CN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--20%</a:t>
            </a:r>
            <a:endParaRPr kumimoji="0" lang="de-DE" altLang="zh-CN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690021" y="4040457"/>
            <a:ext cx="3556000" cy="78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sym typeface="Arial" panose="020B0604020202020204" pitchFamily="34" charset="0"/>
              </a:rPr>
              <a:t>点击此处输入内容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sym typeface="Arial" panose="020B0604020202020204" pitchFamily="34" charset="0"/>
              </a:rPr>
              <a:t>点击此处输入内容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2"/>
          <p:cNvSpPr/>
          <p:nvPr/>
        </p:nvSpPr>
        <p:spPr>
          <a:xfrm rot="10800000">
            <a:off x="5285676" y="3711186"/>
            <a:ext cx="3136603" cy="2376264"/>
          </a:xfrm>
          <a:custGeom>
            <a:avLst/>
            <a:gdLst/>
            <a:ahLst/>
            <a:cxnLst/>
            <a:rect l="l" t="t" r="r" b="b"/>
            <a:pathLst>
              <a:path w="3136603" h="2376264">
                <a:moveTo>
                  <a:pt x="0" y="0"/>
                </a:moveTo>
                <a:lnTo>
                  <a:pt x="2376264" y="0"/>
                </a:lnTo>
                <a:lnTo>
                  <a:pt x="2376264" y="885635"/>
                </a:lnTo>
                <a:cubicBezTo>
                  <a:pt x="2406085" y="941102"/>
                  <a:pt x="2440051" y="995208"/>
                  <a:pt x="2487390" y="995536"/>
                </a:cubicBezTo>
                <a:cubicBezTo>
                  <a:pt x="2590534" y="996251"/>
                  <a:pt x="2640865" y="873801"/>
                  <a:pt x="2818123" y="875208"/>
                </a:cubicBezTo>
                <a:cubicBezTo>
                  <a:pt x="2995381" y="876615"/>
                  <a:pt x="3136603" y="1025046"/>
                  <a:pt x="3136603" y="1204006"/>
                </a:cubicBezTo>
                <a:cubicBezTo>
                  <a:pt x="3136603" y="1382966"/>
                  <a:pt x="2995911" y="1519528"/>
                  <a:pt x="2812567" y="1528042"/>
                </a:cubicBezTo>
                <a:cubicBezTo>
                  <a:pt x="2629223" y="1536556"/>
                  <a:pt x="2608657" y="1423350"/>
                  <a:pt x="2493740" y="1426543"/>
                </a:cubicBezTo>
                <a:cubicBezTo>
                  <a:pt x="2442332" y="1427972"/>
                  <a:pt x="2406647" y="1475071"/>
                  <a:pt x="2376264" y="1521747"/>
                </a:cubicBezTo>
                <a:lnTo>
                  <a:pt x="2376264" y="2376264"/>
                </a:lnTo>
                <a:lnTo>
                  <a:pt x="0" y="2376264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5"/>
          <p:cNvSpPr/>
          <p:nvPr/>
        </p:nvSpPr>
        <p:spPr>
          <a:xfrm rot="10800000">
            <a:off x="3646200" y="3710551"/>
            <a:ext cx="2376264" cy="2376264"/>
          </a:xfrm>
          <a:custGeom>
            <a:avLst/>
            <a:gdLst/>
            <a:ahLst/>
            <a:cxnLst/>
            <a:rect l="l" t="t" r="r" b="b"/>
            <a:pathLst>
              <a:path w="2376264" h="2376264">
                <a:moveTo>
                  <a:pt x="0" y="0"/>
                </a:moveTo>
                <a:lnTo>
                  <a:pt x="2376264" y="0"/>
                </a:lnTo>
                <a:lnTo>
                  <a:pt x="2376264" y="2376264"/>
                </a:lnTo>
                <a:lnTo>
                  <a:pt x="0" y="2376264"/>
                </a:lnTo>
                <a:lnTo>
                  <a:pt x="0" y="1521747"/>
                </a:lnTo>
                <a:cubicBezTo>
                  <a:pt x="30383" y="1475071"/>
                  <a:pt x="66068" y="1427972"/>
                  <a:pt x="117476" y="1426543"/>
                </a:cubicBezTo>
                <a:cubicBezTo>
                  <a:pt x="232393" y="1423350"/>
                  <a:pt x="252959" y="1536556"/>
                  <a:pt x="436303" y="1528042"/>
                </a:cubicBezTo>
                <a:cubicBezTo>
                  <a:pt x="619647" y="1519528"/>
                  <a:pt x="760339" y="1382966"/>
                  <a:pt x="760339" y="1204006"/>
                </a:cubicBezTo>
                <a:cubicBezTo>
                  <a:pt x="760339" y="1025046"/>
                  <a:pt x="619117" y="876615"/>
                  <a:pt x="441859" y="875208"/>
                </a:cubicBezTo>
                <a:cubicBezTo>
                  <a:pt x="264601" y="873801"/>
                  <a:pt x="214270" y="996251"/>
                  <a:pt x="111126" y="995536"/>
                </a:cubicBezTo>
                <a:cubicBezTo>
                  <a:pt x="63787" y="995208"/>
                  <a:pt x="29821" y="941102"/>
                  <a:pt x="0" y="885635"/>
                </a:cubicBezTo>
                <a:close/>
              </a:path>
            </a:pathLst>
          </a:custGeom>
          <a:solidFill>
            <a:srgbClr val="3ECEC7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7460" y="4400550"/>
            <a:ext cx="16529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>
                <a:latin typeface="Calibri" panose="020F0502020204030204" pitchFamily="34" charset="0"/>
              </a:rPr>
              <a:t>Anwesenheitsquote</a:t>
            </a:r>
            <a:endParaRPr lang="de-DE" altLang="zh-CN">
              <a:latin typeface="Calibri" panose="020F0502020204030204" pitchFamily="34" charset="0"/>
            </a:endParaRPr>
          </a:p>
          <a:p>
            <a:r>
              <a:rPr lang="de-DE" altLang="zh-CN">
                <a:latin typeface="Calibri" panose="020F0502020204030204" pitchFamily="34" charset="0"/>
              </a:rPr>
              <a:t>--30%</a:t>
            </a:r>
            <a:endParaRPr lang="de-DE" altLang="zh-CN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1745" y="4160520"/>
            <a:ext cx="20567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>
                <a:latin typeface="Calibri" panose="020F0502020204030204" pitchFamily="34" charset="0"/>
              </a:rPr>
              <a:t>Prüfung am Semesterende (Videos wie letztes Semester)</a:t>
            </a:r>
            <a:endParaRPr lang="de-DE" altLang="zh-CN">
              <a:latin typeface="Calibri" panose="020F0502020204030204" pitchFamily="34" charset="0"/>
            </a:endParaRPr>
          </a:p>
          <a:p>
            <a:r>
              <a:rPr lang="de-DE" altLang="zh-CN">
                <a:latin typeface="Calibri" panose="020F0502020204030204" pitchFamily="34" charset="0"/>
              </a:rPr>
              <a:t>--30%</a:t>
            </a:r>
            <a:endParaRPr lang="de-DE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WPS 演示</Application>
  <PresentationFormat>宽屏</PresentationFormat>
  <Paragraphs>145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Helvetica Neue</vt:lpstr>
      <vt:lpstr>微软雅黑</vt:lpstr>
      <vt:lpstr>黑体</vt:lpstr>
      <vt:lpstr>Arial</vt:lpstr>
      <vt:lpstr>Times New Roman Regular</vt:lpstr>
      <vt:lpstr>汉仪书宋二KW</vt:lpstr>
      <vt:lpstr>汉仪旗黑</vt:lpstr>
      <vt:lpstr>汉仪中黑KW</vt:lpstr>
      <vt:lpstr>等线 Light</vt:lpstr>
      <vt:lpstr>汉仪中等线KW</vt:lpstr>
      <vt:lpstr>等线</vt:lpstr>
      <vt:lpstr>PMingLiU</vt:lpstr>
      <vt:lpstr>宋体-繁</vt:lpstr>
      <vt:lpstr>宋体</vt:lpstr>
      <vt:lpstr>Arial Unicode MS</vt:lpstr>
      <vt:lpstr>Cordia New</vt:lpstr>
      <vt:lpstr>苹方-简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天真的小赤佬</cp:lastModifiedBy>
  <cp:revision>12</cp:revision>
  <dcterms:created xsi:type="dcterms:W3CDTF">2023-03-12T13:18:29Z</dcterms:created>
  <dcterms:modified xsi:type="dcterms:W3CDTF">2023-03-12T13:18:29Z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2052-5.2.1.7798</vt:lpwstr>
  </property>
  <property fmtid="{D5CDD505-2E9C-101B-9397-08002B2CF9AE}" pid="3" name="ICV">
    <vt:lpwstr>F8495A09022AD7768AC00C6433D84DB2_43</vt:lpwstr>
  </property>
</Properties>
</file>