
<file path=[Content_Types].xml><?xml version="1.0" encoding="utf-8"?>
<Types xmlns="http://schemas.openxmlformats.org/package/2006/content-types">
  <Default Extension="jpeg" ContentType="image/jpeg"/>
  <Default Extension="JPG" ContentType="image/.jp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3"/>
    <p:sldId id="259" r:id="rId4"/>
    <p:sldId id="267" r:id="rId5"/>
    <p:sldId id="260" r:id="rId6"/>
    <p:sldId id="262" r:id="rId7"/>
    <p:sldId id="258" r:id="rId8"/>
    <p:sldId id="264" r:id="rId9"/>
    <p:sldId id="269" r:id="rId10"/>
    <p:sldId id="265" r:id="rId11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0" autoAdjust="0"/>
    <p:restoredTop sz="86374"/>
  </p:normalViewPr>
  <p:slideViewPr>
    <p:cSldViewPr snapToGrid="0" showGuides="1">
      <p:cViewPr varScale="1">
        <p:scale>
          <a:sx n="127" d="100"/>
          <a:sy n="127" d="100"/>
        </p:scale>
        <p:origin x="1952" y="184"/>
      </p:cViewPr>
      <p:guideLst>
        <p:guide orient="horz" pos="2174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/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ea"/>
                <a:ea typeface="+mn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4400" b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49" y="469127"/>
            <a:ext cx="10307927" cy="4093347"/>
          </a:xfrm>
        </p:spPr>
        <p:txBody>
          <a:bodyPr anchor="b">
            <a:normAutofit/>
          </a:bodyPr>
          <a:lstStyle>
            <a:lvl1pPr>
              <a:defRPr sz="600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10307926" cy="64755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4400" b="0" i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9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9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9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9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400" b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3200" b="0"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GIF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241" name="图片 2" descr="/Users/jiayanzhang/Documents/图片/购物.jpg购物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6427788" y="3314700"/>
            <a:ext cx="5518785" cy="343979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矩形 3"/>
          <p:cNvSpPr/>
          <p:nvPr/>
        </p:nvSpPr>
        <p:spPr>
          <a:xfrm>
            <a:off x="1708150" y="407670"/>
            <a:ext cx="8775065" cy="221488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de-DE" sz="13800" b="1" i="0" u="none" strike="noStrike" kern="1200" cap="none" spc="50" normalizeH="0" baseline="0" noProof="0" dirty="0">
                <a:ln w="11430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Baskerville Old Face" pitchFamily="18" charset="0"/>
                <a:ea typeface="宋体" pitchFamily="2" charset="-122"/>
                <a:cs typeface="+mn-cs"/>
              </a:rPr>
              <a:t>Shopping</a:t>
            </a:r>
            <a:endParaRPr kumimoji="0" lang="en-US" altLang="de-DE" sz="13800" b="1" i="0" u="none" strike="noStrike" kern="1200" cap="none" spc="50" normalizeH="0" baseline="0" noProof="0" dirty="0">
              <a:ln w="11430"/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uLnTx/>
              <a:uFillTx/>
              <a:latin typeface="Baskerville Old Face" pitchFamily="18" charset="0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916045" y="2627630"/>
            <a:ext cx="436054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de-DE" sz="72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  <a:alpha val="43000"/>
                    </a:srgbClr>
                  </a:outerShdw>
                </a:effectLst>
                <a:latin typeface="Calibri" charset="0"/>
                <a:ea typeface="微软雅黑" charset="0"/>
              </a:rPr>
              <a:t>Shopping</a:t>
            </a:r>
            <a:endParaRPr lang="de-DE" sz="72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  <a:alpha val="43000"/>
                  </a:srgbClr>
                </a:outerShdw>
              </a:effectLst>
              <a:latin typeface="Calibri" charset="0"/>
              <a:ea typeface="微软雅黑" charset="0"/>
            </a:endParaRPr>
          </a:p>
        </p:txBody>
      </p:sp>
      <p:cxnSp>
        <p:nvCxnSpPr>
          <p:cNvPr id="5" name="直接连接符 4"/>
          <p:cNvCxnSpPr/>
          <p:nvPr/>
        </p:nvCxnSpPr>
        <p:spPr>
          <a:xfrm flipH="1" flipV="1">
            <a:off x="3282950" y="1301750"/>
            <a:ext cx="887730" cy="1279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V="1">
            <a:off x="5162550" y="1301750"/>
            <a:ext cx="0" cy="14757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V="1">
            <a:off x="6557645" y="1405255"/>
            <a:ext cx="483235" cy="13722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V="1">
            <a:off x="7664450" y="1635760"/>
            <a:ext cx="690245" cy="1257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V="1">
            <a:off x="8138160" y="3053715"/>
            <a:ext cx="1161415" cy="35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7804150" y="3873500"/>
            <a:ext cx="942340" cy="666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6861810" y="4000500"/>
            <a:ext cx="0" cy="955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5570855" y="3920490"/>
            <a:ext cx="0" cy="955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flipH="1">
            <a:off x="3917315" y="4000500"/>
            <a:ext cx="570230" cy="8743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 flipH="1">
            <a:off x="2326640" y="3274060"/>
            <a:ext cx="1296670" cy="206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389890" y="287020"/>
            <a:ext cx="84486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https://www.menti.com/al4smff67dje</a:t>
            </a:r>
            <a:r>
              <a:rPr lang="de-DE" altLang="zh-CN">
                <a:latin typeface="Calibri" charset="0"/>
              </a:rPr>
              <a:t>  Code: 1755 9484</a:t>
            </a:r>
            <a:endParaRPr lang="de-DE" altLang="zh-CN">
              <a:latin typeface="Calibri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476885" y="697230"/>
            <a:ext cx="11238865" cy="452310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de-DE" sz="7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  <a:lumMod val="40000"/>
                    <a:lumOff val="60000"/>
                  </a:schemeClr>
                </a:solidFill>
                <a:effectLst/>
                <a:latin typeface="Calibri" charset="0"/>
              </a:rPr>
              <a:t>Gehen Sie normalerweise selbst einkaufen? </a:t>
            </a:r>
            <a:r>
              <a:rPr lang="en-US" altLang="de-DE" sz="7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  <a:lumMod val="40000"/>
                    <a:lumOff val="60000"/>
                  </a:schemeClr>
                </a:solidFill>
                <a:effectLst/>
                <a:latin typeface="Calibri" charset="0"/>
              </a:rPr>
              <a:t>W</a:t>
            </a:r>
            <a:r>
              <a:rPr lang="de-DE" sz="7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  <a:lumMod val="40000"/>
                    <a:lumOff val="60000"/>
                  </a:schemeClr>
                </a:solidFill>
                <a:effectLst/>
                <a:latin typeface="Calibri" charset="0"/>
              </a:rPr>
              <a:t>as kaufen Sie? </a:t>
            </a:r>
            <a:endParaRPr lang="de-DE" sz="72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  <a:lumMod val="40000"/>
                  <a:lumOff val="60000"/>
                </a:schemeClr>
              </a:solidFill>
              <a:effectLst/>
              <a:latin typeface="Calibri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594995" y="870585"/>
            <a:ext cx="11238865" cy="452310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7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  <a:lumMod val="40000"/>
                    <a:lumOff val="60000"/>
                  </a:schemeClr>
                </a:solidFill>
                <a:effectLst/>
              </a:rPr>
              <a:t>Bevorzugen Sie Online</a:t>
            </a:r>
            <a:r>
              <a:rPr lang="de-DE" altLang="zh-CN" sz="7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  <a:lumMod val="40000"/>
                    <a:lumOff val="60000"/>
                  </a:schemeClr>
                </a:solidFill>
                <a:effectLst/>
                <a:latin typeface="Calibri" charset="0"/>
              </a:rPr>
              <a:t>-</a:t>
            </a:r>
            <a:r>
              <a:rPr lang="en-US" altLang="zh-CN" sz="7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  <a:lumMod val="40000"/>
                    <a:lumOff val="60000"/>
                  </a:schemeClr>
                </a:solidFill>
                <a:effectLst/>
              </a:rPr>
              <a:t> Shopping</a:t>
            </a:r>
            <a:r>
              <a:rPr lang="de-DE" altLang="en-US" sz="7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  <a:lumMod val="40000"/>
                    <a:lumOff val="60000"/>
                  </a:schemeClr>
                </a:solidFill>
                <a:effectLst/>
                <a:latin typeface="Calibri" charset="0"/>
              </a:rPr>
              <a:t> </a:t>
            </a:r>
            <a:r>
              <a:rPr lang="zh-CN" altLang="en-US" sz="7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  <a:lumMod val="40000"/>
                    <a:lumOff val="60000"/>
                  </a:schemeClr>
                </a:solidFill>
                <a:effectLst/>
              </a:rPr>
              <a:t>oder im stationären Handel-Einkäufe?</a:t>
            </a:r>
            <a:endParaRPr lang="zh-CN" altLang="en-US" sz="72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92150" y="229870"/>
            <a:ext cx="73996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https://www.menti.com/al4smff67dje</a:t>
            </a:r>
            <a:r>
              <a:rPr lang="de-DE" altLang="zh-CN">
                <a:latin typeface="Calibri" charset="0"/>
              </a:rPr>
              <a:t>  Code: 1755 9484</a:t>
            </a:r>
            <a:endParaRPr lang="de-DE" altLang="zh-CN">
              <a:latin typeface="Calibri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/Users/jiayanzhang/Documents/图片/online shopping选择.jpgonline shopping选择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5343525" y="3131820"/>
            <a:ext cx="6453505" cy="3633470"/>
          </a:xfrm>
          <a:prstGeom prst="rect">
            <a:avLst/>
          </a:prstGeom>
        </p:spPr>
      </p:pic>
      <p:pic>
        <p:nvPicPr>
          <p:cNvPr id="3" name="图片 2" descr="/Users/jiayanzhang/Documents/图片/Supermarkt einkaufen.jpgSupermarkt einkaufen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24460" y="139700"/>
            <a:ext cx="5219700" cy="330390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942340" y="2971165"/>
            <a:ext cx="10306050" cy="156845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p>
            <a:pPr indent="0">
              <a:buFont typeface="Arial" panose="020B0604020202020204" pitchFamily="34" charset="0"/>
              <a:buNone/>
            </a:pPr>
            <a:r>
              <a:rPr lang="en-US" altLang="de-DE" sz="3200">
                <a:latin typeface="Calibri" charset="0"/>
                <a:ea typeface="微软雅黑" charset="0"/>
              </a:rPr>
              <a:t>Befragen Sie die Person, welche Art des Einkaufens sie bevorzugt und warum, und nennen Sie mindestens drei Gründe.</a:t>
            </a:r>
            <a:endParaRPr lang="en-US" altLang="de-DE" sz="3200">
              <a:latin typeface="Calibri" charset="0"/>
              <a:ea typeface="微软雅黑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061210" y="210185"/>
            <a:ext cx="8068945" cy="13220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de-DE" sz="8000" b="1" i="0" u="none" strike="noStrike" kern="1200" cap="none" spc="50" normalizeH="0" baseline="0" noProof="0" dirty="0">
                <a:ln w="11430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Calibri" charset="0"/>
                <a:ea typeface="宋体" pitchFamily="2" charset="-122"/>
                <a:cs typeface="+mn-cs"/>
              </a:rPr>
              <a:t>Partneraufgabe</a:t>
            </a:r>
            <a:endParaRPr kumimoji="0" lang="de-DE" sz="8000" b="1" i="0" u="none" strike="noStrike" kern="1200" cap="none" spc="50" normalizeH="0" baseline="0" noProof="0" dirty="0">
              <a:ln w="11430"/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uLnTx/>
              <a:uFillTx/>
              <a:latin typeface="Calibri" charset="0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782955" y="1511300"/>
            <a:ext cx="7277100" cy="186118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de-DE" sz="11500" b="1" i="0" u="none" strike="noStrike" kern="1200" cap="none" spc="50" normalizeH="0" baseline="0" noProof="0" dirty="0">
                <a:ln w="11430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Baskerville Old Face" pitchFamily="18" charset="0"/>
                <a:ea typeface="宋体" pitchFamily="2" charset="-122"/>
                <a:cs typeface="+mn-cs"/>
              </a:rPr>
              <a:t>Reflektion</a:t>
            </a:r>
            <a:endParaRPr kumimoji="0" lang="en-US" altLang="de-DE" sz="11500" b="1" i="0" u="none" strike="noStrike" kern="1200" cap="none" spc="50" normalizeH="0" baseline="0" noProof="0" dirty="0">
              <a:ln w="11430"/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uLnTx/>
              <a:uFillTx/>
              <a:latin typeface="Baskerville Old Face" pitchFamily="18" charset="0"/>
              <a:ea typeface="宋体" pitchFamily="2" charset="-122"/>
              <a:cs typeface="+mn-cs"/>
            </a:endParaRPr>
          </a:p>
        </p:txBody>
      </p:sp>
      <p:pic>
        <p:nvPicPr>
          <p:cNvPr id="2" name="图片 1" descr="思考"/>
          <p:cNvPicPr>
            <a:picLocks noChangeAspect="1"/>
          </p:cNvPicPr>
          <p:nvPr/>
        </p:nvPicPr>
        <p:blipFill>
          <a:blip r:embed="rId1">
            <a:clrChange>
              <a:clrFrom>
                <a:srgbClr val="F6F6F6">
                  <a:alpha val="100000"/>
                </a:srgbClr>
              </a:clrFrom>
              <a:clrTo>
                <a:srgbClr val="F6F6F6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769860" y="1166495"/>
            <a:ext cx="4422140" cy="569150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IMG_74182F11F49E-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53895" y="441325"/>
            <a:ext cx="8604250" cy="59753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828040" y="1316990"/>
            <a:ext cx="10535920" cy="186118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de-DE" sz="11500" b="1" i="0" u="none" strike="noStrike" kern="1200" cap="none" spc="50" normalizeH="0" baseline="0" noProof="0" dirty="0">
                <a:ln w="11430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Baskerville Old Face" pitchFamily="18" charset="0"/>
                <a:ea typeface="宋体" pitchFamily="2" charset="-122"/>
                <a:cs typeface="+mn-cs"/>
              </a:rPr>
              <a:t>Vielen Dank!</a:t>
            </a:r>
            <a:endParaRPr kumimoji="0" lang="en-US" altLang="de-DE" sz="11500" b="1" i="0" u="none" strike="noStrike" kern="1200" cap="none" spc="50" normalizeH="0" baseline="0" noProof="0" dirty="0">
              <a:ln w="11430"/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uLnTx/>
              <a:uFillTx/>
              <a:latin typeface="Baskerville Old Face" pitchFamily="18" charset="0"/>
              <a:ea typeface="宋体" pitchFamily="2" charset="-122"/>
              <a:cs typeface="+mn-cs"/>
            </a:endParaRPr>
          </a:p>
        </p:txBody>
      </p:sp>
      <p:pic>
        <p:nvPicPr>
          <p:cNvPr id="3" name="图片 2" descr="放学再见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594725" y="3794125"/>
            <a:ext cx="4762500" cy="30638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宋体"/>
        <a:ea typeface=""/>
        <a:cs typeface=""/>
        <a:font script="Jpan" typeface="游ゴシック Light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宋体"/>
        <a:ea typeface=""/>
        <a:cs typeface=""/>
        <a:font script="Jpan" typeface="游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394</Words>
  <Application>WPS 文字</Application>
  <PresentationFormat>宽屏</PresentationFormat>
  <Paragraphs>20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4" baseType="lpstr">
      <vt:lpstr>Arial</vt:lpstr>
      <vt:lpstr>宋体</vt:lpstr>
      <vt:lpstr>Wingdings</vt:lpstr>
      <vt:lpstr>Calibri</vt:lpstr>
      <vt:lpstr>Helvetica Neue</vt:lpstr>
      <vt:lpstr>汉仪书宋二KW</vt:lpstr>
      <vt:lpstr>微软雅黑</vt:lpstr>
      <vt:lpstr>汉仪旗黑</vt:lpstr>
      <vt:lpstr>宋体</vt:lpstr>
      <vt:lpstr>Arial Unicode MS</vt:lpstr>
      <vt:lpstr>Baskerville Old Face</vt:lpstr>
      <vt:lpstr>苹方-简</vt:lpstr>
      <vt:lpstr>微软雅黑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jiayanzhang</dc:creator>
  <cp:lastModifiedBy>天真的小赤佬</cp:lastModifiedBy>
  <cp:revision>12</cp:revision>
  <dcterms:created xsi:type="dcterms:W3CDTF">2022-11-06T10:13:06Z</dcterms:created>
  <dcterms:modified xsi:type="dcterms:W3CDTF">2022-11-06T10:13:06Z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2052-4.6.1.7467</vt:lpwstr>
  </property>
  <property fmtid="{D5CDD505-2E9C-101B-9397-08002B2CF9AE}" pid="3" name="ICV">
    <vt:lpwstr>A6FB5B812357BF361A88676374E9DF92</vt:lpwstr>
  </property>
</Properties>
</file>