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9"/>
  </p:handoutMasterIdLst>
  <p:sldIdLst>
    <p:sldId id="256" r:id="rId3"/>
    <p:sldId id="325" r:id="rId4"/>
    <p:sldId id="265" r:id="rId5"/>
    <p:sldId id="310" r:id="rId6"/>
    <p:sldId id="324" r:id="rId8"/>
    <p:sldId id="331" r:id="rId9"/>
    <p:sldId id="311" r:id="rId10"/>
    <p:sldId id="326" r:id="rId11"/>
    <p:sldId id="328" r:id="rId12"/>
    <p:sldId id="329" r:id="rId13"/>
    <p:sldId id="330" r:id="rId14"/>
    <p:sldId id="333" r:id="rId15"/>
    <p:sldId id="334" r:id="rId16"/>
    <p:sldId id="335" r:id="rId17"/>
    <p:sldId id="33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57770-653C-4BD1-8CAE-5E52D2BB94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EE9A7-CDE2-42EE-BCBD-90DBF6787F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FE3FF8-11E2-4583-B2F8-69A064B9DD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E6D0-8923-4347-B1E7-8650CF6BB0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CC407-D18C-48DF-B67F-198F953991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786F-84DE-4014-89C7-D8455B582C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22445" y="1776095"/>
            <a:ext cx="63627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Familie</a:t>
            </a:r>
            <a:endParaRPr lang="de-DE" altLang="zh-CN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2813" y="4087191"/>
            <a:ext cx="4511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</a:rPr>
              <a:t>SS2023   Viktoria</a:t>
            </a:r>
            <a:endParaRPr lang="de-DE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jiayanzhang/Desktop/截屏2023-03-26 01.19.20.png截屏2023-03-26 01.19.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670" y="-55245"/>
            <a:ext cx="12138025" cy="691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089542" y="1356428"/>
            <a:ext cx="698669" cy="767794"/>
            <a:chOff x="2602" y="1841"/>
            <a:chExt cx="566" cy="622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3335"/>
            <a:ext cx="1635760" cy="6884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/Users/jiayanzhang/Documents/图片/SS2023/Familie-Foto-Nach-Poster-Vater-Mutter-Sohn-Tochter-Leinwand-Malerei-Wand-Pictures-Home-Decor-Lesen-Sie.jpg_Q90.jpg_ (1) 2.jpgFamilie-Foto-Nach-Poster-Vater-Mutter-Sohn-Tochter-Leinwand-Malerei-Wand-Pictures-Home-Decor-Lesen-Sie.jpg_Q90.jpg_ (1)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21790" y="1568450"/>
            <a:ext cx="4218305" cy="37204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205469" y="1905000"/>
            <a:ext cx="421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Teil</a:t>
            </a:r>
            <a:r>
              <a:rPr lang="en-US" altLang="zh-CN" sz="5400" b="1" dirty="0">
                <a:solidFill>
                  <a:srgbClr val="40404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 </a:t>
            </a:r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02</a:t>
            </a:r>
            <a:endParaRPr lang="de-DE" altLang="en-US" sz="5400" b="1" dirty="0">
              <a:solidFill>
                <a:srgbClr val="404040"/>
              </a:solidFill>
              <a:latin typeface="Calibri" panose="020F0502020204030204" pitchFamily="34" charset="0"/>
              <a:ea typeface="方正仿宋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01329" y="2890550"/>
            <a:ext cx="43224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Partneraufgabe</a:t>
            </a:r>
            <a:endParaRPr lang="de-DE" altLang="zh-CN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rgbClr val="5C9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图片 6" descr="/Users/jiayanzhang/Desktop/截屏2023-03-26 01.42.44.png截屏2023-03-26 01.42.4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635"/>
            <a:ext cx="12284710" cy="6856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855" y="887730"/>
            <a:ext cx="12284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600">
                <a:solidFill>
                  <a:schemeClr val="tx1"/>
                </a:solidFill>
                <a:latin typeface="Calibri" panose="020F0502020204030204" pitchFamily="34" charset="0"/>
              </a:rPr>
              <a:t>Bitte beschreiben Sie das Foto mit Ihrem partner.</a:t>
            </a:r>
            <a:endParaRPr lang="de-DE" altLang="zh-CN" sz="36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/Users/jiayanzhang/Documents/图片/SS2023/was-haben-sie-gelernt-39502097.jpgwas-haben-sie-gelernt-3950209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351520" y="-137"/>
            <a:ext cx="3840480" cy="25203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3420" y="1906270"/>
            <a:ext cx="765810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4400" spc="100" dirty="0">
                <a:solidFill>
                  <a:schemeClr val="accent5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Was haben Sie gelernt in diesem Unterricht?</a:t>
            </a:r>
            <a:endParaRPr lang="de-DE" sz="4400" spc="100" dirty="0">
              <a:solidFill>
                <a:schemeClr val="accent5"/>
              </a:solidFill>
              <a:latin typeface="Calibri" panose="020F050202020403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de-DE" altLang="zh-CN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图片 11" descr="/Users/jiayanzhang/Documents/图片/SS2023/reflexion.pngreflexion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86355" y="1263015"/>
            <a:ext cx="7005955" cy="35058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445" y="0"/>
            <a:ext cx="754913" cy="107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9984" y="419984"/>
            <a:ext cx="467833" cy="46783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de-DE" altLang="zh-CN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图片 8" descr="/Users/jiayanzhang/Desktop/截屏2023-03-11 19.24.21.png截屏2023-03-11 19.24.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61005" y="430530"/>
            <a:ext cx="6576695" cy="5896610"/>
          </a:xfrm>
          <a:prstGeom prst="rect">
            <a:avLst/>
          </a:prstGeom>
        </p:spPr>
      </p:pic>
      <p:pic>
        <p:nvPicPr>
          <p:cNvPr id="4" name="图片 3" descr="截屏2023-03-11 19.25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85" y="4706620"/>
            <a:ext cx="7785100" cy="5969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Lernziele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1658847" y="1539496"/>
            <a:ext cx="3817937" cy="3817937"/>
          </a:xfrm>
          <a:prstGeom prst="donut">
            <a:avLst>
              <a:gd name="adj" fmla="val 762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61820" y="2322195"/>
            <a:ext cx="3449955" cy="21443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4000" dirty="0">
                <a:latin typeface="Calibri" panose="020F0502020204030204" pitchFamily="34" charset="0"/>
              </a:rPr>
              <a:t> Lernziele in diesem Unterricht</a:t>
            </a:r>
            <a:endParaRPr lang="zh-HK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0820" y="1997075"/>
            <a:ext cx="499999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Die Teilnehmende können die</a:t>
            </a:r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</a:t>
            </a: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  <a:sym typeface="+mn-ea"/>
              </a:rPr>
              <a:t>Familiefoto beschreiben und </a:t>
            </a:r>
            <a:r>
              <a:rPr lang="de-DE" altLang="zh-CN" sz="2800" dirty="0">
                <a:latin typeface="Calibri" panose="020F0502020204030204" pitchFamily="34" charset="0"/>
                <a:cs typeface="Times New Roman Regular" panose="02020603050405020304" charset="0"/>
              </a:rPr>
              <a:t>Familiemitglied vorstellen.</a:t>
            </a:r>
            <a:endParaRPr lang="zh-CN" altLang="en-US" sz="28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8688271" cy="9144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0825" y="496825"/>
            <a:ext cx="530354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93666"/>
            <a:ext cx="6096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Übersicht</a:t>
            </a:r>
            <a:endParaRPr lang="de-DE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3310" y="1781076"/>
            <a:ext cx="1982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Wiederholen</a:t>
            </a:r>
            <a:endParaRPr lang="de-DE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6411987" y="1781076"/>
            <a:ext cx="1772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3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Familiefoto beschreiben</a:t>
            </a:r>
            <a:endParaRPr lang="de-DE" altLang="zh-CN" b="1" dirty="0">
              <a:solidFill>
                <a:schemeClr val="accent3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662099" y="3733332"/>
            <a:ext cx="19466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Reflexion </a:t>
            </a:r>
            <a:endParaRPr lang="de-DE" altLang="zh-CN" b="1" dirty="0">
              <a:solidFill>
                <a:schemeClr val="accent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57575" y="3783965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de-DE" altLang="zh-CN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Familiewortschatz</a:t>
            </a:r>
            <a:endParaRPr lang="de-DE" altLang="zh-CN" b="1" dirty="0">
              <a:solidFill>
                <a:schemeClr val="accent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2885470" y="367618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19703" y="282495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221502" y="643151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23628" y="256056"/>
            <a:ext cx="2338387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DC7053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Wiederholen</a:t>
            </a:r>
            <a:endParaRPr kumimoji="0" lang="en-US" altLang="de-DE" sz="2000" b="1" i="0" u="none" strike="noStrike" kern="0" cap="none" spc="0" normalizeH="0" baseline="0" noProof="0" dirty="0">
              <a:ln>
                <a:noFill/>
              </a:ln>
              <a:solidFill>
                <a:srgbClr val="DC7053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135505"/>
            <a:ext cx="2823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A.Wimper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Falte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Wange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4175" y="791210"/>
            <a:ext cx="97288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Bitte geben Sie den Artikel, Plural und die Bedeutung!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7265" y="2135505"/>
            <a:ext cx="2757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B. Schläfe 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Backe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Leberfleck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2670" y="2135505"/>
            <a:ext cx="3041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C. Stirn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Haaransatz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Augenbraue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13700" y="2135505"/>
            <a:ext cx="3041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D. Grübchen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Mundwinkel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Zunge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82545" y="4096385"/>
            <a:ext cx="2566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E. Kinn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Muttermal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Augenlid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68645" y="4161790"/>
            <a:ext cx="3041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F. Lippe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Ohrläppchen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174095" y="1083945"/>
            <a:ext cx="8426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K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2400">
                <a:solidFill>
                  <a:schemeClr val="bg1"/>
                </a:solidFill>
                <a:latin typeface="Calibri" panose="020F0502020204030204" pitchFamily="34" charset="0"/>
              </a:rPr>
              <a:t>Y</a:t>
            </a:r>
            <a:endParaRPr lang="de-DE" altLang="zh-CN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1892915" y="1179195"/>
            <a:ext cx="0" cy="3815715"/>
          </a:xfrm>
          <a:prstGeom prst="straightConnector1">
            <a:avLst/>
          </a:prstGeom>
          <a:ln w="123825" cmpd="sng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11" grpId="0"/>
      <p:bldP spid="11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221502" y="643151"/>
            <a:ext cx="6304239" cy="0"/>
          </a:xfrm>
          <a:prstGeom prst="line">
            <a:avLst/>
          </a:prstGeom>
          <a:ln>
            <a:solidFill>
              <a:srgbClr val="DC70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23628" y="256056"/>
            <a:ext cx="2338387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DC7053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Wiederholen</a:t>
            </a:r>
            <a:endParaRPr kumimoji="0" lang="en-US" altLang="de-DE" sz="2000" b="1" i="0" u="none" strike="noStrike" kern="0" cap="none" spc="0" normalizeH="0" baseline="0" noProof="0" dirty="0">
              <a:ln>
                <a:noFill/>
              </a:ln>
              <a:solidFill>
                <a:srgbClr val="DC7053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677035"/>
            <a:ext cx="2823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A.f. Wimper-n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f. Falte-n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f. Wange-n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4175" y="791210"/>
            <a:ext cx="97288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Bitte geben Sie den Artikel, Plural und die Bedeutung!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3485" y="1677035"/>
            <a:ext cx="37528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B. f. Schläfe-n 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f. Backe-n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m. Leberfleck-e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61910" y="1654810"/>
            <a:ext cx="4091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C. f. Stirn-en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m. Haaransatz-ä,e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f. Augenbraue-n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3547745"/>
            <a:ext cx="4091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D. n. Grübchen-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m. Mundwinkel-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 f. Zunge-n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1940" y="3547745"/>
            <a:ext cx="3391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E. n. Kinn-e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n. Muttermal-e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n. Augenlid-er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00365" y="3728085"/>
            <a:ext cx="3753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F. f. Lippe-n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de-DE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    n. Ohrläppchen-</a:t>
            </a:r>
            <a:endParaRPr lang="de-DE" altLang="zh-CN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3335"/>
            <a:ext cx="1635760" cy="6884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/Users/jiayanzhang/Documents/图片/SS2023/Familie-Foto-Nach-Poster-Vater-Mutter-Sohn-Tochter-Leinwand-Malerei-Wand-Pictures-Home-Decor-Lesen-Sie.jpg_Q90.jpg_ (1) 2.jpgFamilie-Foto-Nach-Poster-Vater-Mutter-Sohn-Tochter-Leinwand-Malerei-Wand-Pictures-Home-Decor-Lesen-Sie.jpg_Q90.jpg_ (1)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21790" y="1569085"/>
            <a:ext cx="4218305" cy="37204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205469" y="1905000"/>
            <a:ext cx="421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Teil</a:t>
            </a:r>
            <a:r>
              <a:rPr lang="en-US" altLang="zh-CN" sz="5400" b="1" dirty="0">
                <a:solidFill>
                  <a:srgbClr val="404040"/>
                </a:solidFill>
                <a:latin typeface="方正仿宋简体" panose="02010601030101010101" pitchFamily="2" charset="-122"/>
                <a:ea typeface="方正仿宋简体" panose="02010601030101010101" pitchFamily="2" charset="-122"/>
              </a:rPr>
              <a:t> </a:t>
            </a:r>
            <a:r>
              <a:rPr lang="de-DE" altLang="en-US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0</a:t>
            </a:r>
            <a:r>
              <a:rPr lang="en-US" altLang="de-DE" sz="5400" b="1" dirty="0">
                <a:solidFill>
                  <a:srgbClr val="404040"/>
                </a:solidFill>
                <a:latin typeface="Calibri" panose="020F0502020204030204" pitchFamily="34" charset="0"/>
                <a:ea typeface="方正仿宋简体" panose="02010601030101010101" pitchFamily="2" charset="-122"/>
              </a:rPr>
              <a:t>1</a:t>
            </a:r>
            <a:endParaRPr lang="en-US" altLang="de-DE" sz="5400" b="1" dirty="0">
              <a:solidFill>
                <a:srgbClr val="404040"/>
              </a:solidFill>
              <a:latin typeface="Calibri" panose="020F0502020204030204" pitchFamily="34" charset="0"/>
              <a:ea typeface="方正仿宋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27544" y="2890550"/>
            <a:ext cx="539623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de-DE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Familien</a:t>
            </a:r>
            <a:r>
              <a:rPr lang="de-DE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思源宋体 CN Medium" panose="02020500000000000000" pitchFamily="18" charset="-122"/>
              </a:rPr>
              <a:t>wortschatz</a:t>
            </a:r>
            <a:endParaRPr lang="de-DE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思源宋体 CN Medium" panose="02020500000000000000" pitchFamily="18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/Users/jiayanzhang/Documents/图片/SS2023/families 词云.jpegfamilies 词云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94780" y="299720"/>
            <a:ext cx="6145530" cy="4127500"/>
          </a:xfrm>
          <a:prstGeom prst="rect">
            <a:avLst/>
          </a:prstGeom>
          <a:effectLst>
            <a:outerShdw blurRad="152400" dist="317500" dir="5400000" sx="90000" sy="-19000" rotWithShape="0">
              <a:schemeClr val="bg1">
                <a:alpha val="15000"/>
              </a:schemeClr>
            </a:outerShdw>
            <a:reflection blurRad="6350" endA="300" endPos="38500" dist="50800" dir="5400000" sy="-100000" algn="bl" rotWithShape="0"/>
            <a:softEdge rad="127000"/>
          </a:effectLst>
          <a:scene3d>
            <a:camera prst="orthographicFront">
              <a:rot lat="0" lon="2400000" rev="600000"/>
            </a:camera>
            <a:lightRig rig="threePt" dir="t"/>
          </a:scene3d>
        </p:spPr>
      </p:pic>
      <p:sp>
        <p:nvSpPr>
          <p:cNvPr id="18" name="矩形 16"/>
          <p:cNvSpPr>
            <a:spLocks noChangeArrowheads="1"/>
          </p:cNvSpPr>
          <p:nvPr/>
        </p:nvSpPr>
        <p:spPr bwMode="auto">
          <a:xfrm>
            <a:off x="93345" y="1638935"/>
            <a:ext cx="7639050" cy="255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altLang="zh-CN" sz="3200" b="1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Was fällt dir sofort auf, wenn du über das Thema „Familien“ sprichst?</a:t>
            </a:r>
            <a:endParaRPr lang="de-DE" altLang="zh-CN" sz="3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de-DE" altLang="zh-CN" sz="3200" b="1" i="0" u="none" strike="noStrike" kern="1200" cap="none" spc="0" normalizeH="0" baseline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marR="0" lvl="0" indent="-285750" defTabSz="121602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de-DE" altLang="zh-CN" sz="3200" b="1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Was ist für dich dann am wichtigsten?</a:t>
            </a:r>
            <a:endParaRPr kumimoji="0" lang="de-DE" altLang="zh-CN" sz="3200" b="1" i="0" u="none" strike="noStrike" cap="none" spc="0" normalizeH="0" baseline="0">
              <a:solidFill>
                <a:schemeClr val="tx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290" y="5403215"/>
            <a:ext cx="835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https://pad.kits.blog/p/uDMju4pEOq1AGOPcmLX4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jiayanzhang/Documents/图片/SS2023/Familiebaum 00.18.57.jpgFamiliebaum 00.18.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55245"/>
            <a:ext cx="12192000" cy="691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089542" y="1356428"/>
            <a:ext cx="698669" cy="767794"/>
            <a:chOff x="2602" y="1841"/>
            <a:chExt cx="566" cy="622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jiayanzhang/Desktop/截屏2023-03-26 01.19.09.png截屏2023-03-26 01.19.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55245"/>
            <a:ext cx="12191365" cy="691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089542" y="1356428"/>
            <a:ext cx="698669" cy="767794"/>
            <a:chOff x="2602" y="1841"/>
            <a:chExt cx="566" cy="622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WPS 演示</Application>
  <PresentationFormat>宽屏</PresentationFormat>
  <Paragraphs>120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Helvetica Neue</vt:lpstr>
      <vt:lpstr>微软雅黑</vt:lpstr>
      <vt:lpstr>汉仪书宋二KW</vt:lpstr>
      <vt:lpstr>汉仪旗黑</vt:lpstr>
      <vt:lpstr>黑体</vt:lpstr>
      <vt:lpstr>Arial</vt:lpstr>
      <vt:lpstr>Times New Roman Regular</vt:lpstr>
      <vt:lpstr>汉仪中黑KW</vt:lpstr>
      <vt:lpstr>等线 Light</vt:lpstr>
      <vt:lpstr>汉仪中等线KW</vt:lpstr>
      <vt:lpstr>等线</vt:lpstr>
      <vt:lpstr>PMingLiU</vt:lpstr>
      <vt:lpstr>宋体-繁</vt:lpstr>
      <vt:lpstr>宋体</vt:lpstr>
      <vt:lpstr>Arial Unicode MS</vt:lpstr>
      <vt:lpstr>Cordia New</vt:lpstr>
      <vt:lpstr>苹方-简</vt:lpstr>
      <vt:lpstr>Cambria</vt:lpstr>
      <vt:lpstr>Times New Roman</vt:lpstr>
      <vt:lpstr>微软雅黑</vt:lpstr>
      <vt:lpstr>黑体</vt:lpstr>
      <vt:lpstr>华文楷体</vt:lpstr>
      <vt:lpstr>Courier New Regular</vt:lpstr>
      <vt:lpstr>方正仿宋简体</vt:lpstr>
      <vt:lpstr>思源宋体 CN Medium</vt:lpstr>
      <vt:lpstr>方正仿宋_GBK</vt:lpstr>
      <vt:lpstr>Bernard MT Condensed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天真的小赤佬</cp:lastModifiedBy>
  <cp:revision>14</cp:revision>
  <dcterms:created xsi:type="dcterms:W3CDTF">2023-03-26T08:52:02Z</dcterms:created>
  <dcterms:modified xsi:type="dcterms:W3CDTF">2023-03-26T08:52:02Z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6D91650E64C3775B2E961F64E496FAAA_43</vt:lpwstr>
  </property>
</Properties>
</file>