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6" r:id="rId7"/>
    <p:sldId id="261" r:id="rId8"/>
    <p:sldId id="262" r:id="rId9"/>
    <p:sldId id="265" r:id="rId10"/>
    <p:sldId id="267" r:id="rId11"/>
    <p:sldId id="264" r:id="rId12"/>
    <p:sldId id="263" r:id="rId13"/>
    <p:sldId id="268" r:id="rId14"/>
    <p:sldId id="269" r:id="rId15"/>
    <p:sldId id="270" r:id="rId16"/>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图片 4">
            <a:extLst>
              <a:ext uri="{FF2B5EF4-FFF2-40B4-BE49-F238E27FC236}">
                <a16:creationId xmlns:a16="http://schemas.microsoft.com/office/drawing/2014/main" id="{07AB0FF1-CD3A-FFBD-0515-C7F7F9EDCF43}"/>
              </a:ext>
            </a:extLst>
          </p:cNvPr>
          <p:cNvPicPr>
            <a:picLocks noChangeAspect="1"/>
          </p:cNvPicPr>
          <p:nvPr/>
        </p:nvPicPr>
        <p:blipFill rotWithShape="1">
          <a:blip r:embed="rId2">
            <a:alphaModFix amt="60000"/>
          </a:blip>
          <a:srcRect l="5874" r="14126"/>
          <a:stretch/>
        </p:blipFill>
        <p:spPr>
          <a:xfrm>
            <a:off x="-95516" y="-2"/>
            <a:ext cx="12192001" cy="6857990"/>
          </a:xfrm>
          <a:prstGeom prst="rect">
            <a:avLst/>
          </a:prstGeom>
        </p:spPr>
      </p:pic>
      <p:sp>
        <p:nvSpPr>
          <p:cNvPr id="2" name="标题 1"/>
          <p:cNvSpPr>
            <a:spLocks noGrp="1"/>
          </p:cNvSpPr>
          <p:nvPr>
            <p:ph type="ctrTitle"/>
          </p:nvPr>
        </p:nvSpPr>
        <p:spPr>
          <a:xfrm>
            <a:off x="1424213" y="1420314"/>
            <a:ext cx="9795637" cy="2220775"/>
          </a:xfrm>
        </p:spPr>
        <p:txBody>
          <a:bodyPr vert="horz" lIns="91440" tIns="45720" rIns="91440" bIns="45720" rtlCol="0">
            <a:normAutofit/>
          </a:bodyPr>
          <a:lstStyle/>
          <a:p>
            <a:r>
              <a:rPr lang="en-US" altLang="zh-CN" sz="5200" dirty="0">
                <a:solidFill>
                  <a:srgbClr val="FFFFFF"/>
                </a:solidFill>
              </a:rPr>
              <a:t>Film (Frau Müller muss </a:t>
            </a:r>
            <a:r>
              <a:rPr lang="en-US" altLang="zh-CN" sz="5200" dirty="0" err="1">
                <a:solidFill>
                  <a:srgbClr val="FFFFFF"/>
                </a:solidFill>
              </a:rPr>
              <a:t>weg</a:t>
            </a:r>
            <a:r>
              <a:rPr lang="en-US" altLang="zh-CN" sz="5200" dirty="0">
                <a:solidFill>
                  <a:srgbClr val="FFFFFF"/>
                </a:solidFill>
              </a:rPr>
              <a:t>)</a:t>
            </a:r>
          </a:p>
        </p:txBody>
      </p:sp>
      <p:sp>
        <p:nvSpPr>
          <p:cNvPr id="3" name="副标题 2"/>
          <p:cNvSpPr>
            <a:spLocks noGrp="1"/>
          </p:cNvSpPr>
          <p:nvPr>
            <p:ph type="subTitle" idx="1"/>
          </p:nvPr>
        </p:nvSpPr>
        <p:spPr>
          <a:xfrm>
            <a:off x="1198181" y="3794080"/>
            <a:ext cx="9795637" cy="2057043"/>
          </a:xfrm>
        </p:spPr>
        <p:txBody>
          <a:bodyPr vert="horz" lIns="91440" tIns="45720" rIns="91440" bIns="45720" rtlCol="0">
            <a:normAutofit/>
          </a:bodyPr>
          <a:lstStyle/>
          <a:p>
            <a:pPr indent="-228600">
              <a:buFont typeface="Arial" panose="020B0604020202020204" pitchFamily="34" charset="0"/>
              <a:buChar char="•"/>
            </a:pPr>
            <a:r>
              <a:rPr lang="en-US" altLang="zh-CN" sz="1800" dirty="0" err="1">
                <a:solidFill>
                  <a:srgbClr val="FFFFFF"/>
                </a:solidFill>
              </a:rPr>
              <a:t>Kursleiterin</a:t>
            </a:r>
            <a:r>
              <a:rPr lang="en-US" altLang="zh-CN" sz="1800" dirty="0">
                <a:solidFill>
                  <a:srgbClr val="FFFFFF"/>
                </a:solidFill>
              </a:rPr>
              <a:t>: Qu, Panpan</a:t>
            </a:r>
          </a:p>
          <a:p>
            <a:pPr indent="-228600">
              <a:buFont typeface="Arial" panose="020B0604020202020204" pitchFamily="34" charset="0"/>
              <a:buChar char="•"/>
            </a:pPr>
            <a:r>
              <a:rPr lang="en-US" altLang="zh-CN" sz="1800" dirty="0" err="1">
                <a:solidFill>
                  <a:srgbClr val="FFFFFF"/>
                </a:solidFill>
              </a:rPr>
              <a:t>Teilnehmer</a:t>
            </a:r>
            <a:r>
              <a:rPr lang="en-US" altLang="zh-CN" sz="1800" dirty="0">
                <a:solidFill>
                  <a:srgbClr val="FFFFFF"/>
                </a:solidFill>
              </a:rPr>
              <a:t>: 7</a:t>
            </a:r>
          </a:p>
          <a:p>
            <a:pPr indent="-228600">
              <a:buFont typeface="Arial" panose="020B0604020202020204" pitchFamily="34" charset="0"/>
              <a:buChar char="•"/>
            </a:pPr>
            <a:r>
              <a:rPr lang="en-US" altLang="zh-CN" sz="1800" dirty="0">
                <a:solidFill>
                  <a:srgbClr val="FFFFFF"/>
                </a:solidFill>
              </a:rPr>
              <a:t>Datum: 26.04.2023</a:t>
            </a:r>
          </a:p>
          <a:p>
            <a:pPr indent="-228600">
              <a:buFont typeface="Arial" panose="020B0604020202020204" pitchFamily="34" charset="0"/>
              <a:buChar char="•"/>
            </a:pPr>
            <a:endParaRPr lang="en-US" altLang="zh-CN"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32E502C-C6DB-0B75-AFB6-A099CD92E152}"/>
              </a:ext>
            </a:extLst>
          </p:cNvPr>
          <p:cNvSpPr>
            <a:spLocks noGrp="1"/>
          </p:cNvSpPr>
          <p:nvPr>
            <p:ph type="title"/>
          </p:nvPr>
        </p:nvSpPr>
        <p:spPr>
          <a:xfrm>
            <a:off x="808638" y="386930"/>
            <a:ext cx="9236700" cy="1188950"/>
          </a:xfrm>
        </p:spPr>
        <p:txBody>
          <a:bodyPr anchor="b">
            <a:normAutofit/>
          </a:bodyPr>
          <a:lstStyle/>
          <a:p>
            <a:r>
              <a:rPr lang="de-DE" altLang="zh-CN" sz="5400"/>
              <a:t>Darum geht es...</a:t>
            </a:r>
            <a:endParaRPr lang="zh-CN" alt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CB167EA0-A689-F381-A85D-E4251A402EA0}"/>
              </a:ext>
            </a:extLst>
          </p:cNvPr>
          <p:cNvSpPr>
            <a:spLocks noGrp="1"/>
          </p:cNvSpPr>
          <p:nvPr>
            <p:ph idx="1"/>
          </p:nvPr>
        </p:nvSpPr>
        <p:spPr>
          <a:xfrm>
            <a:off x="793660" y="2599509"/>
            <a:ext cx="10143668" cy="3435531"/>
          </a:xfrm>
        </p:spPr>
        <p:txBody>
          <a:bodyPr anchor="ctr">
            <a:normAutofit/>
          </a:bodyPr>
          <a:lstStyle/>
          <a:p>
            <a:endParaRPr lang="de-DE" altLang="zh-CN" sz="2000"/>
          </a:p>
          <a:p>
            <a:r>
              <a:rPr lang="de-DE" altLang="zh-CN" sz="2000"/>
              <a:t>Die Pädagogik interessiert die Eltern nur, weil ihre Kinder in die vierte Klasse gehen und möglicherweise wegen zu schwacher Noten nicht </a:t>
            </a:r>
            <a:r>
              <a:rPr lang="de-DE" altLang="zh-CN" sz="2000" b="1"/>
              <a:t>den Sprung aufs Gymnasium </a:t>
            </a:r>
            <a:r>
              <a:rPr lang="de-DE" altLang="zh-CN" sz="2000"/>
              <a:t>zu schaffen.</a:t>
            </a:r>
          </a:p>
          <a:p>
            <a:endParaRPr lang="de-DE" altLang="zh-CN" sz="2000"/>
          </a:p>
          <a:p>
            <a:r>
              <a:rPr lang="de-DE" altLang="zh-CN" sz="2000"/>
              <a:t>Frau Müller soll die Klasse abgeben, weil die Eltern kein Vertrauen mehr in „Ihre pädagogischen Fähigkeiten“ hätten.</a:t>
            </a:r>
          </a:p>
          <a:p>
            <a:endParaRPr lang="de-DE" altLang="zh-CN" sz="2000"/>
          </a:p>
          <a:p>
            <a:r>
              <a:rPr lang="de-DE" altLang="zh-CN" sz="2000" b="0" i="0">
                <a:effectLst/>
                <a:latin typeface="Mote"/>
              </a:rPr>
              <a:t>Sie eröffnet den staunenden Eltern </a:t>
            </a:r>
            <a:r>
              <a:rPr lang="de-DE" altLang="zh-CN" sz="2000" b="1" i="0">
                <a:effectLst/>
                <a:latin typeface="Mote"/>
              </a:rPr>
              <a:t>einige unbequeme Wahrheiten </a:t>
            </a:r>
            <a:r>
              <a:rPr lang="de-DE" altLang="zh-CN" sz="2000" b="0" i="0">
                <a:effectLst/>
                <a:latin typeface="Mote"/>
              </a:rPr>
              <a:t>über den Nachwuchs:...</a:t>
            </a:r>
            <a:endParaRPr lang="de-DE" altLang="zh-CN" sz="2000"/>
          </a:p>
          <a:p>
            <a:endParaRPr lang="zh-CN" altLang="en-US" sz="2000"/>
          </a:p>
        </p:txBody>
      </p:sp>
    </p:spTree>
    <p:extLst>
      <p:ext uri="{BB962C8B-B14F-4D97-AF65-F5344CB8AC3E}">
        <p14:creationId xmlns:p14="http://schemas.microsoft.com/office/powerpoint/2010/main" val="269936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A1063F6-25CC-97B7-8D4E-29BC06F87AA4}"/>
              </a:ext>
            </a:extLst>
          </p:cNvPr>
          <p:cNvSpPr>
            <a:spLocks noGrp="1"/>
          </p:cNvSpPr>
          <p:nvPr>
            <p:ph type="title"/>
          </p:nvPr>
        </p:nvSpPr>
        <p:spPr>
          <a:xfrm>
            <a:off x="1043631" y="809898"/>
            <a:ext cx="9942716" cy="1554480"/>
          </a:xfrm>
        </p:spPr>
        <p:txBody>
          <a:bodyPr anchor="ctr">
            <a:normAutofit/>
          </a:bodyPr>
          <a:lstStyle/>
          <a:p>
            <a:r>
              <a:rPr lang="en-US" altLang="zh-CN" sz="4800"/>
              <a:t>Diskussion in der Gruppe:</a:t>
            </a:r>
            <a:endParaRPr lang="zh-CN" altLang="en-US" sz="4800"/>
          </a:p>
        </p:txBody>
      </p:sp>
      <p:sp>
        <p:nvSpPr>
          <p:cNvPr id="3" name="内容占位符 2">
            <a:extLst>
              <a:ext uri="{FF2B5EF4-FFF2-40B4-BE49-F238E27FC236}">
                <a16:creationId xmlns:a16="http://schemas.microsoft.com/office/drawing/2014/main" id="{C19B7B3B-D751-A473-1199-3E3B17091C8E}"/>
              </a:ext>
            </a:extLst>
          </p:cNvPr>
          <p:cNvSpPr>
            <a:spLocks noGrp="1"/>
          </p:cNvSpPr>
          <p:nvPr>
            <p:ph idx="1"/>
          </p:nvPr>
        </p:nvSpPr>
        <p:spPr>
          <a:xfrm>
            <a:off x="1045028" y="3017522"/>
            <a:ext cx="9941319" cy="3124658"/>
          </a:xfrm>
        </p:spPr>
        <p:txBody>
          <a:bodyPr anchor="ctr">
            <a:normAutofit/>
          </a:bodyPr>
          <a:lstStyle/>
          <a:p>
            <a:pPr marL="0" indent="0">
              <a:buNone/>
            </a:pPr>
            <a:r>
              <a:rPr lang="en-US" altLang="zh-CN" sz="2400"/>
              <a:t>Wenn es in China stattfindet…</a:t>
            </a:r>
          </a:p>
          <a:p>
            <a:pPr marL="0" indent="0">
              <a:buNone/>
            </a:pPr>
            <a:endParaRPr lang="en-US" altLang="zh-CN" sz="2400"/>
          </a:p>
          <a:p>
            <a:pPr marL="0" indent="0">
              <a:buNone/>
            </a:pPr>
            <a:r>
              <a:rPr lang="en-US" altLang="zh-CN" sz="2400"/>
              <a:t>Schüler in 9. Klasse mit schwachen Noten</a:t>
            </a:r>
          </a:p>
          <a:p>
            <a:pPr marL="0" indent="0">
              <a:buNone/>
            </a:pPr>
            <a:endParaRPr lang="en-US" altLang="zh-CN" sz="2400"/>
          </a:p>
          <a:p>
            <a:pPr marL="0" indent="0">
              <a:buNone/>
            </a:pPr>
            <a:r>
              <a:rPr lang="en-US" altLang="zh-CN" sz="2400"/>
              <a:t>Was würden die Eltern eurer Meinungen nach beim Elternsgespräch  tun/sagen? </a:t>
            </a:r>
          </a:p>
          <a:p>
            <a:pPr marL="0" indent="0">
              <a:buNone/>
            </a:pPr>
            <a:endParaRPr lang="en-US" altLang="zh-CN" sz="2400"/>
          </a:p>
          <a:p>
            <a:pPr marL="0" indent="0">
              <a:buNone/>
            </a:pPr>
            <a:endParaRPr lang="en-US" altLang="zh-CN" sz="2400"/>
          </a:p>
          <a:p>
            <a:endParaRPr lang="en-US" altLang="zh-CN" sz="2400"/>
          </a:p>
          <a:p>
            <a:endParaRPr lang="zh-CN" alt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50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3DA0750A-DE39-F830-4796-84E5C36B56AA}"/>
              </a:ext>
            </a:extLst>
          </p:cNvPr>
          <p:cNvSpPr>
            <a:spLocks noGrp="1"/>
          </p:cNvSpPr>
          <p:nvPr>
            <p:ph type="title"/>
          </p:nvPr>
        </p:nvSpPr>
        <p:spPr>
          <a:xfrm>
            <a:off x="1115568" y="548640"/>
            <a:ext cx="10168128" cy="1179576"/>
          </a:xfrm>
        </p:spPr>
        <p:txBody>
          <a:bodyPr>
            <a:normAutofit/>
          </a:bodyPr>
          <a:lstStyle/>
          <a:p>
            <a:r>
              <a:rPr lang="de-DE" altLang="zh-CN" sz="4000"/>
              <a:t>Eltern und Kinder beim Lernen</a:t>
            </a:r>
            <a:endParaRPr lang="zh-CN" alt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内容占位符 2">
            <a:extLst>
              <a:ext uri="{FF2B5EF4-FFF2-40B4-BE49-F238E27FC236}">
                <a16:creationId xmlns:a16="http://schemas.microsoft.com/office/drawing/2014/main" id="{5F4796D7-AB89-CFB9-0D1A-38CC64DFB14B}"/>
              </a:ext>
            </a:extLst>
          </p:cNvPr>
          <p:cNvSpPr>
            <a:spLocks noGrp="1"/>
          </p:cNvSpPr>
          <p:nvPr>
            <p:ph idx="1"/>
          </p:nvPr>
        </p:nvSpPr>
        <p:spPr>
          <a:xfrm>
            <a:off x="1115568" y="2481943"/>
            <a:ext cx="10168128" cy="3695020"/>
          </a:xfrm>
        </p:spPr>
        <p:txBody>
          <a:bodyPr>
            <a:normAutofit/>
          </a:bodyPr>
          <a:lstStyle/>
          <a:p>
            <a:r>
              <a:rPr lang="de-DE" altLang="zh-CN" sz="2200" dirty="0"/>
              <a:t>Diskutieren: </a:t>
            </a:r>
            <a:endParaRPr lang="en-US" altLang="zh-CN" sz="2200" dirty="0"/>
          </a:p>
          <a:p>
            <a:pPr marL="0" indent="0">
              <a:buNone/>
            </a:pPr>
            <a:r>
              <a:rPr lang="de-DE" altLang="zh-CN" sz="2200" dirty="0"/>
              <a:t> Sollten sich Eltern in die Schulwahl/Uniwahl einmischen?</a:t>
            </a:r>
          </a:p>
          <a:p>
            <a:pPr marL="0" indent="0">
              <a:buNone/>
            </a:pPr>
            <a:endParaRPr lang="de-DE" altLang="zh-CN" sz="2200" dirty="0"/>
          </a:p>
          <a:p>
            <a:pPr marL="0" indent="0">
              <a:buNone/>
            </a:pPr>
            <a:endParaRPr lang="de-DE" altLang="zh-CN" sz="2200" dirty="0"/>
          </a:p>
          <a:p>
            <a:pPr marL="0" indent="0">
              <a:buNone/>
            </a:pPr>
            <a:endParaRPr lang="de-DE" altLang="zh-CN" sz="2200" dirty="0"/>
          </a:p>
          <a:p>
            <a:pPr marL="0" indent="0">
              <a:buNone/>
            </a:pPr>
            <a:r>
              <a:rPr lang="de-DE" altLang="zh-CN" sz="2200" dirty="0"/>
              <a:t>Vor- und Nachteile? </a:t>
            </a:r>
            <a:endParaRPr lang="zh-CN" altLang="en-US" sz="2200" dirty="0"/>
          </a:p>
        </p:txBody>
      </p:sp>
    </p:spTree>
    <p:extLst>
      <p:ext uri="{BB962C8B-B14F-4D97-AF65-F5344CB8AC3E}">
        <p14:creationId xmlns:p14="http://schemas.microsoft.com/office/powerpoint/2010/main" val="379202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Hölzerne Menschengestalt">
            <a:extLst>
              <a:ext uri="{FF2B5EF4-FFF2-40B4-BE49-F238E27FC236}">
                <a16:creationId xmlns:a16="http://schemas.microsoft.com/office/drawing/2014/main" id="{79D7C601-D674-D1AC-B656-1653D41F103C}"/>
              </a:ext>
            </a:extLst>
          </p:cNvPr>
          <p:cNvPicPr>
            <a:picLocks noChangeAspect="1"/>
          </p:cNvPicPr>
          <p:nvPr/>
        </p:nvPicPr>
        <p:blipFill rotWithShape="1">
          <a:blip r:embed="rId2"/>
          <a:srcRect t="5199" b="10532"/>
          <a:stretch/>
        </p:blipFill>
        <p:spPr>
          <a:xfrm>
            <a:off x="20" y="10"/>
            <a:ext cx="12191981" cy="6857990"/>
          </a:xfrm>
          <a:prstGeom prst="rect">
            <a:avLst/>
          </a:prstGeom>
        </p:spPr>
      </p:pic>
      <p:sp>
        <p:nvSpPr>
          <p:cNvPr id="19"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D8614713-72CB-321E-BC21-3A23DBB6678D}"/>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altLang="zh-CN" sz="6600"/>
              <a:t>Weitere Fragen?</a:t>
            </a:r>
          </a:p>
        </p:txBody>
      </p:sp>
      <p:sp>
        <p:nvSpPr>
          <p:cNvPr id="20"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3280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68296C4-63BE-7B32-14B0-039CD2566833}"/>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altLang="zh-CN" sz="5200"/>
              <a:t>Reflexion</a:t>
            </a:r>
          </a:p>
        </p:txBody>
      </p:sp>
      <p:sp>
        <p:nvSpPr>
          <p:cNvPr id="3" name="内容占位符 2">
            <a:extLst>
              <a:ext uri="{FF2B5EF4-FFF2-40B4-BE49-F238E27FC236}">
                <a16:creationId xmlns:a16="http://schemas.microsoft.com/office/drawing/2014/main" id="{F44197A6-AE75-F070-A9D5-733A91266A93}"/>
              </a:ext>
            </a:extLst>
          </p:cNvPr>
          <p:cNvSpPr>
            <a:spLocks noGrp="1"/>
          </p:cNvSpPr>
          <p:nvPr>
            <p:ph idx="1"/>
          </p:nvPr>
        </p:nvSpPr>
        <p:spPr>
          <a:xfrm>
            <a:off x="7380408" y="4629234"/>
            <a:ext cx="3973386" cy="1485319"/>
          </a:xfrm>
          <a:noFill/>
        </p:spPr>
        <p:txBody>
          <a:bodyPr vert="horz" lIns="91440" tIns="45720" rIns="91440" bIns="45720" rtlCol="0">
            <a:normAutofit/>
          </a:bodyPr>
          <a:lstStyle/>
          <a:p>
            <a:pPr marL="0" indent="0">
              <a:buNone/>
            </a:pPr>
            <a:r>
              <a:rPr lang="en-US" altLang="zh-CN" sz="2400"/>
              <a:t>Bitte Datum angeben!</a:t>
            </a:r>
          </a:p>
        </p:txBody>
      </p:sp>
      <p:pic>
        <p:nvPicPr>
          <p:cNvPr id="5" name="Picture 4" descr="Sanduhr und Kalender">
            <a:extLst>
              <a:ext uri="{FF2B5EF4-FFF2-40B4-BE49-F238E27FC236}">
                <a16:creationId xmlns:a16="http://schemas.microsoft.com/office/drawing/2014/main" id="{49223941-5FC5-4B04-E372-8162C8D06871}"/>
              </a:ext>
            </a:extLst>
          </p:cNvPr>
          <p:cNvPicPr>
            <a:picLocks noChangeAspect="1"/>
          </p:cNvPicPr>
          <p:nvPr/>
        </p:nvPicPr>
        <p:blipFill rotWithShape="1">
          <a:blip r:embed="rId2"/>
          <a:srcRect l="31682" r="2" b="2"/>
          <a:stretch/>
        </p:blipFill>
        <p:spPr>
          <a:xfrm>
            <a:off x="20" y="10"/>
            <a:ext cx="6992881" cy="6857990"/>
          </a:xfrm>
          <a:prstGeom prst="rect">
            <a:avLst/>
          </a:prstGeom>
        </p:spPr>
      </p:pic>
    </p:spTree>
    <p:extLst>
      <p:ext uri="{BB962C8B-B14F-4D97-AF65-F5344CB8AC3E}">
        <p14:creationId xmlns:p14="http://schemas.microsoft.com/office/powerpoint/2010/main" val="343654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C34B07C-9467-ED05-4BB0-25FF0B3E7023}"/>
              </a:ext>
            </a:extLst>
          </p:cNvPr>
          <p:cNvPicPr>
            <a:picLocks noGrp="1" noChangeAspect="1"/>
          </p:cNvPicPr>
          <p:nvPr>
            <p:ph idx="1"/>
          </p:nvPr>
        </p:nvPicPr>
        <p:blipFill rotWithShape="1">
          <a:blip r:embed="rId2"/>
          <a:srcRect l="17285" r="849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ADD29EA-2376-C2E2-B0FC-A54086BDFD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altLang="zh-CN" sz="3600">
                <a:solidFill>
                  <a:schemeClr val="tx1">
                    <a:lumMod val="85000"/>
                    <a:lumOff val="15000"/>
                  </a:schemeClr>
                </a:solidFill>
              </a:rPr>
              <a:t>Vielen Dank für eure Aufmerksamkeit!</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71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1043631" y="809898"/>
            <a:ext cx="9942716" cy="1554480"/>
          </a:xfrm>
        </p:spPr>
        <p:txBody>
          <a:bodyPr anchor="ctr">
            <a:normAutofit/>
          </a:bodyPr>
          <a:lstStyle/>
          <a:p>
            <a:r>
              <a:rPr lang="de-DE" altLang="zh-CN" sz="4800"/>
              <a:t>Was machen wir heute</a:t>
            </a:r>
            <a:endParaRPr lang="zh-CN" altLang="en-US" sz="4800"/>
          </a:p>
        </p:txBody>
      </p:sp>
      <p:sp>
        <p:nvSpPr>
          <p:cNvPr id="3" name="内容占位符 2"/>
          <p:cNvSpPr>
            <a:spLocks noGrp="1"/>
          </p:cNvSpPr>
          <p:nvPr>
            <p:ph idx="1"/>
          </p:nvPr>
        </p:nvSpPr>
        <p:spPr>
          <a:xfrm>
            <a:off x="1045028" y="3017522"/>
            <a:ext cx="9941319" cy="3124658"/>
          </a:xfrm>
        </p:spPr>
        <p:txBody>
          <a:bodyPr anchor="ctr">
            <a:normAutofit/>
          </a:bodyPr>
          <a:lstStyle/>
          <a:p>
            <a:r>
              <a:rPr lang="de-DE" altLang="zh-CN" sz="2400"/>
              <a:t>1. über Film „Frau Müller muss weg“ sprechen</a:t>
            </a:r>
          </a:p>
          <a:p>
            <a:r>
              <a:rPr lang="de-DE" altLang="zh-CN" sz="2400"/>
              <a:t>2.</a:t>
            </a:r>
            <a:r>
              <a:rPr lang="zh-CN" altLang="en-US" sz="2400"/>
              <a:t> </a:t>
            </a:r>
            <a:r>
              <a:rPr lang="de-DE" altLang="zh-CN" sz="2400"/>
              <a:t>über</a:t>
            </a:r>
            <a:r>
              <a:rPr lang="zh-CN" altLang="en-US" sz="2400"/>
              <a:t> </a:t>
            </a:r>
            <a:r>
              <a:rPr lang="de-DE" altLang="zh-CN" sz="2400"/>
              <a:t>Eltern,</a:t>
            </a:r>
            <a:r>
              <a:rPr lang="zh-CN" altLang="en-US" sz="2400"/>
              <a:t> </a:t>
            </a:r>
            <a:r>
              <a:rPr lang="de-DE" altLang="zh-CN" sz="2400"/>
              <a:t>Schule</a:t>
            </a:r>
            <a:r>
              <a:rPr lang="zh-CN" altLang="en-US" sz="2400"/>
              <a:t> </a:t>
            </a:r>
            <a:r>
              <a:rPr lang="de-DE" altLang="zh-CN" sz="2400"/>
              <a:t>und</a:t>
            </a:r>
            <a:r>
              <a:rPr lang="zh-CN" altLang="en-US" sz="2400"/>
              <a:t> </a:t>
            </a:r>
            <a:r>
              <a:rPr lang="de-DE" altLang="zh-CN" sz="2400"/>
              <a:t>Kinder</a:t>
            </a:r>
            <a:r>
              <a:rPr lang="zh-CN" altLang="en-US" sz="2400"/>
              <a:t> </a:t>
            </a:r>
            <a:r>
              <a:rPr lang="de-DE" altLang="zh-CN" sz="2400"/>
              <a:t>sprechen</a:t>
            </a:r>
          </a:p>
          <a:p>
            <a:r>
              <a:rPr lang="de-DE" altLang="zh-CN" sz="2400"/>
              <a:t>3. Reflexion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093496" y="618682"/>
            <a:ext cx="2613872" cy="3168128"/>
          </a:xfrm>
        </p:spPr>
        <p:txBody>
          <a:bodyPr vert="horz" lIns="91440" tIns="45720" rIns="91440" bIns="45720" rtlCol="0" anchor="ctr">
            <a:normAutofit/>
          </a:bodyPr>
          <a:lstStyle/>
          <a:p>
            <a:r>
              <a:rPr lang="en-US" altLang="zh-CN" sz="3600" dirty="0">
                <a:solidFill>
                  <a:srgbClr val="FFFFFF"/>
                </a:solidFill>
              </a:rPr>
              <a:t>Wo </a:t>
            </a:r>
            <a:r>
              <a:rPr lang="en-US" altLang="zh-CN" sz="3600" dirty="0" err="1">
                <a:solidFill>
                  <a:srgbClr val="FFFFFF"/>
                </a:solidFill>
              </a:rPr>
              <a:t>findet</a:t>
            </a:r>
            <a:r>
              <a:rPr lang="en-US" altLang="zh-CN" sz="3600" dirty="0">
                <a:solidFill>
                  <a:srgbClr val="FFFFFF"/>
                </a:solidFill>
              </a:rPr>
              <a:t> es </a:t>
            </a:r>
            <a:r>
              <a:rPr lang="en-US" altLang="zh-CN" sz="3600" dirty="0" err="1">
                <a:solidFill>
                  <a:srgbClr val="FFFFFF"/>
                </a:solidFill>
              </a:rPr>
              <a:t>statt</a:t>
            </a:r>
            <a:r>
              <a:rPr lang="en-US" altLang="zh-CN" sz="3600" dirty="0">
                <a:solidFill>
                  <a:srgbClr val="FFFFFF"/>
                </a:solidFill>
              </a:rPr>
              <a:t>? </a:t>
            </a:r>
            <a:br>
              <a:rPr lang="en-US" altLang="zh-CN" sz="3600" dirty="0">
                <a:solidFill>
                  <a:srgbClr val="FFFFFF"/>
                </a:solidFill>
              </a:rPr>
            </a:br>
            <a:endParaRPr lang="en-US" altLang="zh-CN" sz="36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内容占位符 3">
            <a:extLst>
              <a:ext uri="{FF2B5EF4-FFF2-40B4-BE49-F238E27FC236}">
                <a16:creationId xmlns:a16="http://schemas.microsoft.com/office/drawing/2014/main" id="{73F029A0-6B41-1455-DE1E-5241C37EBAD9}"/>
              </a:ext>
            </a:extLst>
          </p:cNvPr>
          <p:cNvPicPr>
            <a:picLocks noGrp="1" noChangeAspect="1"/>
          </p:cNvPicPr>
          <p:nvPr>
            <p:ph idx="1"/>
          </p:nvPr>
        </p:nvPicPr>
        <p:blipFill rotWithShape="1">
          <a:blip r:embed="rId2"/>
          <a:srcRect l="6539" r="9290" b="1"/>
          <a:stretch/>
        </p:blipFill>
        <p:spPr>
          <a:xfrm>
            <a:off x="752730" y="749498"/>
            <a:ext cx="7632613" cy="5123412"/>
          </a:xfrm>
          <a:prstGeom prst="rect">
            <a:avLst/>
          </a:prstGeom>
          <a:effectLst/>
        </p:spPr>
      </p:pic>
      <p:sp>
        <p:nvSpPr>
          <p:cNvPr id="5" name="文本框 4">
            <a:extLst>
              <a:ext uri="{FF2B5EF4-FFF2-40B4-BE49-F238E27FC236}">
                <a16:creationId xmlns:a16="http://schemas.microsoft.com/office/drawing/2014/main" id="{0C5D5A8A-E9C2-0776-F566-53E00F91AA65}"/>
              </a:ext>
            </a:extLst>
          </p:cNvPr>
          <p:cNvSpPr txBox="1"/>
          <p:nvPr/>
        </p:nvSpPr>
        <p:spPr>
          <a:xfrm>
            <a:off x="9093496" y="3023538"/>
            <a:ext cx="2688557" cy="1200329"/>
          </a:xfrm>
          <a:prstGeom prst="rect">
            <a:avLst/>
          </a:prstGeom>
          <a:noFill/>
        </p:spPr>
        <p:txBody>
          <a:bodyPr wrap="none" rtlCol="0">
            <a:spAutoFit/>
          </a:bodyPr>
          <a:lstStyle/>
          <a:p>
            <a:r>
              <a:rPr lang="en-US" altLang="zh-CN" sz="3600" dirty="0">
                <a:solidFill>
                  <a:srgbClr val="FFFFFF"/>
                </a:solidFill>
                <a:latin typeface="+mj-lt"/>
                <a:ea typeface="+mj-ea"/>
                <a:cs typeface="+mj-cs"/>
              </a:rPr>
              <a:t>Was </a:t>
            </a:r>
            <a:r>
              <a:rPr lang="en-US" altLang="zh-CN" sz="3600" dirty="0" err="1">
                <a:solidFill>
                  <a:srgbClr val="FFFFFF"/>
                </a:solidFill>
                <a:latin typeface="+mj-lt"/>
                <a:ea typeface="+mj-ea"/>
                <a:cs typeface="+mj-cs"/>
              </a:rPr>
              <a:t>machen</a:t>
            </a:r>
            <a:r>
              <a:rPr lang="en-US" altLang="zh-CN" sz="3600" dirty="0">
                <a:solidFill>
                  <a:srgbClr val="FFFFFF"/>
                </a:solidFill>
                <a:latin typeface="+mj-lt"/>
                <a:ea typeface="+mj-ea"/>
                <a:cs typeface="+mj-cs"/>
              </a:rPr>
              <a:t> </a:t>
            </a:r>
          </a:p>
          <a:p>
            <a:r>
              <a:rPr lang="en-US" altLang="zh-CN" sz="3600" dirty="0" err="1">
                <a:solidFill>
                  <a:srgbClr val="FFFFFF"/>
                </a:solidFill>
                <a:latin typeface="+mj-lt"/>
                <a:ea typeface="+mj-ea"/>
                <a:cs typeface="+mj-cs"/>
              </a:rPr>
              <a:t>sie</a:t>
            </a:r>
            <a:r>
              <a:rPr lang="en-US" altLang="zh-CN" sz="3600" dirty="0">
                <a:solidFill>
                  <a:srgbClr val="FFFFFF"/>
                </a:solidFill>
                <a:latin typeface="+mj-lt"/>
                <a:ea typeface="+mj-ea"/>
                <a:cs typeface="+mj-cs"/>
              </a:rPr>
              <a:t>?</a:t>
            </a:r>
            <a:endParaRPr lang="zh-CN" altLang="en-US" sz="3600" dirty="0">
              <a:solidFill>
                <a:srgbClr val="FFFFFF"/>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内容占位符 3">
            <a:extLst>
              <a:ext uri="{FF2B5EF4-FFF2-40B4-BE49-F238E27FC236}">
                <a16:creationId xmlns:a16="http://schemas.microsoft.com/office/drawing/2014/main" id="{402B7C20-626E-3B5B-C4C7-80763F0ECE09}"/>
              </a:ext>
            </a:extLst>
          </p:cNvPr>
          <p:cNvPicPr>
            <a:picLocks noChangeAspect="1"/>
          </p:cNvPicPr>
          <p:nvPr/>
        </p:nvPicPr>
        <p:blipFill rotWithShape="1">
          <a:blip r:embed="rId2"/>
          <a:srcRect l="6389"/>
          <a:stretch/>
        </p:blipFill>
        <p:spPr>
          <a:xfrm>
            <a:off x="-3028" y="-109896"/>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7">
            <a:extLst>
              <a:ext uri="{FF2B5EF4-FFF2-40B4-BE49-F238E27FC236}">
                <a16:creationId xmlns:a16="http://schemas.microsoft.com/office/drawing/2014/main" id="{28396112-FE0D-DB66-8C32-9D4667839F0F}"/>
              </a:ext>
            </a:extLst>
          </p:cNvPr>
          <p:cNvSpPr>
            <a:spLocks noGrp="1"/>
          </p:cNvSpPr>
          <p:nvPr>
            <p:ph idx="1"/>
          </p:nvPr>
        </p:nvSpPr>
        <p:spPr>
          <a:xfrm>
            <a:off x="2852530" y="4338628"/>
            <a:ext cx="8580120" cy="2519362"/>
          </a:xfrm>
        </p:spPr>
        <p:txBody>
          <a:bodyPr anchor="ctr">
            <a:normAutofit lnSpcReduction="10000"/>
          </a:bodyPr>
          <a:lstStyle/>
          <a:p>
            <a:pPr marL="0" indent="0">
              <a:buNone/>
            </a:pPr>
            <a:r>
              <a:rPr lang="de-DE" sz="1400" b="1" dirty="0"/>
              <a:t>Elternabend: </a:t>
            </a:r>
          </a:p>
          <a:p>
            <a:pPr marL="0" indent="0">
              <a:buNone/>
            </a:pPr>
            <a:r>
              <a:rPr lang="de-DE" sz="1400" dirty="0"/>
              <a:t>Versammlung, bei der die Eltern von Schülern Gelegenheit bekommen, mit deren Lehrern über die schulischen Leistungen und das allgemeine Betragen ihrer Kinder sowie über organisatorische Angelegenheiten zu sprechen und sich mit anderen Eltern auszutauschen</a:t>
            </a:r>
          </a:p>
          <a:p>
            <a:pPr marL="0" indent="0">
              <a:buNone/>
            </a:pPr>
            <a:r>
              <a:rPr lang="de-DE" altLang="zh-CN" sz="1400" b="1" dirty="0"/>
              <a:t>(Elterngespräch)</a:t>
            </a:r>
          </a:p>
          <a:p>
            <a:pPr marL="0" indent="0">
              <a:buNone/>
            </a:pPr>
            <a:r>
              <a:rPr lang="de-DE" altLang="zh-CN" sz="1400" b="1" dirty="0"/>
              <a:t>Die Schüler bekommen schlechte Leistungen , Noten</a:t>
            </a:r>
          </a:p>
          <a:p>
            <a:pPr marL="0" indent="0">
              <a:buNone/>
            </a:pPr>
            <a:r>
              <a:rPr lang="de-DE" altLang="zh-CN" sz="1400" b="1" dirty="0"/>
              <a:t>Die Eltern sind unzufrieden mit den Lehrern</a:t>
            </a:r>
          </a:p>
          <a:p>
            <a:pPr marL="0" indent="0">
              <a:buNone/>
            </a:pPr>
            <a:r>
              <a:rPr lang="de-DE" altLang="zh-CN" sz="1400" b="1" dirty="0"/>
              <a:t>Die Schüler verhalten sich nicht gut in der Schule.</a:t>
            </a:r>
          </a:p>
          <a:p>
            <a:pPr marL="0" indent="0">
              <a:buNone/>
            </a:pPr>
            <a:r>
              <a:rPr lang="de-DE" altLang="zh-CN" sz="1400" b="1" dirty="0"/>
              <a:t>Strengene Eltern</a:t>
            </a:r>
          </a:p>
          <a:p>
            <a:pPr marL="0" indent="0">
              <a:buNone/>
            </a:pPr>
            <a:endParaRPr lang="de-DE" altLang="zh-CN"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 y="325369"/>
            <a:ext cx="4368602" cy="1956841"/>
          </a:xfrm>
        </p:spPr>
        <p:txBody>
          <a:bodyPr anchor="b">
            <a:normAutofit fontScale="90000"/>
          </a:bodyPr>
          <a:lstStyle/>
          <a:p>
            <a:r>
              <a:rPr lang="de-DE" altLang="zh-CN" sz="3800" dirty="0"/>
              <a:t>Was für Eindruck habt ihr für deutsche Eltern und deutsche Schule?</a:t>
            </a:r>
            <a:endParaRPr lang="zh-CN" altLang="en-US" sz="3800" dirty="0"/>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640080" y="2872899"/>
            <a:ext cx="4243589" cy="3320668"/>
          </a:xfrm>
        </p:spPr>
        <p:txBody>
          <a:bodyPr>
            <a:normAutofit/>
          </a:bodyPr>
          <a:lstStyle/>
          <a:p>
            <a:r>
              <a:rPr lang="de-DE" altLang="zh-CN" sz="2200" dirty="0"/>
              <a:t>Welche Assoziationen?</a:t>
            </a:r>
          </a:p>
          <a:p>
            <a:endParaRPr lang="de-DE" altLang="zh-CN" sz="2200" dirty="0"/>
          </a:p>
          <a:p>
            <a:endParaRPr lang="en-US" altLang="zh-CN" sz="2200" dirty="0"/>
          </a:p>
        </p:txBody>
      </p:sp>
      <p:pic>
        <p:nvPicPr>
          <p:cNvPr id="4" name="图片 3" descr="QR 代码&#10;&#10;描述已自动生成">
            <a:extLst>
              <a:ext uri="{FF2B5EF4-FFF2-40B4-BE49-F238E27FC236}">
                <a16:creationId xmlns:a16="http://schemas.microsoft.com/office/drawing/2014/main" id="{E2A3B9D6-2194-E8C6-238A-26AA4FDE17B1}"/>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内容占位符 3">
            <a:extLst>
              <a:ext uri="{FF2B5EF4-FFF2-40B4-BE49-F238E27FC236}">
                <a16:creationId xmlns:a16="http://schemas.microsoft.com/office/drawing/2014/main" id="{F5553E77-6A1B-E09C-72CA-AFCC48D51FF2}"/>
              </a:ext>
            </a:extLst>
          </p:cNvPr>
          <p:cNvPicPr>
            <a:picLocks noGrp="1" noChangeAspect="1"/>
          </p:cNvPicPr>
          <p:nvPr>
            <p:ph idx="1"/>
          </p:nvPr>
        </p:nvPicPr>
        <p:blipFill rotWithShape="1">
          <a:blip r:embed="rId2"/>
          <a:srcRect b="12126"/>
          <a:stretch/>
        </p:blipFill>
        <p:spPr>
          <a:xfrm>
            <a:off x="20" y="1282"/>
            <a:ext cx="12191980" cy="6856718"/>
          </a:xfrm>
          <a:prstGeom prst="rect">
            <a:avLst/>
          </a:prstGeom>
        </p:spPr>
      </p:pic>
    </p:spTree>
    <p:extLst>
      <p:ext uri="{BB962C8B-B14F-4D97-AF65-F5344CB8AC3E}">
        <p14:creationId xmlns:p14="http://schemas.microsoft.com/office/powerpoint/2010/main" val="388035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F8D2E80-444B-AE55-0020-70D0A30F785C}"/>
              </a:ext>
            </a:extLst>
          </p:cNvPr>
          <p:cNvSpPr>
            <a:spLocks noGrp="1"/>
          </p:cNvSpPr>
          <p:nvPr>
            <p:ph type="title"/>
          </p:nvPr>
        </p:nvSpPr>
        <p:spPr>
          <a:xfrm>
            <a:off x="841248" y="548640"/>
            <a:ext cx="3600860" cy="5431536"/>
          </a:xfrm>
        </p:spPr>
        <p:txBody>
          <a:bodyPr>
            <a:normAutofit/>
          </a:bodyPr>
          <a:lstStyle/>
          <a:p>
            <a:r>
              <a:rPr lang="de-DE" altLang="zh-CN" sz="5400" dirty="0"/>
              <a:t>Mein Eindruck</a:t>
            </a:r>
            <a:endParaRPr lang="zh-CN" altLang="en-US"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1C132ACC-DB7B-5B1B-93CF-9100A0CC8785}"/>
              </a:ext>
            </a:extLst>
          </p:cNvPr>
          <p:cNvSpPr>
            <a:spLocks noGrp="1"/>
          </p:cNvSpPr>
          <p:nvPr>
            <p:ph idx="1"/>
          </p:nvPr>
        </p:nvSpPr>
        <p:spPr>
          <a:xfrm>
            <a:off x="5126418" y="552091"/>
            <a:ext cx="6224335" cy="5431536"/>
          </a:xfrm>
        </p:spPr>
        <p:txBody>
          <a:bodyPr anchor="ctr">
            <a:normAutofit/>
          </a:bodyPr>
          <a:lstStyle/>
          <a:p>
            <a:r>
              <a:rPr lang="de-DE" altLang="zh-CN" sz="2200" dirty="0"/>
              <a:t>Schaut euch den Trailer einmal an, überlegt euch, </a:t>
            </a:r>
          </a:p>
          <a:p>
            <a:pPr marL="0" indent="0">
              <a:buNone/>
            </a:pPr>
            <a:r>
              <a:rPr lang="de-DE" altLang="zh-CN" sz="2200" dirty="0"/>
              <a:t>              </a:t>
            </a:r>
            <a:r>
              <a:rPr lang="de-DE" altLang="zh-CN" sz="2200" b="1" dirty="0"/>
              <a:t>Wer ist Frau Müller?</a:t>
            </a:r>
          </a:p>
          <a:p>
            <a:pPr marL="0" indent="0">
              <a:buNone/>
            </a:pPr>
            <a:r>
              <a:rPr lang="de-DE" altLang="zh-CN" sz="2200" dirty="0"/>
              <a:t>	</a:t>
            </a:r>
            <a:r>
              <a:rPr lang="de-DE" altLang="zh-CN" sz="2200" b="1" dirty="0"/>
              <a:t>Wie ist die Atmosphäre?  </a:t>
            </a:r>
          </a:p>
          <a:p>
            <a:pPr marL="0" indent="0">
              <a:buNone/>
            </a:pPr>
            <a:r>
              <a:rPr lang="de-DE" altLang="zh-CN" sz="2200" dirty="0"/>
              <a:t>	angespannt? entspannt? freundlich und ruhig?</a:t>
            </a:r>
          </a:p>
          <a:p>
            <a:pPr marL="0" indent="0">
              <a:buNone/>
            </a:pPr>
            <a:r>
              <a:rPr lang="de-DE" altLang="zh-CN" sz="2200" dirty="0"/>
              <a:t>https://www.youtube.com/watch?v=PCtmZwCMI00</a:t>
            </a:r>
          </a:p>
          <a:p>
            <a:endParaRPr lang="zh-CN" altLang="en-US" sz="2200" dirty="0"/>
          </a:p>
        </p:txBody>
      </p:sp>
    </p:spTree>
    <p:extLst>
      <p:ext uri="{BB962C8B-B14F-4D97-AF65-F5344CB8AC3E}">
        <p14:creationId xmlns:p14="http://schemas.microsoft.com/office/powerpoint/2010/main" val="318174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4A1486D-5EC0-C6D5-3689-D68ACC95BB52}"/>
              </a:ext>
            </a:extLst>
          </p:cNvPr>
          <p:cNvSpPr>
            <a:spLocks noGrp="1"/>
          </p:cNvSpPr>
          <p:nvPr>
            <p:ph type="title"/>
          </p:nvPr>
        </p:nvSpPr>
        <p:spPr>
          <a:xfrm>
            <a:off x="838200" y="557189"/>
            <a:ext cx="10515600" cy="1110537"/>
          </a:xfrm>
        </p:spPr>
        <p:txBody>
          <a:bodyPr vert="horz" lIns="91440" tIns="45720" rIns="91440" bIns="45720" rtlCol="0" anchor="ctr">
            <a:normAutofit/>
          </a:bodyPr>
          <a:lstStyle/>
          <a:p>
            <a:r>
              <a:rPr lang="de-DE" altLang="zh-CN" sz="5200" kern="1200" dirty="0">
                <a:solidFill>
                  <a:schemeClr val="tx1"/>
                </a:solidFill>
                <a:latin typeface="+mj-lt"/>
                <a:ea typeface="+mj-ea"/>
                <a:cs typeface="+mj-cs"/>
              </a:rPr>
              <a:t>Szene beschreiben und vermuten!</a:t>
            </a:r>
            <a:endParaRPr lang="en-US" altLang="zh-CN" sz="5200" kern="1200" dirty="0">
              <a:solidFill>
                <a:schemeClr val="tx1"/>
              </a:solidFill>
              <a:latin typeface="+mj-lt"/>
              <a:ea typeface="+mj-ea"/>
              <a:cs typeface="+mj-cs"/>
            </a:endParaRPr>
          </a:p>
        </p:txBody>
      </p:sp>
      <p:pic>
        <p:nvPicPr>
          <p:cNvPr id="4" name="内容占位符 3">
            <a:extLst>
              <a:ext uri="{FF2B5EF4-FFF2-40B4-BE49-F238E27FC236}">
                <a16:creationId xmlns:a16="http://schemas.microsoft.com/office/drawing/2014/main" id="{AFC0E323-C26F-BCF4-9E42-C8EC3106BF68}"/>
              </a:ext>
            </a:extLst>
          </p:cNvPr>
          <p:cNvPicPr>
            <a:picLocks noGrp="1" noChangeAspect="1"/>
          </p:cNvPicPr>
          <p:nvPr>
            <p:ph idx="1"/>
          </p:nvPr>
        </p:nvPicPr>
        <p:blipFill rotWithShape="1">
          <a:blip r:embed="rId2"/>
          <a:srcRect l="6504" r="-3" b="-3"/>
          <a:stretch/>
        </p:blipFill>
        <p:spPr>
          <a:xfrm>
            <a:off x="198740" y="1883883"/>
            <a:ext cx="3792797" cy="2008032"/>
          </a:xfrm>
          <a:prstGeom prst="rect">
            <a:avLst/>
          </a:prstGeom>
        </p:spPr>
      </p:pic>
      <p:pic>
        <p:nvPicPr>
          <p:cNvPr id="6" name="图片 5">
            <a:extLst>
              <a:ext uri="{FF2B5EF4-FFF2-40B4-BE49-F238E27FC236}">
                <a16:creationId xmlns:a16="http://schemas.microsoft.com/office/drawing/2014/main" id="{DD607F12-488B-49BF-3836-732B00F0BE1B}"/>
              </a:ext>
            </a:extLst>
          </p:cNvPr>
          <p:cNvPicPr>
            <a:picLocks noChangeAspect="1"/>
          </p:cNvPicPr>
          <p:nvPr/>
        </p:nvPicPr>
        <p:blipFill rotWithShape="1">
          <a:blip r:embed="rId3"/>
          <a:srcRect r="10821" b="2"/>
          <a:stretch/>
        </p:blipFill>
        <p:spPr>
          <a:xfrm>
            <a:off x="8345353" y="1855943"/>
            <a:ext cx="3792797" cy="2009509"/>
          </a:xfrm>
          <a:prstGeom prst="rect">
            <a:avLst/>
          </a:prstGeom>
        </p:spPr>
      </p:pic>
      <p:pic>
        <p:nvPicPr>
          <p:cNvPr id="5" name="图片 4">
            <a:extLst>
              <a:ext uri="{FF2B5EF4-FFF2-40B4-BE49-F238E27FC236}">
                <a16:creationId xmlns:a16="http://schemas.microsoft.com/office/drawing/2014/main" id="{67117789-BF9C-85B2-5241-2E65993DABD6}"/>
              </a:ext>
            </a:extLst>
          </p:cNvPr>
          <p:cNvPicPr>
            <a:picLocks noChangeAspect="1"/>
          </p:cNvPicPr>
          <p:nvPr/>
        </p:nvPicPr>
        <p:blipFill rotWithShape="1">
          <a:blip r:embed="rId4"/>
          <a:srcRect l="6453" r="8604" b="-4"/>
          <a:stretch/>
        </p:blipFill>
        <p:spPr>
          <a:xfrm>
            <a:off x="4272046" y="1867237"/>
            <a:ext cx="3792797" cy="1998215"/>
          </a:xfrm>
          <a:prstGeom prst="rect">
            <a:avLst/>
          </a:prstGeom>
        </p:spPr>
      </p:pic>
      <p:pic>
        <p:nvPicPr>
          <p:cNvPr id="12" name="图片 11">
            <a:extLst>
              <a:ext uri="{FF2B5EF4-FFF2-40B4-BE49-F238E27FC236}">
                <a16:creationId xmlns:a16="http://schemas.microsoft.com/office/drawing/2014/main" id="{397000CF-F189-387F-BACA-B0E5949EEA7A}"/>
              </a:ext>
            </a:extLst>
          </p:cNvPr>
          <p:cNvPicPr>
            <a:picLocks noChangeAspect="1"/>
          </p:cNvPicPr>
          <p:nvPr/>
        </p:nvPicPr>
        <p:blipFill rotWithShape="1">
          <a:blip r:embed="rId5"/>
          <a:srcRect l="36393" r="24392" b="-1"/>
          <a:stretch/>
        </p:blipFill>
        <p:spPr>
          <a:xfrm>
            <a:off x="2500138" y="3994127"/>
            <a:ext cx="2982797" cy="2708735"/>
          </a:xfrm>
          <a:prstGeom prst="rect">
            <a:avLst/>
          </a:prstGeom>
        </p:spPr>
      </p:pic>
      <p:pic>
        <p:nvPicPr>
          <p:cNvPr id="10" name="图片 9">
            <a:extLst>
              <a:ext uri="{FF2B5EF4-FFF2-40B4-BE49-F238E27FC236}">
                <a16:creationId xmlns:a16="http://schemas.microsoft.com/office/drawing/2014/main" id="{1E8C6D3C-5D79-2202-BA88-EE9223CE2198}"/>
              </a:ext>
            </a:extLst>
          </p:cNvPr>
          <p:cNvPicPr>
            <a:picLocks noChangeAspect="1"/>
          </p:cNvPicPr>
          <p:nvPr/>
        </p:nvPicPr>
        <p:blipFill rotWithShape="1">
          <a:blip r:embed="rId6"/>
          <a:srcRect l="14660" r="5726"/>
          <a:stretch/>
        </p:blipFill>
        <p:spPr>
          <a:xfrm>
            <a:off x="5520874" y="3994127"/>
            <a:ext cx="4800569" cy="2708735"/>
          </a:xfrm>
          <a:prstGeom prst="rect">
            <a:avLst/>
          </a:prstGeom>
        </p:spPr>
      </p:pic>
    </p:spTree>
    <p:extLst>
      <p:ext uri="{BB962C8B-B14F-4D97-AF65-F5344CB8AC3E}">
        <p14:creationId xmlns:p14="http://schemas.microsoft.com/office/powerpoint/2010/main" val="360790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846994-8544-109C-5FBB-268C0D8CCEB9}"/>
              </a:ext>
            </a:extLst>
          </p:cNvPr>
          <p:cNvSpPr>
            <a:spLocks noGrp="1"/>
          </p:cNvSpPr>
          <p:nvPr>
            <p:ph type="title"/>
          </p:nvPr>
        </p:nvSpPr>
        <p:spPr/>
        <p:txBody>
          <a:bodyPr/>
          <a:lstStyle/>
          <a:p>
            <a:r>
              <a:rPr lang="de-DE" altLang="zh-CN" dirty="0"/>
              <a:t>Handlung - Vermutung</a:t>
            </a:r>
            <a:endParaRPr lang="zh-CN" altLang="en-US" dirty="0"/>
          </a:p>
        </p:txBody>
      </p:sp>
      <p:sp>
        <p:nvSpPr>
          <p:cNvPr id="3" name="内容占位符 2">
            <a:extLst>
              <a:ext uri="{FF2B5EF4-FFF2-40B4-BE49-F238E27FC236}">
                <a16:creationId xmlns:a16="http://schemas.microsoft.com/office/drawing/2014/main" id="{059CDC5F-9DEE-DFC8-EEE6-9472C3DEEBFE}"/>
              </a:ext>
            </a:extLst>
          </p:cNvPr>
          <p:cNvSpPr>
            <a:spLocks noGrp="1"/>
          </p:cNvSpPr>
          <p:nvPr>
            <p:ph idx="1"/>
          </p:nvPr>
        </p:nvSpPr>
        <p:spPr/>
        <p:txBody>
          <a:bodyPr/>
          <a:lstStyle/>
          <a:p>
            <a:r>
              <a:rPr lang="de-DE" altLang="zh-CN" dirty="0"/>
              <a:t>Szene Beschreiben</a:t>
            </a:r>
          </a:p>
          <a:p>
            <a:pPr marL="0" indent="0">
              <a:buNone/>
            </a:pPr>
            <a:r>
              <a:rPr lang="de-DE" altLang="zh-CN" dirty="0"/>
              <a:t>	Wo sind sie?</a:t>
            </a:r>
          </a:p>
          <a:p>
            <a:pPr marL="0" indent="0">
              <a:buNone/>
            </a:pPr>
            <a:r>
              <a:rPr lang="de-DE" altLang="zh-CN" dirty="0"/>
              <a:t>	Was machen die Leute auf dem Bild?</a:t>
            </a:r>
          </a:p>
          <a:p>
            <a:pPr marL="0" indent="0">
              <a:buNone/>
            </a:pPr>
            <a:r>
              <a:rPr lang="de-DE" altLang="zh-CN" dirty="0"/>
              <a:t>	Welchen Ausdruck haben sie?</a:t>
            </a:r>
          </a:p>
          <a:p>
            <a:r>
              <a:rPr lang="de-DE" altLang="zh-CN" dirty="0"/>
              <a:t>Vermutung des Bildes.</a:t>
            </a:r>
          </a:p>
          <a:p>
            <a:r>
              <a:rPr lang="de-DE" altLang="zh-CN" dirty="0"/>
              <a:t>Vermutung der ganzen Handlung von 5 Bildern.</a:t>
            </a:r>
          </a:p>
          <a:p>
            <a:r>
              <a:rPr lang="de-DE" altLang="zh-CN" dirty="0"/>
              <a:t>Hintereinander, gegenseitig helfen</a:t>
            </a:r>
          </a:p>
          <a:p>
            <a:endParaRPr lang="zh-CN" altLang="en-US" dirty="0"/>
          </a:p>
        </p:txBody>
      </p:sp>
      <p:sp>
        <p:nvSpPr>
          <p:cNvPr id="4" name="对话气泡: 矩形 3">
            <a:extLst>
              <a:ext uri="{FF2B5EF4-FFF2-40B4-BE49-F238E27FC236}">
                <a16:creationId xmlns:a16="http://schemas.microsoft.com/office/drawing/2014/main" id="{5159B007-64B1-A979-2452-7AA7F594C01E}"/>
              </a:ext>
            </a:extLst>
          </p:cNvPr>
          <p:cNvSpPr/>
          <p:nvPr/>
        </p:nvSpPr>
        <p:spPr>
          <a:xfrm>
            <a:off x="7633252" y="1341783"/>
            <a:ext cx="3031435" cy="1719469"/>
          </a:xfrm>
          <a:prstGeom prst="wedgeRectCallout">
            <a:avLst>
              <a:gd name="adj1" fmla="val -50669"/>
              <a:gd name="adj2" fmla="val 705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altLang="zh-CN" dirty="0"/>
              <a:t>Zwei Frau stehen vor...,</a:t>
            </a:r>
          </a:p>
          <a:p>
            <a:pPr algn="ctr"/>
            <a:r>
              <a:rPr lang="de-DE" altLang="zh-CN" dirty="0"/>
              <a:t>Eine Frau sieht ... aus, </a:t>
            </a:r>
          </a:p>
          <a:p>
            <a:pPr algn="ctr"/>
            <a:r>
              <a:rPr lang="de-DE" altLang="zh-CN" dirty="0"/>
              <a:t>Ich vermute, dass ... </a:t>
            </a:r>
            <a:endParaRPr lang="zh-CN" altLang="en-US" dirty="0"/>
          </a:p>
        </p:txBody>
      </p:sp>
    </p:spTree>
    <p:extLst>
      <p:ext uri="{BB962C8B-B14F-4D97-AF65-F5344CB8AC3E}">
        <p14:creationId xmlns:p14="http://schemas.microsoft.com/office/powerpoint/2010/main" val="38091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U0NWQ4NTE5NDRkODM0ZjA4YjhjNzliNzJkNjYxZW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379</Words>
  <Application>Microsoft Office PowerPoint</Application>
  <PresentationFormat>宽屏</PresentationFormat>
  <Paragraphs>64</Paragraphs>
  <Slides>15</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15</vt:i4>
      </vt:variant>
    </vt:vector>
  </HeadingPairs>
  <TitlesOfParts>
    <vt:vector size="19" baseType="lpstr">
      <vt:lpstr>Mote</vt:lpstr>
      <vt:lpstr>Arial</vt:lpstr>
      <vt:lpstr>Calibri</vt:lpstr>
      <vt:lpstr>Office 主题</vt:lpstr>
      <vt:lpstr>Film (Frau Müller muss weg)</vt:lpstr>
      <vt:lpstr>Was machen wir heute</vt:lpstr>
      <vt:lpstr>Wo findet es statt?  </vt:lpstr>
      <vt:lpstr>PowerPoint 演示文稿</vt:lpstr>
      <vt:lpstr>Was für Eindruck habt ihr für deutsche Eltern und deutsche Schule?</vt:lpstr>
      <vt:lpstr>PowerPoint 演示文稿</vt:lpstr>
      <vt:lpstr>Mein Eindruck</vt:lpstr>
      <vt:lpstr>Szene beschreiben und vermuten!</vt:lpstr>
      <vt:lpstr>Handlung - Vermutung</vt:lpstr>
      <vt:lpstr>Darum geht es...</vt:lpstr>
      <vt:lpstr>Diskussion in der Gruppe:</vt:lpstr>
      <vt:lpstr>Eltern und Kinder beim Lernen</vt:lpstr>
      <vt:lpstr>Weitere Fragen?</vt:lpstr>
      <vt:lpstr>Reflexion</vt:lpstr>
      <vt:lpstr>Vielen Dank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(Frau Müller muss weg)</dc:title>
  <dc:creator>Administrator</dc:creator>
  <cp:lastModifiedBy>Panpan QU</cp:lastModifiedBy>
  <cp:revision>7</cp:revision>
  <dcterms:created xsi:type="dcterms:W3CDTF">2023-04-25T22:00:00Z</dcterms:created>
  <dcterms:modified xsi:type="dcterms:W3CDTF">2023-04-26T08:30:58Z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6D99A7FAEC714EC89A9C95C76A14F674_12</vt:lpwstr>
  </property>
  <property fmtid="{D5CDD505-2E9C-101B-9397-08002B2CF9AE}" pid="3" name="KSOProductBuildVer">
    <vt:lpwstr>2052-11.1.0.14036</vt:lpwstr>
  </property>
</Properties>
</file>