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4" r:id="rId8"/>
    <p:sldId id="262" r:id="rId9"/>
    <p:sldId id="266" r:id="rId10"/>
    <p:sldId id="263" r:id="rId11"/>
    <p:sldId id="267" r:id="rId12"/>
    <p:sldId id="268" r:id="rId13"/>
    <p:sldId id="269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893FeftY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5400"/>
              <a:t>Ferien </a:t>
            </a:r>
            <a:r>
              <a:rPr lang="de-DE" altLang="zh-CN" sz="5400">
                <a:latin typeface="Calibri" panose="020F0502020204030204" charset="0"/>
              </a:rPr>
              <a:t>und Feiertag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de-DE" altLang="zh-CN">
                <a:latin typeface="Calibri" panose="020F0502020204030204" charset="0"/>
                <a:sym typeface="+mn-ea"/>
              </a:rPr>
              <a:t>Kursleiterin: Qu, Panpan</a:t>
            </a:r>
            <a:endParaRPr lang="de-DE" altLang="zh-CN">
              <a:latin typeface="Calibri" panose="020F0502020204030204" charset="0"/>
            </a:endParaRPr>
          </a:p>
          <a:p>
            <a:pPr algn="l"/>
            <a:r>
              <a:rPr lang="de-DE" altLang="zh-CN">
                <a:latin typeface="Calibri" panose="020F0502020204030204" charset="0"/>
                <a:sym typeface="+mn-ea"/>
              </a:rPr>
              <a:t>Teilnehmer: 8</a:t>
            </a:r>
            <a:endParaRPr lang="de-DE" altLang="zh-CN">
              <a:latin typeface="Calibri" panose="020F0502020204030204" charset="0"/>
            </a:endParaRPr>
          </a:p>
          <a:p>
            <a:pPr algn="l"/>
            <a:r>
              <a:rPr lang="de-DE" altLang="zh-CN">
                <a:latin typeface="Calibri" panose="020F0502020204030204" charset="0"/>
                <a:sym typeface="+mn-ea"/>
              </a:rPr>
              <a:t>Datum: 08.03.2023</a:t>
            </a:r>
          </a:p>
          <a:p>
            <a:pPr algn="l"/>
            <a:endParaRPr lang="zh-CN" altLang="en-US"/>
          </a:p>
        </p:txBody>
      </p:sp>
      <p:pic>
        <p:nvPicPr>
          <p:cNvPr id="5" name="Picture 4" descr="Sonnenbrille auf einem Strandtuch">
            <a:extLst>
              <a:ext uri="{FF2B5EF4-FFF2-40B4-BE49-F238E27FC236}">
                <a16:creationId xmlns:a16="http://schemas.microsoft.com/office/drawing/2014/main" id="{C86A246F-A8F8-2DAE-F44C-4B59143F3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32" r="1623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Reflexion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84195" y="1863801"/>
            <a:ext cx="8223608" cy="44407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6600"/>
              <a:t>Weitere Frage?</a:t>
            </a:r>
          </a:p>
        </p:txBody>
      </p:sp>
      <p:pic>
        <p:nvPicPr>
          <p:cNvPr id="5" name="Picture 4" descr="Kurznotiz mit Fragezeichen">
            <a:extLst>
              <a:ext uri="{FF2B5EF4-FFF2-40B4-BE49-F238E27FC236}">
                <a16:creationId xmlns:a16="http://schemas.microsoft.com/office/drawing/2014/main" id="{42B953D6-DF56-B095-95BF-E0F180D1E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1" r="26127" b="-1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altLang="zh-CN">
                <a:solidFill>
                  <a:srgbClr val="FFFFFF"/>
                </a:solidFill>
                <a:latin typeface="Calibri" panose="020F0502020204030204" charset="0"/>
              </a:rPr>
              <a:t>Nächtes Thema „Essen und Trinken“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altLang="zh-CN">
                <a:latin typeface="Calibri" panose="020F0502020204030204" charset="0"/>
              </a:rPr>
              <a:t>Was möchtest du wissen?</a:t>
            </a:r>
          </a:p>
          <a:p>
            <a:r>
              <a:rPr lang="de-DE" altLang="zh-CN">
                <a:latin typeface="Calibri" panose="020F0502020204030204" charset="0"/>
              </a:rPr>
              <a:t>Worüber möchtest du im Unterricht diskutieren? </a:t>
            </a:r>
          </a:p>
          <a:p>
            <a:r>
              <a:rPr lang="de-DE" altLang="zh-CN">
                <a:latin typeface="Calibri" panose="020F0502020204030204" charset="0"/>
              </a:rPr>
              <a:t>Weiterer Wunsch?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2938CEE-B06C-4574-D882-0976BF3D6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79" r="24460" b="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4200">
                <a:solidFill>
                  <a:srgbClr val="FFFFFF"/>
                </a:solidFill>
              </a:rPr>
              <a:t>Vielen Dank für eure Aufmerksamkeit!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sym typeface="+mn-ea"/>
              </a:rPr>
              <a:t>Was </a:t>
            </a:r>
            <a:r>
              <a:rPr lang="en-US" altLang="zh-CN" sz="5400" dirty="0" err="1">
                <a:sym typeface="+mn-ea"/>
              </a:rPr>
              <a:t>machen</a:t>
            </a:r>
            <a:r>
              <a:rPr lang="en-US" altLang="zh-CN" sz="5400" dirty="0">
                <a:sym typeface="+mn-ea"/>
              </a:rPr>
              <a:t> </a:t>
            </a:r>
            <a:r>
              <a:rPr lang="en-US" altLang="zh-CN" sz="5400" dirty="0" err="1">
                <a:sym typeface="+mn-ea"/>
              </a:rPr>
              <a:t>wir</a:t>
            </a:r>
            <a:r>
              <a:rPr lang="en-US" altLang="zh-CN" sz="5400" dirty="0">
                <a:sym typeface="+mn-ea"/>
              </a:rPr>
              <a:t> </a:t>
            </a:r>
            <a:r>
              <a:rPr lang="en-US" altLang="zh-CN" sz="5400" dirty="0" err="1">
                <a:sym typeface="+mn-ea"/>
              </a:rPr>
              <a:t>heute</a:t>
            </a:r>
            <a:r>
              <a:rPr lang="en-US" altLang="zh-CN" sz="5400" dirty="0">
                <a:sym typeface="+mn-ea"/>
              </a:rPr>
              <a:t>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e-DE" altLang="zh-CN" sz="3200" dirty="0">
                <a:latin typeface="Calibri" panose="020F0502020204030204" charset="0"/>
              </a:rPr>
              <a:t>1. Vorstellung über den Kurs</a:t>
            </a:r>
          </a:p>
          <a:p>
            <a:r>
              <a:rPr lang="de-DE" altLang="zh-CN" sz="3200" dirty="0">
                <a:latin typeface="Calibri" panose="020F0502020204030204" charset="0"/>
              </a:rPr>
              <a:t>2. Über Ferien und Feiertag sprechen</a:t>
            </a:r>
          </a:p>
          <a:p>
            <a:r>
              <a:rPr lang="de-DE" altLang="zh-CN" sz="3200" dirty="0">
                <a:latin typeface="Calibri" panose="020F0502020204030204" charset="0"/>
              </a:rPr>
              <a:t>3. Reflexion</a:t>
            </a:r>
          </a:p>
          <a:p>
            <a:pPr marL="0" indent="0">
              <a:buNone/>
            </a:pPr>
            <a:endParaRPr lang="de-DE" altLang="zh-CN" sz="2400" dirty="0">
              <a:latin typeface="Calibri" panose="020F0502020204030204" charset="0"/>
            </a:endParaRPr>
          </a:p>
        </p:txBody>
      </p:sp>
      <p:pic>
        <p:nvPicPr>
          <p:cNvPr id="5" name="Picture 4" descr="Kalender auf Tisch">
            <a:extLst>
              <a:ext uri="{FF2B5EF4-FFF2-40B4-BE49-F238E27FC236}">
                <a16:creationId xmlns:a16="http://schemas.microsoft.com/office/drawing/2014/main" id="{5ABC540C-6AA8-943F-BD36-6827A5B5F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7" r="4452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altLang="zh-CN" sz="5000" dirty="0">
                <a:latin typeface="Calibri" panose="020F0502020204030204" charset="0"/>
              </a:rPr>
              <a:t>Plan für dieses Semester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DE" altLang="zh-CN" sz="2200" dirty="0">
                <a:latin typeface="Calibri" panose="020F0502020204030204" charset="0"/>
                <a:sym typeface="+mn-ea"/>
              </a:rPr>
              <a:t>Zeit: Mittwochs 15:00-16:30</a:t>
            </a:r>
            <a:r>
              <a:rPr lang="en-US" altLang="de-DE" sz="2200" dirty="0">
                <a:latin typeface="Calibri" panose="020F0502020204030204" charset="0"/>
                <a:sym typeface="+mn-ea"/>
              </a:rPr>
              <a:t>, </a:t>
            </a:r>
            <a:r>
              <a:rPr lang="en-US" altLang="de-DE" sz="2200" dirty="0" err="1">
                <a:latin typeface="Calibri" panose="020F0502020204030204" charset="0"/>
                <a:sym typeface="+mn-ea"/>
              </a:rPr>
              <a:t>immer</a:t>
            </a:r>
            <a:r>
              <a:rPr lang="en-US" altLang="de-DE" sz="2200" dirty="0">
                <a:latin typeface="Calibri" panose="020F0502020204030204" charset="0"/>
                <a:sym typeface="+mn-ea"/>
              </a:rPr>
              <a:t> </a:t>
            </a:r>
            <a:r>
              <a:rPr lang="de-DE" altLang="zh-CN" sz="2200" dirty="0">
                <a:latin typeface="Calibri" panose="020F0502020204030204" charset="0"/>
                <a:sym typeface="+mn-ea"/>
              </a:rPr>
              <a:t>der gleiche </a:t>
            </a:r>
            <a:r>
              <a:rPr lang="en-US" altLang="de-DE" sz="2200" dirty="0" err="1">
                <a:latin typeface="Calibri" panose="020F0502020204030204" charset="0"/>
                <a:sym typeface="+mn-ea"/>
              </a:rPr>
              <a:t>Zugang</a:t>
            </a:r>
            <a:r>
              <a:rPr lang="en-US" altLang="de-DE" sz="2200" dirty="0">
                <a:latin typeface="Calibri" panose="020F0502020204030204" charset="0"/>
                <a:sym typeface="+mn-ea"/>
              </a:rPr>
              <a:t> (</a:t>
            </a:r>
            <a:r>
              <a:rPr lang="de-DE" altLang="zh-CN" sz="2200" dirty="0">
                <a:latin typeface="Calibri" panose="020F0502020204030204" charset="0"/>
                <a:sym typeface="+mn-ea"/>
              </a:rPr>
              <a:t>Code</a:t>
            </a:r>
            <a:r>
              <a:rPr lang="en-US" altLang="de-DE" sz="2200" dirty="0">
                <a:latin typeface="Calibri" panose="020F0502020204030204" charset="0"/>
                <a:sym typeface="+mn-ea"/>
              </a:rPr>
              <a:t>)</a:t>
            </a:r>
            <a:endParaRPr lang="de-DE" altLang="zh-CN" sz="2200" dirty="0">
              <a:latin typeface="Calibri" panose="020F0502020204030204" charset="0"/>
            </a:endParaRPr>
          </a:p>
          <a:p>
            <a:r>
              <a:rPr lang="de-DE" altLang="zh-CN" sz="2200" dirty="0">
                <a:latin typeface="Calibri" panose="020F0502020204030204" charset="0"/>
                <a:sym typeface="+mn-ea"/>
              </a:rPr>
              <a:t>Inhalte:</a:t>
            </a:r>
            <a:endParaRPr lang="de-DE" altLang="zh-CN" sz="2200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de-DE" altLang="zh-CN" sz="2200" dirty="0">
                <a:latin typeface="Calibri" panose="020F0502020204030204" charset="0"/>
                <a:sym typeface="+mn-ea"/>
              </a:rPr>
              <a:t>	1. Eure Beiträge für jedes Thema (auf Moodle)</a:t>
            </a:r>
          </a:p>
          <a:p>
            <a:pPr marL="457200" lvl="1" indent="457200">
              <a:buNone/>
            </a:pPr>
            <a:r>
              <a:rPr lang="de-DE" altLang="zh-CN" sz="2200" dirty="0">
                <a:latin typeface="Calibri" panose="020F0502020204030204" charset="0"/>
                <a:sym typeface="+mn-ea"/>
              </a:rPr>
              <a:t>2. </a:t>
            </a:r>
            <a:r>
              <a:rPr lang="de-DE" altLang="zh-CN" sz="2200" b="1" dirty="0">
                <a:latin typeface="Calibri" panose="020F0502020204030204" charset="0"/>
                <a:sym typeface="+mn-ea"/>
              </a:rPr>
              <a:t>Reflexion</a:t>
            </a:r>
            <a:r>
              <a:rPr lang="de-DE" altLang="zh-CN" sz="2200" dirty="0">
                <a:latin typeface="Calibri" panose="020F0502020204030204" charset="0"/>
                <a:sym typeface="+mn-ea"/>
              </a:rPr>
              <a:t> </a:t>
            </a:r>
          </a:p>
          <a:p>
            <a:pPr marL="457200" lvl="1" indent="457200">
              <a:buNone/>
            </a:pPr>
            <a:r>
              <a:rPr lang="de-DE" altLang="zh-CN" sz="2200" dirty="0">
                <a:latin typeface="Calibri" panose="020F0502020204030204" charset="0"/>
                <a:sym typeface="+mn-ea"/>
              </a:rPr>
              <a:t>3. letzte 5 Minuten: Erklärung von Fragen</a:t>
            </a:r>
            <a:endParaRPr lang="de-DE" altLang="zh-CN" sz="2200" dirty="0">
              <a:latin typeface="Calibri" panose="020F0502020204030204" charset="0"/>
            </a:endParaRPr>
          </a:p>
          <a:p>
            <a:endParaRPr lang="zh-CN" altLang="en-US" sz="2200" dirty="0"/>
          </a:p>
        </p:txBody>
      </p:sp>
      <p:pic>
        <p:nvPicPr>
          <p:cNvPr id="4" name="图片 3" descr="手机屏幕截图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955079"/>
            <a:ext cx="5458968" cy="2947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altLang="zh-CN" sz="5000">
                <a:latin typeface="Calibri" panose="020F0502020204030204" charset="0"/>
              </a:rPr>
              <a:t>Meine Winterferien! 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DE" altLang="zh-CN" sz="2200">
                <a:latin typeface="Calibri" panose="020F0502020204030204" charset="0"/>
              </a:rPr>
              <a:t>Was hast du in euren Ferien gemacht? </a:t>
            </a:r>
          </a:p>
          <a:p>
            <a:r>
              <a:rPr lang="de-DE" altLang="zh-CN" sz="2200">
                <a:latin typeface="Calibri" panose="020F0502020204030204" charset="0"/>
              </a:rPr>
              <a:t>Vorstellung eures Fotos</a:t>
            </a:r>
          </a:p>
          <a:p>
            <a:endParaRPr lang="de-DE" altLang="zh-CN" sz="2200">
              <a:latin typeface="Calibri" panose="020F0502020204030204" charset="0"/>
            </a:endParaRPr>
          </a:p>
          <a:p>
            <a:r>
              <a:rPr lang="de-DE" altLang="zh-CN" sz="2200">
                <a:latin typeface="Calibri" panose="020F0502020204030204" charset="0"/>
              </a:rPr>
              <a:t>Weitere Vorstellung in der Gruppe</a:t>
            </a:r>
          </a:p>
          <a:p>
            <a:pPr lvl="1"/>
            <a:r>
              <a:rPr lang="de-DE" altLang="zh-CN" sz="2200">
                <a:latin typeface="Calibri" panose="020F0502020204030204" charset="0"/>
              </a:rPr>
              <a:t>Erzählen von deinem Foto</a:t>
            </a:r>
          </a:p>
          <a:p>
            <a:pPr lvl="1"/>
            <a:r>
              <a:rPr lang="de-DE" altLang="zh-CN" sz="2200">
                <a:latin typeface="Calibri" panose="020F0502020204030204" charset="0"/>
              </a:rPr>
              <a:t>die anderen stellen Fragen dazu</a:t>
            </a:r>
          </a:p>
        </p:txBody>
      </p:sp>
      <p:pic>
        <p:nvPicPr>
          <p:cNvPr id="22" name="Graphic 6" descr="照相机">
            <a:extLst>
              <a:ext uri="{FF2B5EF4-FFF2-40B4-BE49-F238E27FC236}">
                <a16:creationId xmlns:a16="http://schemas.microsoft.com/office/drawing/2014/main" id="{967E55A6-D89D-0261-5F29-567E0B51D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7648989-9A3A-83A9-AFEC-52040AF38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97" r="9091" b="9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de-DE" altLang="zh-CN" sz="4000" dirty="0">
                <a:latin typeface="Calibri" panose="020F0502020204030204" charset="0"/>
              </a:rPr>
              <a:t>Chinesisches Neujahr - </a:t>
            </a:r>
            <a:r>
              <a:rPr lang="de-DE" altLang="zh-CN" sz="4000" dirty="0">
                <a:latin typeface="Calibri" panose="020F0502020204030204" charset="0"/>
                <a:sym typeface="+mn-ea"/>
              </a:rPr>
              <a:t>der größte Feiertag</a:t>
            </a:r>
            <a:endParaRPr lang="de-DE" altLang="zh-CN" sz="4000" dirty="0">
              <a:latin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fontScale="77500" lnSpcReduction="20000"/>
          </a:bodyPr>
          <a:lstStyle/>
          <a:p>
            <a:r>
              <a:rPr lang="de-DE" altLang="zh-CN" sz="2400" dirty="0">
                <a:latin typeface="Calibri" panose="020F0502020204030204" charset="0"/>
              </a:rPr>
              <a:t>Wir schauen uns zuerst ein Video an. (Welche Bräuche werden angesprochen?)</a:t>
            </a:r>
          </a:p>
          <a:p>
            <a:r>
              <a:rPr lang="de-DE" altLang="zh-CN" sz="2400" dirty="0">
                <a:latin typeface="Calibri" panose="020F0502020204030204" charset="0"/>
              </a:rPr>
              <a:t>https://www.google.com/search?q=%E5%B0%8F%E5%AD%A9%E5%B0%8F%E5%AD%A9%E4%BD%A0%E5%88%AB%E9%A6%8B&amp;source=lmns&amp;tbm=vid&amp;bih=577&amp;biw=1263&amp;rlz=1C1YTUH_zh-CNDE977DE977&amp;hl=en&amp;sa=X&amp;ved=2ahUKEwjV4f-S4Mr9AhUepicCHev8AO4Q_AUoAnoECAEQAg#fpstate=ive&amp;vld=cid:ff6bddbe,vid:EA44KXTKA9M</a:t>
            </a:r>
          </a:p>
          <a:p>
            <a:endParaRPr lang="de-DE" altLang="zh-CN" sz="2400" dirty="0">
              <a:latin typeface="Calibri" panose="020F0502020204030204" charset="0"/>
            </a:endParaRPr>
          </a:p>
          <a:p>
            <a:endParaRPr lang="de-DE" altLang="zh-CN" sz="2400" dirty="0">
              <a:latin typeface="Calibri" panose="020F0502020204030204" charset="0"/>
            </a:endParaRPr>
          </a:p>
          <a:p>
            <a:r>
              <a:rPr lang="de-DE" altLang="zh-CN" sz="2400" dirty="0">
                <a:latin typeface="Calibri" panose="020F0502020204030204" charset="0"/>
              </a:rPr>
              <a:t>Wie feiert man das </a:t>
            </a:r>
            <a:r>
              <a:rPr lang="de-DE" altLang="zh-CN" sz="2400" dirty="0">
                <a:latin typeface="Calibri" panose="020F0502020204030204" charset="0"/>
                <a:sym typeface="+mn-ea"/>
              </a:rPr>
              <a:t>Chinesische Neujahr </a:t>
            </a:r>
            <a:r>
              <a:rPr lang="de-DE" altLang="zh-CN" sz="2400" b="1" dirty="0">
                <a:latin typeface="Calibri" panose="020F0502020204030204" charset="0"/>
              </a:rPr>
              <a:t>in deiner Heimatstadt</a:t>
            </a:r>
            <a:r>
              <a:rPr lang="de-DE" altLang="zh-CN" sz="2400" dirty="0">
                <a:latin typeface="Calibri" panose="020F0502020204030204" charset="0"/>
              </a:rPr>
              <a:t>?</a:t>
            </a:r>
            <a:r>
              <a:rPr lang="en-US" altLang="de-DE" sz="2400" dirty="0">
                <a:latin typeface="Calibri" panose="020F0502020204030204" charset="0"/>
              </a:rPr>
              <a:t> </a:t>
            </a:r>
          </a:p>
          <a:p>
            <a:pPr lvl="1"/>
            <a:r>
              <a:rPr lang="en-US" altLang="de-DE" dirty="0" err="1">
                <a:latin typeface="Calibri" panose="020F0502020204030204" charset="0"/>
                <a:sym typeface="+mn-ea"/>
              </a:rPr>
              <a:t>Woher</a:t>
            </a:r>
            <a:r>
              <a:rPr lang="en-US" altLang="de-DE" dirty="0">
                <a:latin typeface="Calibri" panose="020F0502020204030204" charset="0"/>
                <a:sym typeface="+mn-ea"/>
              </a:rPr>
              <a:t> </a:t>
            </a:r>
            <a:r>
              <a:rPr lang="en-US" altLang="de-DE" dirty="0" err="1">
                <a:latin typeface="Calibri" panose="020F0502020204030204" charset="0"/>
                <a:sym typeface="+mn-ea"/>
              </a:rPr>
              <a:t>kommst</a:t>
            </a:r>
            <a:r>
              <a:rPr lang="en-US" altLang="de-DE" dirty="0">
                <a:latin typeface="Calibri" panose="020F0502020204030204" charset="0"/>
                <a:sym typeface="+mn-ea"/>
              </a:rPr>
              <a:t> du?</a:t>
            </a:r>
          </a:p>
          <a:p>
            <a:pPr lvl="1"/>
            <a:r>
              <a:rPr lang="en-US" altLang="de-DE" dirty="0" err="1">
                <a:latin typeface="Calibri" panose="020F0502020204030204" charset="0"/>
                <a:sym typeface="+mn-ea"/>
              </a:rPr>
              <a:t>ganz</a:t>
            </a:r>
            <a:r>
              <a:rPr lang="en-US" altLang="de-DE" dirty="0">
                <a:latin typeface="Calibri" panose="020F0502020204030204" charset="0"/>
                <a:sym typeface="+mn-ea"/>
              </a:rPr>
              <a:t> g</a:t>
            </a:r>
            <a:r>
              <a:rPr lang="de-DE" altLang="en-US" dirty="0">
                <a:latin typeface="Calibri" panose="020F0502020204030204" charset="0"/>
                <a:sym typeface="+mn-ea"/>
              </a:rPr>
              <a:t>leich oder </a:t>
            </a:r>
            <a:r>
              <a:rPr lang="en-US" altLang="de-DE" dirty="0" err="1">
                <a:latin typeface="Calibri" panose="020F0502020204030204" charset="0"/>
                <a:sym typeface="+mn-ea"/>
              </a:rPr>
              <a:t>ein</a:t>
            </a:r>
            <a:r>
              <a:rPr lang="en-US" altLang="de-DE" dirty="0">
                <a:latin typeface="Calibri" panose="020F0502020204030204" charset="0"/>
                <a:sym typeface="+mn-ea"/>
              </a:rPr>
              <a:t> </a:t>
            </a:r>
            <a:r>
              <a:rPr lang="en-US" altLang="de-DE" dirty="0" err="1">
                <a:latin typeface="Calibri" panose="020F0502020204030204" charset="0"/>
                <a:sym typeface="+mn-ea"/>
              </a:rPr>
              <a:t>bisschen</a:t>
            </a:r>
            <a:r>
              <a:rPr lang="en-US" altLang="de-DE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>
                <a:latin typeface="Calibri" panose="020F0502020204030204" charset="0"/>
                <a:sym typeface="+mn-ea"/>
              </a:rPr>
              <a:t>anders</a:t>
            </a:r>
            <a:r>
              <a:rPr lang="en-US" altLang="de-DE" dirty="0">
                <a:latin typeface="Calibri" panose="020F0502020204030204" charset="0"/>
                <a:sym typeface="+mn-ea"/>
              </a:rPr>
              <a:t>?</a:t>
            </a: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1"/>
            <a:r>
              <a:rPr lang="en-US" altLang="de-DE" dirty="0">
                <a:latin typeface="Calibri" panose="020F0502020204030204" charset="0"/>
              </a:rPr>
              <a:t>An </a:t>
            </a:r>
            <a:r>
              <a:rPr lang="en-US" altLang="de-DE" dirty="0" err="1">
                <a:latin typeface="Calibri" panose="020F0502020204030204" charset="0"/>
              </a:rPr>
              <a:t>welchem</a:t>
            </a:r>
            <a:r>
              <a:rPr lang="en-US" altLang="de-DE" dirty="0">
                <a:latin typeface="Calibri" panose="020F0502020204030204" charset="0"/>
              </a:rPr>
              <a:t> Tag was?</a:t>
            </a:r>
          </a:p>
          <a:p>
            <a:endParaRPr lang="en-US" altLang="de-DE" sz="2400" dirty="0">
              <a:latin typeface="Calibri" panose="020F0502020204030204" charset="0"/>
            </a:endParaRPr>
          </a:p>
          <a:p>
            <a:endParaRPr lang="en-US" altLang="de-DE" sz="2400" dirty="0">
              <a:latin typeface="Calibri" panose="020F0502020204030204" charset="0"/>
            </a:endParaRPr>
          </a:p>
          <a:p>
            <a:endParaRPr lang="de-DE" altLang="zh-CN" sz="2400" dirty="0">
              <a:latin typeface="Calibri" panose="020F0502020204030204" charset="0"/>
            </a:endParaRPr>
          </a:p>
          <a:p>
            <a:endParaRPr lang="de-DE" altLang="zh-CN" sz="2400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de-DE" altLang="zh-CN" sz="5000">
                <a:latin typeface="Calibri" panose="020F0502020204030204" charset="0"/>
                <a:sym typeface="+mn-ea"/>
              </a:rPr>
              <a:t>Wie heißt der größte Feiertag in Deutschland?</a:t>
            </a:r>
            <a:endParaRPr lang="zh-CN" altLang="en-US" sz="5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zh-CN" sz="2400"/>
              <a:t>Was macht ihr zum Weihnachten? (In China)</a:t>
            </a:r>
          </a:p>
        </p:txBody>
      </p:sp>
      <p:pic>
        <p:nvPicPr>
          <p:cNvPr id="5" name="Picture 4" descr="Rücken einer Person, die Jacke und Helm trägt, umgeben von bunten Lichtern">
            <a:extLst>
              <a:ext uri="{FF2B5EF4-FFF2-40B4-BE49-F238E27FC236}">
                <a16:creationId xmlns:a16="http://schemas.microsoft.com/office/drawing/2014/main" id="{1120BB08-541F-7A56-1D9A-3451D1309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3" r="3031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altLang="de-DE" sz="5400">
                <a:latin typeface="Calibri" panose="020F0502020204030204" charset="0"/>
              </a:rPr>
              <a:t>Über Weihnachten...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07F69E-EDF4-0899-5C52-F5558923D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9" r="24104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e-DE" altLang="zh-CN" sz="2200" dirty="0">
                <a:latin typeface="Calibri" panose="020F0502020204030204" charset="0"/>
              </a:rPr>
              <a:t>Wie lange dauert es?</a:t>
            </a:r>
          </a:p>
          <a:p>
            <a:r>
              <a:rPr lang="de-DE" altLang="zh-CN" sz="2200" dirty="0">
                <a:latin typeface="Calibri" panose="020F0502020204030204" charset="0"/>
              </a:rPr>
              <a:t>Wann fängt es an?</a:t>
            </a:r>
          </a:p>
          <a:p>
            <a:r>
              <a:rPr lang="de-DE" altLang="zh-CN" sz="2200" dirty="0">
                <a:latin typeface="Calibri" panose="020F0502020204030204" charset="0"/>
              </a:rPr>
              <a:t>Was macht man während dieser Zeit?</a:t>
            </a:r>
            <a:r>
              <a:rPr lang="en-US" altLang="de-DE" sz="2200" dirty="0">
                <a:latin typeface="Calibri" panose="020F0502020204030204" charset="0"/>
              </a:rPr>
              <a:t> (Br</a:t>
            </a:r>
            <a:r>
              <a:rPr lang="de-DE" altLang="de-DE" sz="2200" dirty="0">
                <a:latin typeface="Calibri" panose="020F0502020204030204" charset="0"/>
              </a:rPr>
              <a:t>äuche? Essen? ähnlich wie in China?</a:t>
            </a:r>
            <a:r>
              <a:rPr lang="en-US" altLang="de-DE" sz="2200" dirty="0">
                <a:latin typeface="Calibri" panose="020F0502020204030204" charset="0"/>
              </a:rPr>
              <a:t>)</a:t>
            </a:r>
            <a:endParaRPr lang="de-DE" altLang="zh-CN" sz="2200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de-DE" altLang="zh-CN" sz="2200" b="1" dirty="0">
                <a:latin typeface="Calibri" panose="020F0502020204030204" charset="0"/>
              </a:rPr>
              <a:t>Gruppenarbeit:  Recherche </a:t>
            </a:r>
            <a:endParaRPr lang="de-DE" altLang="en-US" sz="2200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de-DE" altLang="en-US" sz="2200" dirty="0">
                <a:latin typeface="Calibri" panose="020F0502020204030204" charset="0"/>
              </a:rPr>
              <a:t>1. Arbeitsaufteilung (Wer macht was?)</a:t>
            </a:r>
          </a:p>
          <a:p>
            <a:pPr marL="0" indent="0">
              <a:buNone/>
            </a:pPr>
            <a:r>
              <a:rPr lang="de-DE" altLang="en-US" sz="2200" dirty="0">
                <a:latin typeface="Calibri" panose="020F0502020204030204" charset="0"/>
              </a:rPr>
              <a:t>2. Austausch von Ergebnissen</a:t>
            </a:r>
            <a:endParaRPr lang="en-US" altLang="zh-CN" sz="2200" dirty="0">
              <a:latin typeface="Calibri" panose="020F0502020204030204" charset="0"/>
            </a:endParaRPr>
          </a:p>
          <a:p>
            <a:pPr marL="0" indent="0">
              <a:buNone/>
            </a:pPr>
            <a:endParaRPr lang="en-US" altLang="zh-CN" sz="2200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zh-CN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Welche Feiertage kennst du noch?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altLang="de-DE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Schreibt bitte auf Whiteboard auf!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C339816-B7D0-BD3C-524E-528019C01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4" r="9463" b="909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5000" dirty="0"/>
              <a:t>Gut </a:t>
            </a:r>
            <a:r>
              <a:rPr lang="en-US" altLang="zh-CN" sz="5000" dirty="0" err="1"/>
              <a:t>zu</a:t>
            </a:r>
            <a:r>
              <a:rPr lang="en-US" altLang="zh-CN" sz="5000" dirty="0"/>
              <a:t> </a:t>
            </a:r>
            <a:r>
              <a:rPr lang="en-US" altLang="zh-CN" sz="5000" dirty="0" err="1"/>
              <a:t>wissen</a:t>
            </a:r>
            <a:r>
              <a:rPr lang="en-US" altLang="zh-CN" sz="5000" dirty="0"/>
              <a:t> - </a:t>
            </a:r>
            <a:r>
              <a:rPr lang="en-US" altLang="zh-CN" sz="5000" dirty="0">
                <a:hlinkClick r:id="rId3"/>
              </a:rPr>
              <a:t>Karneval!</a:t>
            </a:r>
            <a:endParaRPr lang="en-US" altLang="zh-CN" sz="5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U0NWQ4NTE5NDRkODM0ZjA4YjhjNzliNzJkNjYxZW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363</Words>
  <Application>Microsoft Office PowerPoint</Application>
  <PresentationFormat>宽屏</PresentationFormat>
  <Paragraphs>51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Ferien und Feiertag</vt:lpstr>
      <vt:lpstr>Was machen wir heute?</vt:lpstr>
      <vt:lpstr>Plan für dieses Semester</vt:lpstr>
      <vt:lpstr>Meine Winterferien! </vt:lpstr>
      <vt:lpstr>Chinesisches Neujahr - der größte Feiertag</vt:lpstr>
      <vt:lpstr>Wie heißt der größte Feiertag in Deutschland?</vt:lpstr>
      <vt:lpstr>Über Weihnachten...</vt:lpstr>
      <vt:lpstr>Welche Feiertage kennst du noch? </vt:lpstr>
      <vt:lpstr>Gut zu wissen - Karneval!</vt:lpstr>
      <vt:lpstr>Reflexion</vt:lpstr>
      <vt:lpstr>Weitere Frage?</vt:lpstr>
      <vt:lpstr>Nächtes Thema „Essen und Trinken“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Ferien und Feiertag</dc:title>
  <dc:creator>Administrator</dc:creator>
  <cp:lastModifiedBy>Panpan QU</cp:lastModifiedBy>
  <cp:revision>6</cp:revision>
  <dcterms:created xsi:type="dcterms:W3CDTF">2023-03-07T19:17:00Z</dcterms:created>
  <dcterms:modified xsi:type="dcterms:W3CDTF">2023-03-08T08:30:17Z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FFF8BE6198694D8E8B5FC704D37C3C14</vt:lpwstr>
  </property>
  <property fmtid="{D5CDD505-2E9C-101B-9397-08002B2CF9AE}" pid="3" name="KSOProductBuildVer">
    <vt:lpwstr>2052-11.1.0.13703</vt:lpwstr>
  </property>
</Properties>
</file>