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71" r:id="rId10"/>
    <p:sldId id="262" r:id="rId11"/>
    <p:sldId id="270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9B1DA-45D2-4D10-B7A6-1430F4C2AA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5D190F-E9E0-4DBA-BBB7-B7EFEE7CB87E}">
      <dgm:prSet/>
      <dgm:spPr/>
      <dgm:t>
        <a:bodyPr/>
        <a:lstStyle/>
        <a:p>
          <a:r>
            <a:rPr lang="de-DE"/>
            <a:t>1. über mein Lieblingsinfluencer sprechen</a:t>
          </a:r>
          <a:endParaRPr lang="en-US"/>
        </a:p>
      </dgm:t>
    </dgm:pt>
    <dgm:pt modelId="{3BEF8975-507F-4508-A68A-F0C572A8F68C}" type="parTrans" cxnId="{BA549B45-1BF9-4393-892A-AF2F6C3E133F}">
      <dgm:prSet/>
      <dgm:spPr/>
      <dgm:t>
        <a:bodyPr/>
        <a:lstStyle/>
        <a:p>
          <a:endParaRPr lang="en-US"/>
        </a:p>
      </dgm:t>
    </dgm:pt>
    <dgm:pt modelId="{BEA8E864-6B8F-4DB6-96ED-D66939FFEBBB}" type="sibTrans" cxnId="{BA549B45-1BF9-4393-892A-AF2F6C3E133F}">
      <dgm:prSet/>
      <dgm:spPr/>
      <dgm:t>
        <a:bodyPr/>
        <a:lstStyle/>
        <a:p>
          <a:endParaRPr lang="en-US"/>
        </a:p>
      </dgm:t>
    </dgm:pt>
    <dgm:pt modelId="{415ECF75-8F04-42BB-A161-047D9066126D}">
      <dgm:prSet/>
      <dgm:spPr/>
      <dgm:t>
        <a:bodyPr/>
        <a:lstStyle/>
        <a:p>
          <a:r>
            <a:rPr lang="de-DE"/>
            <a:t>2. Vor- und Nachteile von Influencer</a:t>
          </a:r>
          <a:endParaRPr lang="en-US"/>
        </a:p>
      </dgm:t>
    </dgm:pt>
    <dgm:pt modelId="{F0306F8F-9CEB-4BF7-9512-66EB3F90ACA9}" type="parTrans" cxnId="{3BCBE820-065A-4FA9-B8FD-523DA7823CA8}">
      <dgm:prSet/>
      <dgm:spPr/>
      <dgm:t>
        <a:bodyPr/>
        <a:lstStyle/>
        <a:p>
          <a:endParaRPr lang="en-US"/>
        </a:p>
      </dgm:t>
    </dgm:pt>
    <dgm:pt modelId="{1F169EDE-29A4-4342-A7E6-A9F32C7E1621}" type="sibTrans" cxnId="{3BCBE820-065A-4FA9-B8FD-523DA7823CA8}">
      <dgm:prSet/>
      <dgm:spPr/>
      <dgm:t>
        <a:bodyPr/>
        <a:lstStyle/>
        <a:p>
          <a:endParaRPr lang="en-US"/>
        </a:p>
      </dgm:t>
    </dgm:pt>
    <dgm:pt modelId="{94F12215-139E-4178-B807-F2998C11C5C2}">
      <dgm:prSet/>
      <dgm:spPr/>
      <dgm:t>
        <a:bodyPr/>
        <a:lstStyle/>
        <a:p>
          <a:r>
            <a:rPr lang="de-DE"/>
            <a:t>3. Reflexion</a:t>
          </a:r>
          <a:endParaRPr lang="en-US"/>
        </a:p>
      </dgm:t>
    </dgm:pt>
    <dgm:pt modelId="{C6F35FD2-D1E9-4BE4-9C74-4D4A3B0BA3F5}" type="parTrans" cxnId="{6F661D98-7522-459A-A6FD-EC00F2590C50}">
      <dgm:prSet/>
      <dgm:spPr/>
      <dgm:t>
        <a:bodyPr/>
        <a:lstStyle/>
        <a:p>
          <a:endParaRPr lang="en-US"/>
        </a:p>
      </dgm:t>
    </dgm:pt>
    <dgm:pt modelId="{D7D611DA-2CC9-4BFB-AE47-1D7BAA35F8B4}" type="sibTrans" cxnId="{6F661D98-7522-459A-A6FD-EC00F2590C50}">
      <dgm:prSet/>
      <dgm:spPr/>
      <dgm:t>
        <a:bodyPr/>
        <a:lstStyle/>
        <a:p>
          <a:endParaRPr lang="en-US"/>
        </a:p>
      </dgm:t>
    </dgm:pt>
    <dgm:pt modelId="{47F0DCF5-61CB-4653-9207-4943E07A8063}" type="pres">
      <dgm:prSet presAssocID="{5699B1DA-45D2-4D10-B7A6-1430F4C2AA05}" presName="linear" presStyleCnt="0">
        <dgm:presLayoutVars>
          <dgm:animLvl val="lvl"/>
          <dgm:resizeHandles val="exact"/>
        </dgm:presLayoutVars>
      </dgm:prSet>
      <dgm:spPr/>
    </dgm:pt>
    <dgm:pt modelId="{BF562FFC-723E-4D41-A4C2-2DBD69F684D7}" type="pres">
      <dgm:prSet presAssocID="{3E5D190F-E9E0-4DBA-BBB7-B7EFEE7CB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1AD1E7-0C16-488E-BCBF-D66B0D1C2179}" type="pres">
      <dgm:prSet presAssocID="{BEA8E864-6B8F-4DB6-96ED-D66939FFEBBB}" presName="spacer" presStyleCnt="0"/>
      <dgm:spPr/>
    </dgm:pt>
    <dgm:pt modelId="{0B9CF34F-8D9B-4356-A02E-B5F02EC87B8C}" type="pres">
      <dgm:prSet presAssocID="{415ECF75-8F04-42BB-A161-047D906612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DF1ED0-B238-44E1-8594-138A543C10A4}" type="pres">
      <dgm:prSet presAssocID="{1F169EDE-29A4-4342-A7E6-A9F32C7E1621}" presName="spacer" presStyleCnt="0"/>
      <dgm:spPr/>
    </dgm:pt>
    <dgm:pt modelId="{8D997F59-7E2E-4B96-B618-41EC0A1504FB}" type="pres">
      <dgm:prSet presAssocID="{94F12215-139E-4178-B807-F2998C11C5C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16BA10-13E1-45AD-BBD1-BFE6F618E4B7}" type="presOf" srcId="{94F12215-139E-4178-B807-F2998C11C5C2}" destId="{8D997F59-7E2E-4B96-B618-41EC0A1504FB}" srcOrd="0" destOrd="0" presId="urn:microsoft.com/office/officeart/2005/8/layout/vList2"/>
    <dgm:cxn modelId="{3BCBE820-065A-4FA9-B8FD-523DA7823CA8}" srcId="{5699B1DA-45D2-4D10-B7A6-1430F4C2AA05}" destId="{415ECF75-8F04-42BB-A161-047D9066126D}" srcOrd="1" destOrd="0" parTransId="{F0306F8F-9CEB-4BF7-9512-66EB3F90ACA9}" sibTransId="{1F169EDE-29A4-4342-A7E6-A9F32C7E1621}"/>
    <dgm:cxn modelId="{7839C732-7149-4B36-9343-02BF6EBFF5BA}" type="presOf" srcId="{3E5D190F-E9E0-4DBA-BBB7-B7EFEE7CB87E}" destId="{BF562FFC-723E-4D41-A4C2-2DBD69F684D7}" srcOrd="0" destOrd="0" presId="urn:microsoft.com/office/officeart/2005/8/layout/vList2"/>
    <dgm:cxn modelId="{BA549B45-1BF9-4393-892A-AF2F6C3E133F}" srcId="{5699B1DA-45D2-4D10-B7A6-1430F4C2AA05}" destId="{3E5D190F-E9E0-4DBA-BBB7-B7EFEE7CB87E}" srcOrd="0" destOrd="0" parTransId="{3BEF8975-507F-4508-A68A-F0C572A8F68C}" sibTransId="{BEA8E864-6B8F-4DB6-96ED-D66939FFEBBB}"/>
    <dgm:cxn modelId="{F0828D83-8A29-4CE7-92D7-272D333482E4}" type="presOf" srcId="{415ECF75-8F04-42BB-A161-047D9066126D}" destId="{0B9CF34F-8D9B-4356-A02E-B5F02EC87B8C}" srcOrd="0" destOrd="0" presId="urn:microsoft.com/office/officeart/2005/8/layout/vList2"/>
    <dgm:cxn modelId="{6F661D98-7522-459A-A6FD-EC00F2590C50}" srcId="{5699B1DA-45D2-4D10-B7A6-1430F4C2AA05}" destId="{94F12215-139E-4178-B807-F2998C11C5C2}" srcOrd="2" destOrd="0" parTransId="{C6F35FD2-D1E9-4BE4-9C74-4D4A3B0BA3F5}" sibTransId="{D7D611DA-2CC9-4BFB-AE47-1D7BAA35F8B4}"/>
    <dgm:cxn modelId="{B7E22ED8-0A62-4B43-904A-DB3E30BD7363}" type="presOf" srcId="{5699B1DA-45D2-4D10-B7A6-1430F4C2AA05}" destId="{47F0DCF5-61CB-4653-9207-4943E07A8063}" srcOrd="0" destOrd="0" presId="urn:microsoft.com/office/officeart/2005/8/layout/vList2"/>
    <dgm:cxn modelId="{C79AE696-F884-47F3-B4C6-BCA74F3BDEC4}" type="presParOf" srcId="{47F0DCF5-61CB-4653-9207-4943E07A8063}" destId="{BF562FFC-723E-4D41-A4C2-2DBD69F684D7}" srcOrd="0" destOrd="0" presId="urn:microsoft.com/office/officeart/2005/8/layout/vList2"/>
    <dgm:cxn modelId="{109B26DF-D93F-4017-89C8-B10B4FE32C48}" type="presParOf" srcId="{47F0DCF5-61CB-4653-9207-4943E07A8063}" destId="{3A1AD1E7-0C16-488E-BCBF-D66B0D1C2179}" srcOrd="1" destOrd="0" presId="urn:microsoft.com/office/officeart/2005/8/layout/vList2"/>
    <dgm:cxn modelId="{FEA6192C-6907-4CBA-B2FE-9902814DDA90}" type="presParOf" srcId="{47F0DCF5-61CB-4653-9207-4943E07A8063}" destId="{0B9CF34F-8D9B-4356-A02E-B5F02EC87B8C}" srcOrd="2" destOrd="0" presId="urn:microsoft.com/office/officeart/2005/8/layout/vList2"/>
    <dgm:cxn modelId="{D2A2EC02-7E81-44C5-BB43-4845CB04397A}" type="presParOf" srcId="{47F0DCF5-61CB-4653-9207-4943E07A8063}" destId="{55DF1ED0-B238-44E1-8594-138A543C10A4}" srcOrd="3" destOrd="0" presId="urn:microsoft.com/office/officeart/2005/8/layout/vList2"/>
    <dgm:cxn modelId="{6B07CEC3-6C4C-4684-A59A-9FA0019B78F1}" type="presParOf" srcId="{47F0DCF5-61CB-4653-9207-4943E07A8063}" destId="{8D997F59-7E2E-4B96-B618-41EC0A1504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62FFC-723E-4D41-A4C2-2DBD69F684D7}">
      <dsp:nvSpPr>
        <dsp:cNvPr id="0" name=""/>
        <dsp:cNvSpPr/>
      </dsp:nvSpPr>
      <dsp:spPr>
        <a:xfrm>
          <a:off x="0" y="388223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1. über mein Lieblingsinfluencer sprechen</a:t>
          </a:r>
          <a:endParaRPr lang="en-US" sz="4600" kern="1200"/>
        </a:p>
      </dsp:txBody>
      <dsp:txXfrm>
        <a:off x="53859" y="442082"/>
        <a:ext cx="10407882" cy="995592"/>
      </dsp:txXfrm>
    </dsp:sp>
    <dsp:sp modelId="{0B9CF34F-8D9B-4356-A02E-B5F02EC87B8C}">
      <dsp:nvSpPr>
        <dsp:cNvPr id="0" name=""/>
        <dsp:cNvSpPr/>
      </dsp:nvSpPr>
      <dsp:spPr>
        <a:xfrm>
          <a:off x="0" y="1624014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2. Vor- und Nachteile von Influencer</a:t>
          </a:r>
          <a:endParaRPr lang="en-US" sz="4600" kern="1200"/>
        </a:p>
      </dsp:txBody>
      <dsp:txXfrm>
        <a:off x="53859" y="1677873"/>
        <a:ext cx="10407882" cy="995592"/>
      </dsp:txXfrm>
    </dsp:sp>
    <dsp:sp modelId="{8D997F59-7E2E-4B96-B618-41EC0A1504FB}">
      <dsp:nvSpPr>
        <dsp:cNvPr id="0" name=""/>
        <dsp:cNvSpPr/>
      </dsp:nvSpPr>
      <dsp:spPr>
        <a:xfrm>
          <a:off x="0" y="2859803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3. Reflexion</a:t>
          </a:r>
          <a:endParaRPr lang="en-US" sz="4600" kern="1200"/>
        </a:p>
      </dsp:txBody>
      <dsp:txXfrm>
        <a:off x="53859" y="2913662"/>
        <a:ext cx="10407882" cy="99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land.de/de/afu-thomas-ein-deutscher-influencer-in-chin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557497-C441-2446-131E-DE9F30231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4323457-6ACC-F645-C966-CCA49F83F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altLang="zh-CN">
                <a:solidFill>
                  <a:srgbClr val="FFFFFF"/>
                </a:solidFill>
              </a:rPr>
              <a:t>Influencer und Stars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81523F-6534-EDD1-0D23-904170DC8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 altLang="zh-CN" sz="1700">
                <a:solidFill>
                  <a:srgbClr val="FFFFFF"/>
                </a:solidFill>
              </a:rPr>
              <a:t>Kursleiterin: Qu, Panpan</a:t>
            </a:r>
          </a:p>
          <a:p>
            <a:r>
              <a:rPr lang="de-DE" altLang="zh-CN" sz="1700">
                <a:solidFill>
                  <a:srgbClr val="FFFFFF"/>
                </a:solidFill>
              </a:rPr>
              <a:t>Teilnehmerin: 7</a:t>
            </a:r>
          </a:p>
          <a:p>
            <a:r>
              <a:rPr lang="de-DE" altLang="zh-CN" sz="1700">
                <a:solidFill>
                  <a:srgbClr val="FFFFFF"/>
                </a:solidFill>
              </a:rPr>
              <a:t>Datum: 12.04.2023</a:t>
            </a:r>
            <a:endParaRPr lang="zh-CN" alt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6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C7E26D9-0E23-8842-D967-2E090364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altLang="zh-CN">
                <a:solidFill>
                  <a:srgbClr val="FFFFFF"/>
                </a:solidFill>
              </a:rPr>
              <a:t>Diskussion in der Gruppe</a:t>
            </a:r>
            <a:r>
              <a:rPr lang="en-US" altLang="zh-CN">
                <a:solidFill>
                  <a:srgbClr val="FFFFFF"/>
                </a:solidFill>
              </a:rPr>
              <a:t>:</a:t>
            </a:r>
            <a:br>
              <a:rPr lang="en-US" altLang="zh-CN">
                <a:solidFill>
                  <a:srgbClr val="FFFFFF"/>
                </a:solidFill>
              </a:rPr>
            </a:br>
            <a:r>
              <a:rPr lang="de-DE" altLang="zh-CN">
                <a:solidFill>
                  <a:srgbClr val="FFFFFF"/>
                </a:solidFill>
              </a:rPr>
              <a:t>Influencer</a:t>
            </a:r>
            <a:r>
              <a:rPr lang="en-US" altLang="zh-CN">
                <a:solidFill>
                  <a:srgbClr val="FFFFFF"/>
                </a:solidFill>
              </a:rPr>
              <a:t> als Vorbild</a:t>
            </a:r>
            <a:r>
              <a:rPr lang="de-DE" altLang="zh-CN">
                <a:solidFill>
                  <a:srgbClr val="FFFFFF"/>
                </a:solidFill>
              </a:rPr>
              <a:t>?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216EE-0CB9-E4B7-16FA-5A8C7399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altLang="zh-CN" dirty="0"/>
              <a:t>Was findet ihr, wenn die Jugendlichen Influencer als Vorbild ansehen? Gibt es Vorteile?</a:t>
            </a:r>
          </a:p>
          <a:p>
            <a:pPr marL="0" indent="0">
              <a:buNone/>
            </a:pPr>
            <a:r>
              <a:rPr lang="de-DE" altLang="zh-CN" dirty="0"/>
              <a:t>Nachmachen Ähnliche Lebenserfahrungen, ihnen nachmachen.</a:t>
            </a:r>
          </a:p>
          <a:p>
            <a:r>
              <a:rPr lang="en-US" altLang="zh-CN" dirty="0"/>
              <a:t>Den </a:t>
            </a:r>
            <a:r>
              <a:rPr lang="en-US" altLang="zh-CN" dirty="0" err="1"/>
              <a:t>Horizont</a:t>
            </a:r>
            <a:r>
              <a:rPr lang="en-US" altLang="zh-CN" dirty="0"/>
              <a:t> </a:t>
            </a:r>
            <a:r>
              <a:rPr lang="en-US" altLang="zh-CN" dirty="0" err="1"/>
              <a:t>erweitern</a:t>
            </a:r>
            <a:endParaRPr lang="en-US" altLang="zh-CN" dirty="0"/>
          </a:p>
          <a:p>
            <a:r>
              <a:rPr lang="de-DE" altLang="zh-CN" dirty="0"/>
              <a:t>Motivation finden</a:t>
            </a:r>
            <a:endParaRPr lang="en-US" altLang="zh-CN" dirty="0"/>
          </a:p>
          <a:p>
            <a:r>
              <a:rPr lang="en-US" altLang="zh-CN" dirty="0"/>
              <a:t>…</a:t>
            </a:r>
            <a:endParaRPr lang="de-DE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72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BCEB1-CC37-2C32-C575-A23C99C6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47"/>
            <a:ext cx="10515600" cy="1325563"/>
          </a:xfrm>
        </p:spPr>
        <p:txBody>
          <a:bodyPr/>
          <a:lstStyle/>
          <a:p>
            <a:r>
              <a:rPr lang="en-US" altLang="zh-CN" dirty="0" err="1"/>
              <a:t>Vor</a:t>
            </a:r>
            <a:r>
              <a:rPr lang="en-US" altLang="zh-CN" dirty="0"/>
              <a:t>- und </a:t>
            </a:r>
            <a:r>
              <a:rPr lang="en-US" altLang="zh-CN" dirty="0" err="1"/>
              <a:t>Nachteile</a:t>
            </a:r>
            <a:r>
              <a:rPr lang="en-US" altLang="zh-CN" dirty="0"/>
              <a:t>?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038310-6D04-3F0D-990B-0A9813A24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954"/>
            <a:ext cx="10515600" cy="5486399"/>
          </a:xfrm>
        </p:spPr>
        <p:txBody>
          <a:bodyPr>
            <a:normAutofit/>
          </a:bodyPr>
          <a:lstStyle/>
          <a:p>
            <a:r>
              <a:rPr lang="de-DE" altLang="zh-CN" dirty="0">
                <a:highlight>
                  <a:srgbClr val="FFFF00"/>
                </a:highlight>
              </a:rPr>
              <a:t>Ähnliche Lebenserfahrungen, ihnen nachmachen.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Den Horizont erweitern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Motivation finden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Neue Fähigkeit erwerben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Möglichkeiten für Leben/Zukunft finden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Lebensziel/Ausgangsweg finden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… S</a:t>
            </a:r>
            <a:r>
              <a:rPr lang="en-US" altLang="zh-CN" dirty="0" err="1">
                <a:highlight>
                  <a:srgbClr val="FFFF00"/>
                </a:highlight>
              </a:rPr>
              <a:t>chwelle</a:t>
            </a:r>
            <a:r>
              <a:rPr lang="en-US" altLang="zh-CN" dirty="0">
                <a:highlight>
                  <a:srgbClr val="FFFF00"/>
                </a:highlight>
              </a:rPr>
              <a:t> </a:t>
            </a:r>
            <a:r>
              <a:rPr lang="en-US" altLang="zh-CN" dirty="0" err="1">
                <a:highlight>
                  <a:srgbClr val="FFFF00"/>
                </a:highlight>
              </a:rPr>
              <a:t>einflussreich</a:t>
            </a:r>
            <a:endParaRPr lang="de-DE" altLang="zh-CN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DE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Negative Inhalte/Einstellungen verbreitern</a:t>
            </a:r>
          </a:p>
          <a:p>
            <a:pPr marL="0" indent="0">
              <a:buNone/>
            </a:pPr>
            <a:r>
              <a:rPr lang="de-DE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Den Jugendlichen fehlt eigene Beurteilung und sind leicht von Influencern zu beeinflussen.</a:t>
            </a:r>
          </a:p>
          <a:p>
            <a:pPr marL="0" indent="0">
              <a:buNone/>
            </a:pPr>
            <a:r>
              <a:rPr lang="de-DE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Schlechte Lebenswerte entwickeln sich.</a:t>
            </a:r>
          </a:p>
          <a:p>
            <a:pPr marL="0" indent="0"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2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F0A5D6-5C47-EA48-2367-513493E3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Was </a:t>
            </a:r>
            <a:r>
              <a:rPr lang="de-DE" altLang="zh-CN">
                <a:solidFill>
                  <a:srgbClr val="FFFFFF"/>
                </a:solidFill>
              </a:rPr>
              <a:t>könnten die Nachteile sein?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70066-CBA3-5858-2B0C-B785A303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56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ölzerne Menschengestalt">
            <a:extLst>
              <a:ext uri="{FF2B5EF4-FFF2-40B4-BE49-F238E27FC236}">
                <a16:creationId xmlns:a16="http://schemas.microsoft.com/office/drawing/2014/main" id="{C3FD23B4-4577-2D98-6074-5E506A617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9" b="105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CD6464C-34E0-5844-2565-7774FFFC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6600"/>
              <a:t>Weitere Frage?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8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ene Wellen im Wasser">
            <a:extLst>
              <a:ext uri="{FF2B5EF4-FFF2-40B4-BE49-F238E27FC236}">
                <a16:creationId xmlns:a16="http://schemas.microsoft.com/office/drawing/2014/main" id="{2A570B9C-6E4E-AAC9-8E81-237B1D24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6" b="128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5FB1D9E-59B5-25F2-CD7C-ECC593A7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51839"/>
            <a:ext cx="9144000" cy="1754326"/>
          </a:xfrm>
          <a:solidFill>
            <a:srgbClr val="000000">
              <a:alpha val="80000"/>
            </a:srgbClr>
          </a:solidFill>
          <a:ln w="279400" cap="sq" cmpd="thinThick">
            <a:solidFill>
              <a:srgbClr val="262626">
                <a:alpha val="89804"/>
              </a:srgb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6000">
                <a:solidFill>
                  <a:srgbClr val="FFFFFF"/>
                </a:solidFill>
              </a:rPr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22674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A1A6F11-5887-6851-9923-9E2E80715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8A5D944-BB0D-02C9-434F-1DE0A793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Vielen Dank für eure Aufmerksamkeit!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43104-0DF6-CF0F-0DE7-E03095B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Was machen wir heute</a:t>
            </a:r>
            <a:endParaRPr lang="zh-CN" altLang="en-US" dirty="0"/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6E2652E5-189F-6C72-3BE1-22A5F02E7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98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42661-08C3-E3B3-767F-2FFA24FB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Was ist Influencer</a:t>
            </a:r>
            <a:r>
              <a:rPr lang="en-US" altLang="zh-CN" dirty="0"/>
              <a:t>*</a:t>
            </a:r>
            <a:r>
              <a:rPr lang="de-DE" altLang="zh-CN" dirty="0"/>
              <a:t>in?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5DDA253-4F76-EA33-3F93-49AD8963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8807" y="805863"/>
            <a:ext cx="2857500" cy="1600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D357ED-5795-22AE-AEB3-9DDB6D0B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582" y="2614612"/>
            <a:ext cx="2809875" cy="16287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2BE501-6D67-30AB-E527-155DAD7A0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610" y="4660900"/>
            <a:ext cx="2857500" cy="1600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15F1A6D-72D4-29F7-C675-839D3EF5209A}"/>
              </a:ext>
            </a:extLst>
          </p:cNvPr>
          <p:cNvSpPr txBox="1"/>
          <p:nvPr/>
        </p:nvSpPr>
        <p:spPr>
          <a:xfrm>
            <a:off x="765314" y="1667399"/>
            <a:ext cx="6742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CN" dirty="0"/>
              <a:t>Influencer sind Menschen, die </a:t>
            </a:r>
            <a:r>
              <a:rPr lang="de-DE" altLang="zh-CN" b="1" dirty="0"/>
              <a:t>in sozialen Netzwerken</a:t>
            </a:r>
            <a:r>
              <a:rPr lang="de-DE" altLang="zh-CN" dirty="0"/>
              <a:t> sehr viele Menschen erreichen. Sie bringen andere Menschen dazu, ihnen im Netz zu folgen, also ihre „Freunde“ oder </a:t>
            </a:r>
            <a:r>
              <a:rPr lang="de-DE" altLang="zh-CN" b="1" dirty="0"/>
              <a:t>„Follower“ </a:t>
            </a:r>
            <a:r>
              <a:rPr lang="de-DE" altLang="zh-CN" dirty="0"/>
              <a:t>zu werden. Influencer berichten zum Beispiel von ihrem Leben und machen dabei </a:t>
            </a:r>
            <a:r>
              <a:rPr lang="de-DE" altLang="zh-CN" b="1" dirty="0"/>
              <a:t>Werbung</a:t>
            </a:r>
            <a:r>
              <a:rPr lang="de-DE" altLang="zh-CN" dirty="0"/>
              <a:t>. </a:t>
            </a:r>
          </a:p>
          <a:p>
            <a:r>
              <a:rPr lang="de-DE" altLang="zh-CN" dirty="0"/>
              <a:t>Y</a:t>
            </a:r>
            <a:r>
              <a:rPr lang="en-US" altLang="zh-CN" dirty="0" err="1"/>
              <a:t>outuber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AC1DAF-F356-0B5E-A8E8-75F58CEBC9EB}"/>
              </a:ext>
            </a:extLst>
          </p:cNvPr>
          <p:cNvSpPr txBox="1"/>
          <p:nvPr/>
        </p:nvSpPr>
        <p:spPr>
          <a:xfrm>
            <a:off x="838200" y="3737113"/>
            <a:ext cx="592707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+mj-lt"/>
                <a:ea typeface="+mj-ea"/>
                <a:cs typeface="+mj-cs"/>
              </a:rPr>
              <a:t>Merkmale</a:t>
            </a:r>
            <a:r>
              <a:rPr lang="en-US" altLang="zh-CN" dirty="0"/>
              <a:t>: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err="1"/>
              <a:t>Aktiv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im</a:t>
            </a:r>
            <a:r>
              <a:rPr lang="en-US" altLang="zh-CN" sz="2000" dirty="0"/>
              <a:t> </a:t>
            </a:r>
            <a:r>
              <a:rPr lang="en-US" altLang="zh-CN" sz="2000" dirty="0" err="1"/>
              <a:t>Netz</a:t>
            </a: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err="1"/>
              <a:t>Viele</a:t>
            </a:r>
            <a:r>
              <a:rPr lang="en-US" altLang="zh-CN" sz="2000" dirty="0"/>
              <a:t> </a:t>
            </a:r>
            <a:r>
              <a:rPr lang="de-DE" altLang="zh-CN" sz="2000" dirty="0"/>
              <a:t>„Follower“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de-DE" altLang="zh-CN" sz="2000" dirty="0"/>
              <a:t>Interessant für anderen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de-DE" altLang="zh-CN" sz="2000" dirty="0"/>
              <a:t>Unternehmen setzen Influencer ein für Werbungen.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226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696DDE1-13BD-12B8-2C56-5556EBC8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de-DE" altLang="zh-CN"/>
              <a:t>Die Tätigket von Influencer</a:t>
            </a:r>
            <a:r>
              <a:rPr lang="en-US" altLang="zh-CN"/>
              <a:t>*in</a:t>
            </a:r>
            <a:r>
              <a:rPr lang="de-DE" altLang="zh-CN"/>
              <a:t>?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2D8F4-2264-172D-DB42-FF98924D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rmAutofit/>
          </a:bodyPr>
          <a:lstStyle/>
          <a:p>
            <a:r>
              <a:rPr lang="de-DE" altLang="zh-CN" dirty="0"/>
              <a:t>W</a:t>
            </a:r>
            <a:r>
              <a:rPr lang="en-US" altLang="zh-CN" dirty="0"/>
              <a:t>as </a:t>
            </a:r>
            <a:r>
              <a:rPr lang="en-US" altLang="zh-CN" dirty="0" err="1"/>
              <a:t>können</a:t>
            </a:r>
            <a:r>
              <a:rPr lang="en-US" altLang="zh-CN" dirty="0"/>
              <a:t> die Influencer*in auf </a:t>
            </a:r>
            <a:r>
              <a:rPr lang="en-US" altLang="zh-CN" dirty="0" err="1"/>
              <a:t>Plattform</a:t>
            </a:r>
            <a:r>
              <a:rPr lang="en-US" altLang="zh-CN" dirty="0"/>
              <a:t> </a:t>
            </a:r>
            <a:r>
              <a:rPr lang="en-US" altLang="zh-CN" dirty="0" err="1"/>
              <a:t>teilen</a:t>
            </a:r>
            <a:r>
              <a:rPr lang="en-US" altLang="zh-CN" dirty="0"/>
              <a:t>? </a:t>
            </a:r>
          </a:p>
          <a:p>
            <a:r>
              <a:rPr lang="en-US" altLang="zh-CN" dirty="0" err="1"/>
              <a:t>Wodurch</a:t>
            </a:r>
            <a:r>
              <a:rPr lang="en-US" altLang="zh-CN" dirty="0"/>
              <a:t> warden </a:t>
            </a:r>
            <a:r>
              <a:rPr lang="en-US" altLang="zh-CN" dirty="0" err="1"/>
              <a:t>sie</a:t>
            </a:r>
            <a:r>
              <a:rPr lang="en-US" altLang="zh-CN" dirty="0"/>
              <a:t> </a:t>
            </a:r>
            <a:r>
              <a:rPr lang="en-US" altLang="zh-CN" dirty="0" err="1"/>
              <a:t>bekannt</a:t>
            </a:r>
            <a:r>
              <a:rPr lang="en-US" altLang="zh-CN" dirty="0"/>
              <a:t>?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2F94F451-8BFE-C8A1-E5EC-6BB34F97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6085" y="533712"/>
            <a:ext cx="2271020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5E82F9-61E6-5B8A-56F9-19969A24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70" y="2968107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002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968DE1-59C0-8DF1-3288-8C1CC4C3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de-DE" altLang="zh-CN" sz="4300"/>
              <a:t>Welche deutsche Influencer kennt ihr?</a:t>
            </a:r>
            <a:endParaRPr lang="zh-CN" altLang="en-US" sz="43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0F54CF-7ED5-38C1-A7A8-E96DD433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5" r="22376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604E10-9623-89DE-9CD6-AA930EA2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de-DE" altLang="zh-CN" sz="2000">
                <a:solidFill>
                  <a:schemeClr val="tx1">
                    <a:alpha val="80000"/>
                  </a:schemeClr>
                </a:solidFill>
              </a:rPr>
              <a:t>Pamela Reif</a:t>
            </a:r>
          </a:p>
          <a:p>
            <a:endParaRPr lang="de-DE" altLang="zh-CN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de-DE" altLang="zh-CN" sz="2000">
                <a:solidFill>
                  <a:schemeClr val="tx1">
                    <a:alpha val="80000"/>
                  </a:schemeClr>
                </a:solidFill>
              </a:rPr>
              <a:t>Sie bietet kostenlose Fitnessvideos und Workoutpläne.</a:t>
            </a:r>
          </a:p>
          <a:p>
            <a:r>
              <a:rPr lang="de-DE" altLang="zh-CN" sz="2000">
                <a:solidFill>
                  <a:schemeClr val="tx1">
                    <a:alpha val="80000"/>
                  </a:schemeClr>
                </a:solidFill>
              </a:rPr>
              <a:t>Sie verkauft ihre eigenen Lebensmittel.</a:t>
            </a:r>
            <a:endParaRPr lang="zh-CN" alt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0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D91E49D-64D5-EC38-B984-FFAC27D3A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88" r="22962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8D5DCD-979B-BDF9-611B-337584ECFFA8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0" i="0" u="sng" dirty="0" err="1">
                <a:solidFill>
                  <a:schemeClr val="tx1">
                    <a:alpha val="80000"/>
                  </a:schemeClr>
                </a:solidFill>
                <a:effectLst/>
                <a:hlinkClick r:id="rId3"/>
              </a:rPr>
              <a:t>Afu</a:t>
            </a:r>
            <a:r>
              <a:rPr lang="en-US" altLang="zh-CN" sz="2000" b="0" i="0" u="sng" dirty="0">
                <a:solidFill>
                  <a:schemeClr val="tx1">
                    <a:alpha val="80000"/>
                  </a:schemeClr>
                </a:solidFill>
                <a:effectLst/>
                <a:hlinkClick r:id="rId3"/>
              </a:rPr>
              <a:t> Thomas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u="sng" dirty="0">
              <a:solidFill>
                <a:schemeClr val="tx1">
                  <a:alpha val="80000"/>
                </a:schemeClr>
              </a:solidFill>
              <a:hlinkClick r:id="rId3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b="0" i="0" u="sng" dirty="0">
              <a:solidFill>
                <a:schemeClr val="tx1">
                  <a:alpha val="80000"/>
                </a:schemeClr>
              </a:solidFill>
              <a:effectLst/>
              <a:hlinkClick r:id="rId3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alpha val="80000"/>
                  </a:schemeClr>
                </a:solidFill>
              </a:rPr>
              <a:t>Er </a:t>
            </a:r>
            <a:r>
              <a:rPr lang="en-US" altLang="zh-CN" sz="2000" dirty="0" err="1">
                <a:solidFill>
                  <a:schemeClr val="tx1">
                    <a:alpha val="80000"/>
                  </a:schemeClr>
                </a:solidFill>
              </a:rPr>
              <a:t>präsentiert</a:t>
            </a:r>
            <a:r>
              <a:rPr lang="en-US" altLang="zh-CN" sz="20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altLang="zh-CN" sz="2000" dirty="0" err="1">
                <a:solidFill>
                  <a:schemeClr val="tx1">
                    <a:alpha val="80000"/>
                  </a:schemeClr>
                </a:solidFill>
              </a:rPr>
              <a:t>humorvollen</a:t>
            </a:r>
            <a:r>
              <a:rPr lang="en-US" altLang="zh-CN" sz="2000" dirty="0">
                <a:solidFill>
                  <a:schemeClr val="tx1">
                    <a:alpha val="80000"/>
                  </a:schemeClr>
                </a:solidFill>
              </a:rPr>
              <a:t> Videos sein Leben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alpha val="80000"/>
                  </a:schemeClr>
                </a:solidFill>
              </a:rPr>
              <a:t>und seine </a:t>
            </a:r>
            <a:r>
              <a:rPr lang="en-US" altLang="zh-CN" sz="2000" dirty="0" err="1">
                <a:solidFill>
                  <a:schemeClr val="tx1">
                    <a:alpha val="80000"/>
                  </a:schemeClr>
                </a:solidFill>
              </a:rPr>
              <a:t>Erlebnisse</a:t>
            </a:r>
            <a:r>
              <a:rPr lang="en-US" altLang="zh-CN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tx1">
                    <a:alpha val="80000"/>
                  </a:schemeClr>
                </a:solidFill>
              </a:rPr>
              <a:t>als</a:t>
            </a:r>
            <a:r>
              <a:rPr lang="en-US" altLang="zh-CN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tx1">
                    <a:alpha val="80000"/>
                  </a:schemeClr>
                </a:solidFill>
              </a:rPr>
              <a:t>Deutscher</a:t>
            </a:r>
            <a:r>
              <a:rPr lang="en-US" altLang="zh-CN" sz="2000" dirty="0">
                <a:solidFill>
                  <a:schemeClr val="tx1">
                    <a:alpha val="80000"/>
                  </a:schemeClr>
                </a:solidFill>
              </a:rPr>
              <a:t> in China</a:t>
            </a:r>
            <a:endParaRPr lang="en-US" altLang="zh-CN" sz="2000" b="0" i="0" u="sng" dirty="0">
              <a:solidFill>
                <a:schemeClr val="tx1">
                  <a:alpha val="80000"/>
                </a:schemeClr>
              </a:solidFill>
              <a:effectLst/>
              <a:hlinkClick r:id="rId3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3FE907A-448B-33F6-1A67-589A4E24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8" y="303529"/>
            <a:ext cx="5721484" cy="1325563"/>
          </a:xfrm>
        </p:spPr>
        <p:txBody>
          <a:bodyPr>
            <a:normAutofit/>
          </a:bodyPr>
          <a:lstStyle/>
          <a:p>
            <a:r>
              <a:rPr lang="de-DE" altLang="zh-CN" dirty="0"/>
              <a:t>Frage an alle?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1DAA0E-993E-597E-69AB-5AD350DD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8" y="1763040"/>
            <a:ext cx="8567295" cy="4351338"/>
          </a:xfrm>
        </p:spPr>
        <p:txBody>
          <a:bodyPr>
            <a:normAutofit/>
          </a:bodyPr>
          <a:lstStyle/>
          <a:p>
            <a:r>
              <a:rPr lang="de-DE" altLang="zh-CN" dirty="0"/>
              <a:t>Was ist der Unterschied zwischen Influencern und Stars?</a:t>
            </a:r>
          </a:p>
          <a:p>
            <a:pPr marL="0" indent="0">
              <a:buNone/>
            </a:pPr>
            <a:r>
              <a:rPr lang="de-DE" altLang="zh-CN" dirty="0"/>
              <a:t>	</a:t>
            </a:r>
            <a:r>
              <a:rPr lang="de-DE" altLang="zh-CN" dirty="0">
                <a:highlight>
                  <a:srgbClr val="FFFF00"/>
                </a:highlight>
              </a:rPr>
              <a:t>1. Anforderung für Stars sind hoch, viele Voraussetzungen, um Stars zu werden. </a:t>
            </a:r>
          </a:p>
          <a:p>
            <a:pPr marL="0" indent="0">
              <a:buNone/>
            </a:pPr>
            <a:r>
              <a:rPr lang="de-DE" altLang="zh-CN" dirty="0">
                <a:highlight>
                  <a:srgbClr val="FFFF00"/>
                </a:highlight>
              </a:rPr>
              <a:t>	2. Arbeitsstätte sind unterschiedlich</a:t>
            </a:r>
          </a:p>
          <a:p>
            <a:pPr marL="0" indent="0">
              <a:buNone/>
            </a:pPr>
            <a:r>
              <a:rPr lang="de-DE" altLang="zh-CN" dirty="0">
                <a:highlight>
                  <a:srgbClr val="FFFF00"/>
                </a:highlight>
              </a:rPr>
              <a:t>	3. die Qualität von ihren Werken, die von Stars sind wertvoller.</a:t>
            </a:r>
          </a:p>
          <a:p>
            <a:pPr marL="0" indent="0">
              <a:buNone/>
            </a:pPr>
            <a:r>
              <a:rPr lang="de-DE" altLang="zh-CN" dirty="0">
                <a:highlight>
                  <a:srgbClr val="FFFF00"/>
                </a:highlight>
              </a:rPr>
              <a:t>	4. Abstand/Interaktion: Influencer mehr Interaktionen mit Zuschauern</a:t>
            </a:r>
          </a:p>
          <a:p>
            <a:pPr marL="0" indent="0">
              <a:buNone/>
            </a:pPr>
            <a:r>
              <a:rPr lang="de-DE" altLang="zh-CN" dirty="0">
                <a:highlight>
                  <a:srgbClr val="FFFF00"/>
                </a:highlight>
              </a:rPr>
              <a:t>Nachbarschaft: Stars in der Nähe</a:t>
            </a:r>
          </a:p>
        </p:txBody>
      </p:sp>
    </p:spTree>
    <p:extLst>
      <p:ext uri="{BB962C8B-B14F-4D97-AF65-F5344CB8AC3E}">
        <p14:creationId xmlns:p14="http://schemas.microsoft.com/office/powerpoint/2010/main" val="123873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28184E2-F5C9-3212-D9F2-FB1ACD8B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PA: Diskussion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4931D-0253-D1F6-5498-E91061FA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altLang="zh-CN" dirty="0" err="1"/>
              <a:t>Wer</a:t>
            </a:r>
            <a:r>
              <a:rPr lang="en-US" altLang="zh-CN" dirty="0"/>
              <a:t> </a:t>
            </a:r>
            <a:r>
              <a:rPr lang="en-US" altLang="zh-CN" dirty="0" err="1"/>
              <a:t>ist</a:t>
            </a:r>
            <a:r>
              <a:rPr lang="en-US" altLang="zh-CN" dirty="0"/>
              <a:t> </a:t>
            </a:r>
            <a:r>
              <a:rPr lang="en-US" altLang="zh-CN" dirty="0" err="1"/>
              <a:t>eure</a:t>
            </a:r>
            <a:r>
              <a:rPr lang="en-US" altLang="zh-CN" dirty="0"/>
              <a:t> </a:t>
            </a:r>
            <a:r>
              <a:rPr lang="en-US" altLang="zh-CN" b="1" dirty="0" err="1"/>
              <a:t>Lieblings</a:t>
            </a:r>
            <a:r>
              <a:rPr lang="en-US" altLang="zh-CN" dirty="0" err="1"/>
              <a:t>influencer</a:t>
            </a:r>
            <a:r>
              <a:rPr lang="en-US" altLang="zh-CN" dirty="0"/>
              <a:t>*in? </a:t>
            </a:r>
          </a:p>
          <a:p>
            <a:r>
              <a:rPr lang="en-US" altLang="zh-CN" dirty="0"/>
              <a:t>Wo</a:t>
            </a:r>
            <a:r>
              <a:rPr lang="de-DE" altLang="zh-CN" dirty="0"/>
              <a:t>für ist er/sie bekannt?</a:t>
            </a:r>
          </a:p>
          <a:p>
            <a:r>
              <a:rPr lang="de-DE" altLang="zh-CN" dirty="0"/>
              <a:t>Warum seid ihr Follower von ihm/ihr?</a:t>
            </a:r>
          </a:p>
          <a:p>
            <a:pPr lvl="1"/>
            <a:r>
              <a:rPr lang="de-DE" altLang="zh-CN" dirty="0"/>
              <a:t>Wegen der Ähnlichkeit zwischen euch?</a:t>
            </a:r>
          </a:p>
          <a:p>
            <a:pPr lvl="1"/>
            <a:r>
              <a:rPr lang="de-DE" altLang="zh-CN" dirty="0"/>
              <a:t>Seht ihr Influencer als Vorbild an?</a:t>
            </a:r>
          </a:p>
          <a:p>
            <a:pPr lvl="1"/>
            <a:r>
              <a:rPr lang="de-DE" altLang="zh-CN" dirty="0"/>
              <a:t>Um euch zu entspannen?</a:t>
            </a:r>
          </a:p>
          <a:p>
            <a:pPr lvl="1"/>
            <a:r>
              <a:rPr lang="de-DE" altLang="zh-CN" dirty="0"/>
              <a:t>...</a:t>
            </a:r>
          </a:p>
          <a:p>
            <a:endParaRPr lang="de-DE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482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149C0-E4A7-D254-9E8A-4884AE77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E44433-E5A3-50E3-9ABB-AC46847B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>
                <a:highlight>
                  <a:srgbClr val="FFFF00"/>
                </a:highlight>
              </a:rPr>
              <a:t>Technik/Tipps für Schminken teilen 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aufschlussreich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Bilibili 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Tiktok, erholsame und entspannte Inhalte </a:t>
            </a:r>
          </a:p>
          <a:p>
            <a:r>
              <a:rPr lang="de-DE" altLang="zh-CN" dirty="0">
                <a:highlight>
                  <a:srgbClr val="FFFF00"/>
                </a:highlight>
              </a:rPr>
              <a:t>Chinesische Kultur verbreitern </a:t>
            </a:r>
            <a:endParaRPr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505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412</Words>
  <Application>Microsoft Office PowerPoint</Application>
  <PresentationFormat>宽屏</PresentationFormat>
  <Paragraphs>70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主题</vt:lpstr>
      <vt:lpstr>Influencer und Stars</vt:lpstr>
      <vt:lpstr>Was machen wir heute</vt:lpstr>
      <vt:lpstr>Was ist Influencer*in?</vt:lpstr>
      <vt:lpstr>Die Tätigket von Influencer*in?</vt:lpstr>
      <vt:lpstr>Welche deutsche Influencer kennt ihr?</vt:lpstr>
      <vt:lpstr>PowerPoint 演示文稿</vt:lpstr>
      <vt:lpstr>Frage an alle?</vt:lpstr>
      <vt:lpstr>PA: Diskussion</vt:lpstr>
      <vt:lpstr>PowerPoint 演示文稿</vt:lpstr>
      <vt:lpstr>Diskussion in der Gruppe: Influencer als Vorbild?</vt:lpstr>
      <vt:lpstr>Vor- und Nachteile? </vt:lpstr>
      <vt:lpstr>Was könnten die Nachteile sein?</vt:lpstr>
      <vt:lpstr>Weitere Frage?</vt:lpstr>
      <vt:lpstr>Reflexion</vt:lpstr>
      <vt:lpstr>Vielen Dank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Influencer und Stars</dc:title>
  <dc:creator>Administrator</dc:creator>
  <cp:lastModifiedBy>Panpan QU</cp:lastModifiedBy>
  <cp:revision>6</cp:revision>
  <dcterms:created xsi:type="dcterms:W3CDTF">2023-04-11T21:44:48Z</dcterms:created>
  <dcterms:modified xsi:type="dcterms:W3CDTF">2023-04-12T08:39:58Z</dcterms:modified>
</cp:coreProperties>
</file>