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57" r:id="rId5"/>
    <p:sldId id="258" r:id="rId6"/>
    <p:sldId id="288" r:id="rId7"/>
    <p:sldId id="281" r:id="rId8"/>
    <p:sldId id="293" r:id="rId9"/>
    <p:sldId id="264" r:id="rId10"/>
    <p:sldId id="292" r:id="rId11"/>
    <p:sldId id="291" r:id="rId12"/>
    <p:sldId id="260" r:id="rId13"/>
    <p:sldId id="289" r:id="rId14"/>
    <p:sldId id="294" r:id="rId15"/>
    <p:sldId id="282" r:id="rId16"/>
    <p:sldId id="261" r:id="rId17"/>
    <p:sldId id="286" r:id="rId18"/>
    <p:sldId id="290" r:id="rId1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Palatino Linotype" panose="02040502050505030304" pitchFamily="18" charset="0"/>
      <p:regular r:id="rId26"/>
      <p:bold r:id="rId27"/>
      <p:italic r:id="rId28"/>
      <p:boldItalic r:id="rId29"/>
    </p:embeddedFont>
    <p:embeddedFont>
      <p:font typeface="Roboto Condensed" panose="020B0604020202020204" charset="0"/>
      <p:regular r:id="rId30"/>
      <p:bold r:id="rId31"/>
      <p:italic r:id="rId32"/>
      <p:boldItalic r:id="rId33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3162" userDrawn="1">
          <p15:clr>
            <a:srgbClr val="A4A3A4"/>
          </p15:clr>
        </p15:guide>
        <p15:guide id="3" orient="horz" pos="2414" userDrawn="1">
          <p15:clr>
            <a:srgbClr val="A4A3A4"/>
          </p15:clr>
        </p15:guide>
        <p15:guide id="5" orient="horz" pos="2867" userDrawn="1">
          <p15:clr>
            <a:srgbClr val="A4A3A4"/>
          </p15:clr>
        </p15:guide>
        <p15:guide id="6" orient="horz" pos="282">
          <p15:clr>
            <a:srgbClr val="A4A3A4"/>
          </p15:clr>
        </p15:guide>
        <p15:guide id="7" orient="horz" pos="696">
          <p15:clr>
            <a:srgbClr val="A4A3A4"/>
          </p15:clr>
        </p15:guide>
        <p15:guide id="8" orient="horz" pos="2709" userDrawn="1">
          <p15:clr>
            <a:srgbClr val="A4A3A4"/>
          </p15:clr>
        </p15:guide>
        <p15:guide id="9" pos="2018">
          <p15:clr>
            <a:srgbClr val="A4A3A4"/>
          </p15:clr>
        </p15:guide>
        <p15:guide id="10" pos="1723" userDrawn="1">
          <p15:clr>
            <a:srgbClr val="A4A3A4"/>
          </p15:clr>
        </p15:guide>
        <p15:guide id="11" pos="5474">
          <p15:clr>
            <a:srgbClr val="A4A3A4"/>
          </p15:clr>
        </p15:guide>
        <p15:guide id="12" pos="295" userDrawn="1">
          <p15:clr>
            <a:srgbClr val="A4A3A4"/>
          </p15:clr>
        </p15:guide>
        <p15:guide id="13" pos="4033">
          <p15:clr>
            <a:srgbClr val="A4A3A4"/>
          </p15:clr>
        </p15:guide>
        <p15:guide id="14" pos="3745">
          <p15:clr>
            <a:srgbClr val="A4A3A4"/>
          </p15:clr>
        </p15:guide>
        <p15:guide id="15" pos="3170">
          <p15:clr>
            <a:srgbClr val="A4A3A4"/>
          </p15:clr>
        </p15:guide>
        <p15:guide id="16" pos="577">
          <p15:clr>
            <a:srgbClr val="A4A3A4"/>
          </p15:clr>
        </p15:guide>
        <p15:guide id="17" pos="864">
          <p15:clr>
            <a:srgbClr val="A4A3A4"/>
          </p15:clr>
        </p15:guide>
        <p15:guide id="18" pos="1156" userDrawn="1">
          <p15:clr>
            <a:srgbClr val="A4A3A4"/>
          </p15:clr>
        </p15:guide>
        <p15:guide id="19" pos="1443">
          <p15:clr>
            <a:srgbClr val="A4A3A4"/>
          </p15:clr>
        </p15:guide>
        <p15:guide id="20" pos="2312">
          <p15:clr>
            <a:srgbClr val="A4A3A4"/>
          </p15:clr>
        </p15:guide>
        <p15:guide id="21" pos="2595">
          <p15:clr>
            <a:srgbClr val="A4A3A4"/>
          </p15:clr>
        </p15:guide>
        <p15:guide id="22" pos="2880" userDrawn="1">
          <p15:clr>
            <a:srgbClr val="A4A3A4"/>
          </p15:clr>
        </p15:guide>
        <p15:guide id="23" pos="3458">
          <p15:clr>
            <a:srgbClr val="A4A3A4"/>
          </p15:clr>
        </p15:guide>
        <p15:guide id="25" pos="4604" userDrawn="1">
          <p15:clr>
            <a:srgbClr val="A4A3A4"/>
          </p15:clr>
        </p15:guide>
        <p15:guide id="26" pos="4899">
          <p15:clr>
            <a:srgbClr val="A4A3A4"/>
          </p15:clr>
        </p15:guide>
        <p15:guide id="27" pos="5186">
          <p15:clr>
            <a:srgbClr val="A4A3A4"/>
          </p15:clr>
        </p15:guide>
        <p15:guide id="28" orient="horz" pos="3153">
          <p15:clr>
            <a:srgbClr val="A4A3A4"/>
          </p15:clr>
        </p15:guide>
        <p15:guide id="29" orient="horz" pos="2836">
          <p15:clr>
            <a:srgbClr val="A4A3A4"/>
          </p15:clr>
        </p15:guide>
        <p15:guide id="30" pos="432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lix.langbein" initials="f" lastIdx="1" clrIdx="0">
    <p:extLst>
      <p:ext uri="{19B8F6BF-5375-455C-9EA6-DF929625EA0E}">
        <p15:presenceInfo xmlns:p15="http://schemas.microsoft.com/office/powerpoint/2012/main" userId="felix.langbe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60C"/>
    <a:srgbClr val="FFFFFF"/>
    <a:srgbClr val="002F5D"/>
    <a:srgbClr val="BD9F21"/>
    <a:srgbClr val="FFC864"/>
    <a:srgbClr val="FFBE64"/>
    <a:srgbClr val="F0AA46"/>
    <a:srgbClr val="F0A050"/>
    <a:srgbClr val="FFB464"/>
    <a:srgbClr val="FABE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CB8DF6-1794-49F5-AE2F-C9B4159C6E2C}" v="13" dt="2020-06-23T09:15:17.246"/>
    <p1510:client id="{2039B433-C4B1-4CA5-81DC-B54BFB77197E}" v="172" dt="2020-07-09T11:47:44.9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11" autoAdjust="0"/>
    <p:restoredTop sz="91807" autoAdjust="0"/>
  </p:normalViewPr>
  <p:slideViewPr>
    <p:cSldViewPr snapToGrid="0" snapToObjects="1">
      <p:cViewPr varScale="1">
        <p:scale>
          <a:sx n="134" d="100"/>
          <a:sy n="134" d="100"/>
        </p:scale>
        <p:origin x="474" y="114"/>
      </p:cViewPr>
      <p:guideLst>
        <p:guide orient="horz" pos="1620"/>
        <p:guide orient="horz" pos="3162"/>
        <p:guide orient="horz" pos="2414"/>
        <p:guide orient="horz" pos="2867"/>
        <p:guide orient="horz" pos="282"/>
        <p:guide orient="horz" pos="696"/>
        <p:guide orient="horz" pos="2709"/>
        <p:guide pos="2018"/>
        <p:guide pos="1723"/>
        <p:guide pos="5474"/>
        <p:guide pos="295"/>
        <p:guide pos="4033"/>
        <p:guide pos="3745"/>
        <p:guide pos="3170"/>
        <p:guide pos="577"/>
        <p:guide pos="864"/>
        <p:guide pos="1156"/>
        <p:guide pos="1443"/>
        <p:guide pos="2312"/>
        <p:guide pos="2595"/>
        <p:guide pos="2880"/>
        <p:guide pos="3458"/>
        <p:guide pos="4604"/>
        <p:guide pos="4899"/>
        <p:guide pos="5186"/>
        <p:guide orient="horz" pos="3153"/>
        <p:guide orient="horz" pos="2836"/>
        <p:guide pos="432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2" d="100"/>
          <a:sy n="82" d="100"/>
        </p:scale>
        <p:origin x="-3180" y="-96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9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2642F8-4030-468B-846F-DE3B6AB6CE0D}" type="datetimeFigureOut">
              <a:rPr lang="de-DE" smtClean="0"/>
              <a:t>30.09.2021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6AA542-7317-4AC6-A4A4-9C0CA743576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24962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AB2040-EA4D-4002-BC41-13AC0377AF84}" type="datetimeFigureOut">
              <a:rPr lang="de-DE" smtClean="0"/>
              <a:t>30.09.2021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DADD7A-5464-40FD-B5CC-4CA36D7CC1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5305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ADD7A-5464-40FD-B5CC-4CA36D7CC1F5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0517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ADD7A-5464-40FD-B5CC-4CA36D7CC1F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414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ADD7A-5464-40FD-B5CC-4CA36D7CC1F5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8521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ADD7A-5464-40FD-B5CC-4CA36D7CC1F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4142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ADD7A-5464-40FD-B5CC-4CA36D7CC1F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4142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ADD7A-5464-40FD-B5CC-4CA36D7CC1F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0231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ADD7A-5464-40FD-B5CC-4CA36D7CC1F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4142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DADD7A-5464-40FD-B5CC-4CA36D7CC1F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4890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 flipV="1">
            <a:off x="-1" y="4500000"/>
            <a:ext cx="4590000" cy="396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/>
          <p:cNvPicPr preferRelativeResize="0"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382" y="4500000"/>
            <a:ext cx="4572000" cy="39600"/>
          </a:xfrm>
          <a:prstGeom prst="rect">
            <a:avLst/>
          </a:prstGeom>
        </p:spPr>
      </p:pic>
      <p:sp>
        <p:nvSpPr>
          <p:cNvPr id="6" name="Textplatzhalter 24"/>
          <p:cNvSpPr txBox="1">
            <a:spLocks/>
          </p:cNvSpPr>
          <p:nvPr userDrawn="1"/>
        </p:nvSpPr>
        <p:spPr>
          <a:xfrm>
            <a:off x="3521641" y="4884574"/>
            <a:ext cx="5165952" cy="15420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000" kern="1200" baseline="0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22FCD78-D96D-4F80-9AD7-6954839C45E1}" type="slidenum">
              <a:rPr lang="de-DE" smtClean="0">
                <a:solidFill>
                  <a:srgbClr val="002F5D"/>
                </a:solidFill>
                <a:latin typeface="Roboto Condensed" pitchFamily="2" charset="0"/>
                <a:ea typeface="Roboto Condensed" pitchFamily="2" charset="0"/>
              </a:rPr>
              <a:pPr>
                <a:defRPr/>
              </a:pPr>
              <a:t>‹Nr.›</a:t>
            </a:fld>
            <a:r>
              <a:rPr lang="de-DE" dirty="0">
                <a:solidFill>
                  <a:srgbClr val="002F5D"/>
                </a:solidFill>
                <a:latin typeface="Roboto Condensed" pitchFamily="2" charset="0"/>
                <a:ea typeface="Roboto Condensed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6441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18756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»Fünfte Ebene mit Anführungszeichen«</a:t>
            </a:r>
          </a:p>
        </p:txBody>
      </p:sp>
      <p:sp>
        <p:nvSpPr>
          <p:cNvPr id="11" name="Rechteck 10"/>
          <p:cNvSpPr/>
          <p:nvPr userDrawn="1"/>
        </p:nvSpPr>
        <p:spPr>
          <a:xfrm>
            <a:off x="-1" y="4500000"/>
            <a:ext cx="9144000" cy="64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822" y="4644000"/>
            <a:ext cx="1045904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platzhalter 24">
            <a:extLst>
              <a:ext uri="{FF2B5EF4-FFF2-40B4-BE49-F238E27FC236}">
                <a16:creationId xmlns:a16="http://schemas.microsoft.com/office/drawing/2014/main" id="{A09F3D6A-B734-40C4-A349-229E88A754F4}"/>
              </a:ext>
            </a:extLst>
          </p:cNvPr>
          <p:cNvSpPr txBox="1">
            <a:spLocks/>
          </p:cNvSpPr>
          <p:nvPr userDrawn="1"/>
        </p:nvSpPr>
        <p:spPr>
          <a:xfrm>
            <a:off x="3087041" y="4664113"/>
            <a:ext cx="5688013" cy="144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Tx/>
              <a:buNone/>
              <a:defRPr lang="de-DE" sz="10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itchFamily="2" charset="0"/>
                <a:ea typeface="Roboto Condensed" pitchFamily="2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 Condensed" pitchFamily="2" charset="0"/>
                <a:ea typeface="Roboto Condensed" pitchFamily="2" charset="0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1100" kern="1200">
                <a:solidFill>
                  <a:schemeClr val="tx1"/>
                </a:solidFill>
                <a:latin typeface="Roboto Condensed" pitchFamily="2" charset="0"/>
                <a:ea typeface="Roboto Condensed" pitchFamily="2" charset="0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Roboto Condensed" pitchFamily="2" charset="0"/>
                <a:ea typeface="Roboto Condensed" pitchFamily="2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Arbeitsgruppe Chemiedidaktik</a:t>
            </a:r>
          </a:p>
        </p:txBody>
      </p:sp>
    </p:spTree>
    <p:extLst>
      <p:ext uri="{BB962C8B-B14F-4D97-AF65-F5344CB8AC3E}">
        <p14:creationId xmlns:p14="http://schemas.microsoft.com/office/powerpoint/2010/main" val="1584529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000" kern="1200" spc="20" baseline="0">
          <a:solidFill>
            <a:schemeClr val="tx1"/>
          </a:solidFill>
          <a:latin typeface="Palatino Linotype" panose="02040502050505030304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200" kern="1200">
          <a:solidFill>
            <a:schemeClr val="tx1"/>
          </a:solidFill>
          <a:latin typeface="Roboto Condensed" pitchFamily="2" charset="0"/>
          <a:ea typeface="Roboto Condensed" pitchFamily="2" charset="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Condensed" pitchFamily="2" charset="0"/>
          <a:ea typeface="Roboto Condensed" pitchFamily="2" charset="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Roboto Condensed" pitchFamily="2" charset="0"/>
          <a:ea typeface="Roboto Condensed" pitchFamily="2" charset="0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Tx/>
        <a:buNone/>
        <a:defRPr sz="1100" kern="1200">
          <a:solidFill>
            <a:schemeClr val="tx1"/>
          </a:solidFill>
          <a:latin typeface="Roboto Condensed" pitchFamily="2" charset="0"/>
          <a:ea typeface="Roboto Condensed" pitchFamily="2" charset="0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900" kern="1200">
          <a:solidFill>
            <a:schemeClr val="tx1"/>
          </a:solidFill>
          <a:latin typeface="Roboto Condensed" pitchFamily="2" charset="0"/>
          <a:ea typeface="Roboto Condensed" pitchFamily="2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4a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Schiefertafel enthält.&#10;&#10;Automatisch generierte Beschreibung">
            <a:extLst>
              <a:ext uri="{FF2B5EF4-FFF2-40B4-BE49-F238E27FC236}">
                <a16:creationId xmlns:a16="http://schemas.microsoft.com/office/drawing/2014/main" id="{56184927-49C6-4930-9E42-7C4CD0A28D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0" r="2629" b="5667"/>
          <a:stretch/>
        </p:blipFill>
        <p:spPr>
          <a:xfrm>
            <a:off x="449661" y="24440"/>
            <a:ext cx="8207566" cy="4472848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701401" y="2778660"/>
            <a:ext cx="4103687" cy="17186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953044" y="3028833"/>
            <a:ext cx="3600400" cy="12182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2000" dirty="0">
                <a:solidFill>
                  <a:srgbClr val="002F5D"/>
                </a:solidFill>
                <a:latin typeface="Palatino Linotype" panose="02040502050505030304" pitchFamily="18" charset="0"/>
              </a:rPr>
              <a:t>Fachsprache und Sprache im Fach Chemie</a:t>
            </a:r>
          </a:p>
          <a:p>
            <a:endParaRPr lang="de-DE" sz="900" dirty="0">
              <a:solidFill>
                <a:srgbClr val="002F5D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r>
              <a:rPr lang="de-DE" sz="1400" dirty="0">
                <a:solidFill>
                  <a:srgbClr val="002F5D"/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Langbein Felix, Schulze Tibor</a:t>
            </a:r>
            <a:br>
              <a:rPr lang="de-DE" sz="1400" dirty="0">
                <a:solidFill>
                  <a:srgbClr val="002F5D"/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r>
              <a:rPr lang="de-DE" sz="1200" dirty="0">
                <a:solidFill>
                  <a:srgbClr val="002F5D"/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Dozenten: Prof. Dr. Volker Woest, Dr. Philipp Engelmann</a:t>
            </a:r>
            <a:endParaRPr lang="de-DE" sz="2000" dirty="0">
              <a:solidFill>
                <a:srgbClr val="002F5D"/>
              </a:solidFill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cxnSp>
        <p:nvCxnSpPr>
          <p:cNvPr id="9" name="Gerade Verbindung 8"/>
          <p:cNvCxnSpPr/>
          <p:nvPr/>
        </p:nvCxnSpPr>
        <p:spPr>
          <a:xfrm>
            <a:off x="1075975" y="2904667"/>
            <a:ext cx="455612" cy="0"/>
          </a:xfrm>
          <a:prstGeom prst="line">
            <a:avLst/>
          </a:prstGeom>
          <a:ln w="44450">
            <a:solidFill>
              <a:srgbClr val="002F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egrüßung1">
            <a:hlinkClick r:id="" action="ppaction://media"/>
            <a:extLst>
              <a:ext uri="{FF2B5EF4-FFF2-40B4-BE49-F238E27FC236}">
                <a16:creationId xmlns:a16="http://schemas.microsoft.com/office/drawing/2014/main" id="{53D0220A-8344-4C31-9BC4-50E89E2502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0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C6540081-9AF6-4940-9ADB-FCA22558798E}"/>
              </a:ext>
            </a:extLst>
          </p:cNvPr>
          <p:cNvSpPr/>
          <p:nvPr/>
        </p:nvSpPr>
        <p:spPr>
          <a:xfrm>
            <a:off x="631484" y="450886"/>
            <a:ext cx="4004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5. Gestaltung sprachsensiblen Unterrichts</a:t>
            </a:r>
          </a:p>
        </p:txBody>
      </p:sp>
      <p:cxnSp>
        <p:nvCxnSpPr>
          <p:cNvPr id="3" name="Gerade Verbindung 10">
            <a:extLst>
              <a:ext uri="{FF2B5EF4-FFF2-40B4-BE49-F238E27FC236}">
                <a16:creationId xmlns:a16="http://schemas.microsoft.com/office/drawing/2014/main" id="{63C1B61F-C430-45E8-BE7A-6F2730467784}"/>
              </a:ext>
            </a:extLst>
          </p:cNvPr>
          <p:cNvCxnSpPr/>
          <p:nvPr/>
        </p:nvCxnSpPr>
        <p:spPr>
          <a:xfrm>
            <a:off x="798393" y="274540"/>
            <a:ext cx="454763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A44927FD-36B4-4220-9FAB-33671C98D733}"/>
              </a:ext>
            </a:extLst>
          </p:cNvPr>
          <p:cNvSpPr txBox="1"/>
          <p:nvPr/>
        </p:nvSpPr>
        <p:spPr>
          <a:xfrm>
            <a:off x="402884" y="1604115"/>
            <a:ext cx="4188384" cy="246221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lvl="0" indent="-285750">
              <a:buClr>
                <a:srgbClr val="AE9A63"/>
              </a:buClr>
              <a:buFont typeface="Arial" panose="020B0604020202020204" pitchFamily="34" charset="0"/>
              <a:buChar char="•"/>
            </a:pPr>
            <a:endParaRPr lang="de-DE" altLang="de-DE" sz="1400" dirty="0">
              <a:solidFill>
                <a:srgbClr val="00235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285750" lvl="0" indent="-285750">
              <a:buClr>
                <a:srgbClr val="AE9A63"/>
              </a:buClr>
              <a:buFont typeface="Arial" panose="020B0604020202020204" pitchFamily="34" charset="0"/>
              <a:buChar char="•"/>
            </a:pPr>
            <a:r>
              <a:rPr lang="de-DE" altLang="de-DE" sz="1400" dirty="0">
                <a:solidFill>
                  <a:srgbClr val="00235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Bewusster Umgang mit Sprache als Medium</a:t>
            </a:r>
          </a:p>
          <a:p>
            <a:pPr marL="285750" lvl="0" indent="-285750">
              <a:buClr>
                <a:srgbClr val="AE9A63"/>
              </a:buClr>
              <a:buFont typeface="Arial" panose="020B0604020202020204" pitchFamily="34" charset="0"/>
              <a:buChar char="•"/>
            </a:pPr>
            <a:r>
              <a:rPr lang="de-DE" altLang="de-DE" sz="1400" dirty="0">
                <a:solidFill>
                  <a:srgbClr val="00235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Sprachlernen ist untrennbar mit Fachlernen verbunden</a:t>
            </a:r>
          </a:p>
          <a:p>
            <a:pPr marL="285750" indent="-285750">
              <a:buClr>
                <a:srgbClr val="AE9A63"/>
              </a:buClr>
              <a:buFont typeface="Arial" panose="020B0604020202020204" pitchFamily="34" charset="0"/>
              <a:buChar char="•"/>
            </a:pPr>
            <a:r>
              <a:rPr lang="de-DE" altLang="de-DE" sz="1400" dirty="0">
                <a:solidFill>
                  <a:srgbClr val="002350"/>
                </a:solidFill>
                <a:latin typeface="Roboto Condensed"/>
                <a:ea typeface="Roboto Condensed"/>
                <a:cs typeface="Roboto Condensed"/>
              </a:rPr>
              <a:t>Verlagerung der Unterrichtsarbeit in Lerngruppen (Anregung aller Schüler zur Kommunikation)</a:t>
            </a:r>
            <a:endParaRPr lang="de-DE" altLang="de-DE" sz="1400" dirty="0">
              <a:solidFill>
                <a:srgbClr val="00235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285750" indent="-285750">
              <a:buClr>
                <a:srgbClr val="AE9A63"/>
              </a:buClr>
              <a:buFont typeface="Arial" panose="020B0604020202020204" pitchFamily="34" charset="0"/>
              <a:buChar char="•"/>
            </a:pPr>
            <a:r>
              <a:rPr lang="de-DE" altLang="de-DE" sz="1400" dirty="0">
                <a:solidFill>
                  <a:srgbClr val="002350"/>
                </a:solidFill>
                <a:latin typeface="Roboto Condensed"/>
                <a:ea typeface="Roboto Condensed"/>
                <a:cs typeface="Roboto Condensed"/>
              </a:rPr>
              <a:t>Anwendung Methodenwerkzeuge (siehe Tabelle "Leisen" </a:t>
            </a:r>
            <a:r>
              <a:rPr lang="de-DE" altLang="de-DE" sz="1400" dirty="0" err="1">
                <a:solidFill>
                  <a:srgbClr val="002350"/>
                </a:solidFill>
                <a:latin typeface="Roboto Condensed"/>
                <a:ea typeface="Roboto Condensed"/>
                <a:cs typeface="Roboto Condensed"/>
              </a:rPr>
              <a:t>Moodle</a:t>
            </a:r>
            <a:r>
              <a:rPr lang="de-DE" altLang="de-DE" sz="1400" dirty="0">
                <a:solidFill>
                  <a:srgbClr val="002350"/>
                </a:solidFill>
                <a:latin typeface="Roboto Condensed"/>
                <a:ea typeface="Roboto Condensed"/>
                <a:cs typeface="Roboto Condensed"/>
              </a:rPr>
              <a:t> Raum)</a:t>
            </a:r>
            <a:endParaRPr lang="de-DE" altLang="de-DE" sz="1400" dirty="0">
              <a:solidFill>
                <a:srgbClr val="00235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285750" lvl="0" indent="-285750">
              <a:buClr>
                <a:srgbClr val="AE9A63"/>
              </a:buClr>
              <a:buFont typeface="Arial" panose="020B0604020202020204" pitchFamily="34" charset="0"/>
              <a:buChar char="•"/>
            </a:pPr>
            <a:endParaRPr lang="de-DE" altLang="de-DE" sz="1400" dirty="0">
              <a:solidFill>
                <a:srgbClr val="00235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lvl="0">
              <a:buClr>
                <a:srgbClr val="AE9A63"/>
              </a:buClr>
            </a:pPr>
            <a:r>
              <a:rPr lang="de-DE" altLang="de-DE" sz="1400" dirty="0">
                <a:solidFill>
                  <a:srgbClr val="00235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	</a:t>
            </a:r>
          </a:p>
          <a:p>
            <a:pPr lvl="0">
              <a:buClr>
                <a:srgbClr val="AE9A63"/>
              </a:buClr>
            </a:pPr>
            <a:endParaRPr lang="de-DE" altLang="de-DE" sz="1400" b="1" dirty="0">
              <a:solidFill>
                <a:srgbClr val="00235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F40B736E-804A-4F71-AFC4-54D83BC172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8" b="5338"/>
          <a:stretch/>
        </p:blipFill>
        <p:spPr>
          <a:xfrm>
            <a:off x="4438406" y="872230"/>
            <a:ext cx="4470090" cy="2830611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DAE83F4B-D4B8-468B-B5E1-48629EE2566E}"/>
              </a:ext>
            </a:extLst>
          </p:cNvPr>
          <p:cNvSpPr/>
          <p:nvPr/>
        </p:nvSpPr>
        <p:spPr>
          <a:xfrm>
            <a:off x="8149955" y="3939519"/>
            <a:ext cx="75854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900" dirty="0">
                <a:solidFill>
                  <a:srgbClr val="002F5D"/>
                </a:solidFill>
              </a:rPr>
              <a:t>Abbildung</a:t>
            </a:r>
            <a:r>
              <a:rPr lang="de-DE" sz="1100" dirty="0">
                <a:solidFill>
                  <a:srgbClr val="002F5D"/>
                </a:solidFill>
              </a:rPr>
              <a:t> </a:t>
            </a:r>
            <a:r>
              <a:rPr lang="de-DE" sz="900" dirty="0">
                <a:solidFill>
                  <a:srgbClr val="002F5D"/>
                </a:solidFill>
              </a:rPr>
              <a:t> 4</a:t>
            </a:r>
            <a:endParaRPr lang="de-DE" sz="1100" dirty="0">
              <a:solidFill>
                <a:srgbClr val="002F5D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636F3AF-5541-4DA6-8A98-9AA9DA4FD502}"/>
              </a:ext>
            </a:extLst>
          </p:cNvPr>
          <p:cNvSpPr txBox="1"/>
          <p:nvPr/>
        </p:nvSpPr>
        <p:spPr>
          <a:xfrm>
            <a:off x="524073" y="1157126"/>
            <a:ext cx="34054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AE9A63"/>
              </a:buClr>
            </a:pPr>
            <a:r>
              <a:rPr lang="de-DE" altLang="de-DE" sz="1400" b="1" dirty="0">
                <a:solidFill>
                  <a:srgbClr val="00235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Allgemeine Möglichkeiten</a:t>
            </a:r>
          </a:p>
        </p:txBody>
      </p:sp>
      <p:pic>
        <p:nvPicPr>
          <p:cNvPr id="4" name="Gestaltung 1">
            <a:hlinkClick r:id="" action="ppaction://media"/>
            <a:extLst>
              <a:ext uri="{FF2B5EF4-FFF2-40B4-BE49-F238E27FC236}">
                <a16:creationId xmlns:a16="http://schemas.microsoft.com/office/drawing/2014/main" id="{E55DD3DF-2E2D-459B-B268-34881ECC4F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4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1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19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8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4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18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5A82D547-5ADF-4361-8CEF-DB28151687FF}"/>
              </a:ext>
            </a:extLst>
          </p:cNvPr>
          <p:cNvSpPr txBox="1"/>
          <p:nvPr/>
        </p:nvSpPr>
        <p:spPr>
          <a:xfrm>
            <a:off x="4710468" y="2263973"/>
            <a:ext cx="68414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AE9A63"/>
              </a:buClr>
            </a:pPr>
            <a:r>
              <a:rPr lang="de-DE" altLang="de-DE" sz="1400" dirty="0">
                <a:solidFill>
                  <a:srgbClr val="00235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4. Text- und Sprachkompetenz ausbauen</a:t>
            </a:r>
          </a:p>
          <a:p>
            <a:pPr marL="800100" lvl="1" indent="-342900">
              <a:buClr>
                <a:srgbClr val="AE9A63"/>
              </a:buClr>
              <a:buFont typeface="Arial" panose="020B0604020202020204" pitchFamily="34" charset="0"/>
              <a:buChar char="•"/>
            </a:pPr>
            <a:r>
              <a:rPr lang="de-DE" altLang="de-DE" sz="1400" dirty="0">
                <a:solidFill>
                  <a:srgbClr val="00235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Fachtext lesen, verfassen und anwenden</a:t>
            </a:r>
          </a:p>
          <a:p>
            <a:endParaRPr lang="de-DE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5BA6C7C-EFF9-4219-8476-040A5FCEF728}"/>
              </a:ext>
            </a:extLst>
          </p:cNvPr>
          <p:cNvSpPr/>
          <p:nvPr/>
        </p:nvSpPr>
        <p:spPr>
          <a:xfrm>
            <a:off x="1007148" y="588764"/>
            <a:ext cx="4004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dirty="0">
                <a:solidFill>
                  <a:srgbClr val="002F5D"/>
                </a:solidFill>
              </a:rPr>
              <a:t>5. Gestaltung sprachsensiblen Unterrichts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37B4289-05EF-40EC-8959-52CE394FD8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148" y="508480"/>
            <a:ext cx="481626" cy="4267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B7890AE-B1D9-4658-AAAB-0A91F65A4751}"/>
              </a:ext>
            </a:extLst>
          </p:cNvPr>
          <p:cNvSpPr txBox="1"/>
          <p:nvPr/>
        </p:nvSpPr>
        <p:spPr>
          <a:xfrm>
            <a:off x="1123014" y="958096"/>
            <a:ext cx="4896786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>
                <a:srgbClr val="AE9A63"/>
              </a:buClr>
            </a:pPr>
            <a:r>
              <a:rPr lang="de-DE" altLang="de-DE" sz="1400" b="1" dirty="0">
                <a:solidFill>
                  <a:srgbClr val="002350"/>
                </a:solidFill>
                <a:latin typeface="Roboto Condensed"/>
                <a:ea typeface="Roboto Condensed"/>
                <a:cs typeface="Roboto Condensed"/>
              </a:rPr>
              <a:t>Förderung sprachlicher Kompetenzbereiche (nach Leisen 2010)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7461532-9BD3-46AA-AA16-B008C09B2BB8}"/>
              </a:ext>
            </a:extLst>
          </p:cNvPr>
          <p:cNvSpPr txBox="1"/>
          <p:nvPr/>
        </p:nvSpPr>
        <p:spPr>
          <a:xfrm>
            <a:off x="623122" y="1358205"/>
            <a:ext cx="44335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AE9A63"/>
              </a:buClr>
            </a:pPr>
            <a:r>
              <a:rPr lang="de-DE" altLang="de-DE" sz="1400" dirty="0">
                <a:solidFill>
                  <a:srgbClr val="00235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1. Wissen sprachlich darstellen</a:t>
            </a:r>
          </a:p>
          <a:p>
            <a:pPr marL="742950" lvl="1" indent="-285750">
              <a:buClr>
                <a:srgbClr val="AE9A63"/>
              </a:buClr>
              <a:buFont typeface="Arial" panose="020B0604020202020204" pitchFamily="34" charset="0"/>
              <a:buChar char="•"/>
            </a:pPr>
            <a:r>
              <a:rPr lang="de-DE" altLang="de-DE" sz="1400" dirty="0">
                <a:solidFill>
                  <a:srgbClr val="00235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Darstellen, beschreiben und fachtypische Sprachkulturen anwenden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F8916A7-060A-493C-9C5E-05169101A2DF}"/>
              </a:ext>
            </a:extLst>
          </p:cNvPr>
          <p:cNvSpPr txBox="1"/>
          <p:nvPr/>
        </p:nvSpPr>
        <p:spPr>
          <a:xfrm>
            <a:off x="4710468" y="1340644"/>
            <a:ext cx="4433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AE9A63"/>
              </a:buClr>
            </a:pPr>
            <a:r>
              <a:rPr lang="de-DE" altLang="de-DE" sz="1400" dirty="0">
                <a:solidFill>
                  <a:srgbClr val="00235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2. Wissenserwerb sprachlich begleiten</a:t>
            </a:r>
          </a:p>
          <a:p>
            <a:pPr marL="742950" lvl="1" indent="-285750">
              <a:buClr>
                <a:srgbClr val="AE9A63"/>
              </a:buClr>
              <a:buFont typeface="Arial" panose="020B0604020202020204" pitchFamily="34" charset="0"/>
              <a:buChar char="•"/>
            </a:pPr>
            <a:r>
              <a:rPr lang="de-DE" altLang="de-DE" sz="1400" dirty="0">
                <a:solidFill>
                  <a:srgbClr val="00235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Hypothese äußern, Sachverhalt präsentieren</a:t>
            </a: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DBB26FD-9CC8-4A1C-AB59-01D5E8174E89}"/>
              </a:ext>
            </a:extLst>
          </p:cNvPr>
          <p:cNvSpPr txBox="1"/>
          <p:nvPr/>
        </p:nvSpPr>
        <p:spPr>
          <a:xfrm>
            <a:off x="587895" y="2246413"/>
            <a:ext cx="3984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AE9A63"/>
              </a:buClr>
            </a:pPr>
            <a:r>
              <a:rPr lang="de-DE" altLang="de-DE" sz="1400" dirty="0">
                <a:solidFill>
                  <a:srgbClr val="00235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3. Wissen mit anderen sprachlich verhandeln</a:t>
            </a:r>
          </a:p>
          <a:p>
            <a:pPr marL="742950" lvl="1" indent="-285750">
              <a:buClr>
                <a:srgbClr val="AE9A63"/>
              </a:buClr>
              <a:buFont typeface="Arial" panose="020B0604020202020204" pitchFamily="34" charset="0"/>
              <a:buChar char="•"/>
            </a:pPr>
            <a:r>
              <a:rPr lang="de-DE" altLang="de-DE" sz="1400" dirty="0">
                <a:solidFill>
                  <a:srgbClr val="00235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Problem verbalisieren und lösen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B71103D-596B-43F3-9663-5BCEE05337F1}"/>
              </a:ext>
            </a:extLst>
          </p:cNvPr>
          <p:cNvSpPr/>
          <p:nvPr/>
        </p:nvSpPr>
        <p:spPr>
          <a:xfrm>
            <a:off x="1488774" y="3075742"/>
            <a:ext cx="577596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dirty="0">
                <a:solidFill>
                  <a:srgbClr val="202122"/>
                </a:solidFill>
                <a:latin typeface="Arial" panose="020B0604020202020204" pitchFamily="34" charset="0"/>
              </a:rPr>
              <a:t>„Wenn die Sprache nicht stimmt, dann ist das, was gesagt wird, nicht das, was gemeint ist."</a:t>
            </a:r>
            <a:r>
              <a:rPr lang="de-DE" dirty="0">
                <a:solidFill>
                  <a:srgbClr val="00060C"/>
                </a:solidFill>
                <a:latin typeface="Palatino Linotype" panose="02040502050505030304" pitchFamily="18" charset="0"/>
              </a:rPr>
              <a:t> </a:t>
            </a:r>
          </a:p>
          <a:p>
            <a:pPr lvl="0"/>
            <a:r>
              <a:rPr lang="de-DE" sz="1400" dirty="0">
                <a:solidFill>
                  <a:srgbClr val="00060C"/>
                </a:solidFill>
                <a:latin typeface="Palatino Linotype" panose="02040502050505030304" pitchFamily="18" charset="0"/>
              </a:rPr>
              <a:t>(Konfuzius, chinesischer Philosoph, um 541- 479 v. Chr.)</a:t>
            </a:r>
          </a:p>
        </p:txBody>
      </p:sp>
      <p:pic>
        <p:nvPicPr>
          <p:cNvPr id="10" name="AUD-20200709-WA0007">
            <a:hlinkClick r:id="" action="ppaction://media"/>
            <a:extLst>
              <a:ext uri="{FF2B5EF4-FFF2-40B4-BE49-F238E27FC236}">
                <a16:creationId xmlns:a16="http://schemas.microsoft.com/office/drawing/2014/main" id="{8A3C147A-3F39-4830-B7E2-9F6FD0DC0B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58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6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8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11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99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14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3089901" y="418021"/>
            <a:ext cx="4721058" cy="6584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2000" dirty="0">
                <a:latin typeface="Palatino Linotype" panose="02040502050505030304" pitchFamily="18" charset="0"/>
              </a:rPr>
              <a:t>5. Gestaltung sprachsensiblen Unterrichts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126119" y="1259999"/>
            <a:ext cx="4112032" cy="25722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buClr>
                <a:schemeClr val="accent1"/>
              </a:buClr>
            </a:pPr>
            <a:r>
              <a:rPr lang="de-DE" altLang="de-DE" sz="1400" b="1" dirty="0">
                <a:solidFill>
                  <a:srgbClr val="00235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Anwendung des Hamburger Verständlichkeitsmodells</a:t>
            </a:r>
          </a:p>
          <a:p>
            <a:pPr>
              <a:buClr>
                <a:schemeClr val="accent1"/>
              </a:buClr>
            </a:pPr>
            <a:endParaRPr lang="de-DE" altLang="de-DE" sz="1200" dirty="0">
              <a:solidFill>
                <a:srgbClr val="002350"/>
              </a:solidFill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altLang="de-DE" sz="1200" dirty="0">
                <a:solidFill>
                  <a:srgbClr val="002350"/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Ausgangspunkt ist abstrakte Aufgabenstellung</a:t>
            </a:r>
            <a:br>
              <a:rPr lang="de-DE" altLang="de-DE" sz="1200" dirty="0">
                <a:solidFill>
                  <a:srgbClr val="002350"/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r>
              <a:rPr lang="de-DE" altLang="de-DE" sz="1200" dirty="0">
                <a:solidFill>
                  <a:srgbClr val="002350"/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  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altLang="de-DE" sz="1200" dirty="0">
                <a:solidFill>
                  <a:srgbClr val="002350"/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Schritt 1: Vereinfachung des Satzbaus und der Wortwahl</a:t>
            </a:r>
            <a:br>
              <a:rPr lang="de-DE" altLang="de-DE" sz="1200" dirty="0">
                <a:solidFill>
                  <a:srgbClr val="002350"/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endParaRPr lang="de-DE" altLang="de-DE" sz="1200" dirty="0">
              <a:solidFill>
                <a:srgbClr val="002350"/>
              </a:solidFill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altLang="de-DE" sz="1200" dirty="0">
                <a:solidFill>
                  <a:srgbClr val="002350"/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Schritt 2: Gliederung in Sinneseinheiten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de-DE" altLang="de-DE" sz="1200" dirty="0">
              <a:solidFill>
                <a:srgbClr val="002350"/>
              </a:solidFill>
              <a:ea typeface="Roboto Condensed" panose="02000000000000000000" pitchFamily="2" charset="0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altLang="de-DE" sz="1200" dirty="0">
                <a:solidFill>
                  <a:srgbClr val="002350"/>
                </a:solidFill>
                <a:ea typeface="Roboto Condensed" panose="02000000000000000000" pitchFamily="2" charset="0"/>
              </a:rPr>
              <a:t>Schritt 3: Anpassung der Textlänge, um Verständlichkeit zu    steigern</a:t>
            </a:r>
            <a:endParaRPr lang="de-DE" altLang="de-DE" sz="1200" dirty="0">
              <a:solidFill>
                <a:srgbClr val="002350"/>
              </a:solidFill>
            </a:endParaRPr>
          </a:p>
          <a:p>
            <a:pPr marL="628650" lvl="1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de-DE" altLang="de-DE" sz="1200" dirty="0">
              <a:solidFill>
                <a:srgbClr val="002350"/>
              </a:solidFill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de-DE" altLang="de-DE" sz="1200" dirty="0">
              <a:solidFill>
                <a:srgbClr val="002350"/>
              </a:solidFill>
            </a:endParaRPr>
          </a:p>
          <a:p>
            <a:pPr marL="285750" indent="-285750">
              <a:lnSpc>
                <a:spcPts val="22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de-DE" sz="1400" b="1" dirty="0"/>
          </a:p>
        </p:txBody>
      </p:sp>
      <p:cxnSp>
        <p:nvCxnSpPr>
          <p:cNvPr id="7" name="Gerade Verbindung 6"/>
          <p:cNvCxnSpPr/>
          <p:nvPr/>
        </p:nvCxnSpPr>
        <p:spPr>
          <a:xfrm>
            <a:off x="0" y="2732591"/>
            <a:ext cx="3672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>
            <a:off x="3089901" y="225405"/>
            <a:ext cx="454763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fik 1">
            <a:extLst>
              <a:ext uri="{FF2B5EF4-FFF2-40B4-BE49-F238E27FC236}">
                <a16:creationId xmlns:a16="http://schemas.microsoft.com/office/drawing/2014/main" id="{4A8C561B-39C5-4225-8341-E4D979BFED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649" y="775695"/>
            <a:ext cx="2542252" cy="126807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9C1AADA-E92C-4DC3-ADBA-F28651C46B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649" y="2410909"/>
            <a:ext cx="2576701" cy="1838121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0F203D17-4362-483F-A45E-AF55CC92EE92}"/>
              </a:ext>
            </a:extLst>
          </p:cNvPr>
          <p:cNvSpPr/>
          <p:nvPr/>
        </p:nvSpPr>
        <p:spPr>
          <a:xfrm>
            <a:off x="3089901" y="4104729"/>
            <a:ext cx="73289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900" dirty="0">
                <a:solidFill>
                  <a:srgbClr val="002F5D"/>
                </a:solidFill>
              </a:rPr>
              <a:t>Abbildung</a:t>
            </a:r>
            <a:r>
              <a:rPr lang="de-DE" sz="1100" dirty="0">
                <a:solidFill>
                  <a:srgbClr val="002F5D"/>
                </a:solidFill>
              </a:rPr>
              <a:t> </a:t>
            </a:r>
            <a:r>
              <a:rPr lang="de-DE" sz="900" dirty="0">
                <a:solidFill>
                  <a:srgbClr val="002F5D"/>
                </a:solidFill>
              </a:rPr>
              <a:t>5</a:t>
            </a:r>
            <a:endParaRPr lang="de-DE" sz="1100" dirty="0">
              <a:solidFill>
                <a:srgbClr val="002F5D"/>
              </a:solidFill>
            </a:endParaRPr>
          </a:p>
        </p:txBody>
      </p:sp>
      <p:pic>
        <p:nvPicPr>
          <p:cNvPr id="5" name="Anwendung Hamburger Modell">
            <a:hlinkClick r:id="" action="ppaction://media"/>
            <a:extLst>
              <a:ext uri="{FF2B5EF4-FFF2-40B4-BE49-F238E27FC236}">
                <a16:creationId xmlns:a16="http://schemas.microsoft.com/office/drawing/2014/main" id="{5413B432-FC62-4CE9-81D4-7D595A8364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61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1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1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6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94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43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/>
          <p:cNvSpPr txBox="1"/>
          <p:nvPr/>
        </p:nvSpPr>
        <p:spPr>
          <a:xfrm>
            <a:off x="3287740" y="923077"/>
            <a:ext cx="5012675" cy="281803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buClr>
                <a:schemeClr val="accent1"/>
              </a:buClr>
            </a:pPr>
            <a:r>
              <a:rPr lang="de-DE" altLang="de-DE" sz="1400" b="1" dirty="0">
                <a:solidFill>
                  <a:srgbClr val="00235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Anwendung des Hamburger Verständlichkeitsmodells</a:t>
            </a:r>
          </a:p>
          <a:p>
            <a:pPr>
              <a:buClr>
                <a:schemeClr val="accent1"/>
              </a:buClr>
            </a:pPr>
            <a:br>
              <a:rPr lang="de-DE" altLang="de-DE" sz="1400" b="1" dirty="0">
                <a:solidFill>
                  <a:srgbClr val="00235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endParaRPr lang="de-DE" altLang="de-DE" sz="1200" dirty="0">
              <a:solidFill>
                <a:srgbClr val="002350"/>
              </a:solidFill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sz="1200" dirty="0"/>
              <a:t>Schritt 4: Advance Organizer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de-DE" altLang="de-DE" sz="1200" dirty="0">
              <a:solidFill>
                <a:srgbClr val="002350"/>
              </a:solidFill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628650" lvl="1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sz="1200" dirty="0"/>
              <a:t>Einstreuung von Leseleitfragen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de-DE" altLang="de-DE" sz="1200" dirty="0">
              <a:solidFill>
                <a:srgbClr val="002350"/>
              </a:solidFill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628650" lvl="1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sz="1200" dirty="0"/>
              <a:t>Lebensweltbezug 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de-DE" altLang="de-DE" sz="1100" dirty="0">
              <a:solidFill>
                <a:srgbClr val="002350"/>
              </a:solidFill>
            </a:endParaRPr>
          </a:p>
          <a:p>
            <a:pPr>
              <a:buClr>
                <a:schemeClr val="accent1"/>
              </a:buClr>
            </a:pPr>
            <a:r>
              <a:rPr lang="de-DE" sz="1100" dirty="0"/>
              <a:t>Lehrbuchauszug:</a:t>
            </a:r>
          </a:p>
          <a:p>
            <a:pPr>
              <a:buClr>
                <a:schemeClr val="accent1"/>
              </a:buClr>
            </a:pPr>
            <a:r>
              <a:rPr lang="de-DE" sz="1100" dirty="0"/>
              <a:t>	D. Frühauf, M. Jäckel, H. </a:t>
            </a:r>
            <a:r>
              <a:rPr lang="de-DE" sz="1100" dirty="0" err="1"/>
              <a:t>Tegen</a:t>
            </a:r>
            <a:r>
              <a:rPr lang="de-DE" sz="1100" dirty="0"/>
              <a:t> (Hrsg.), Grothe Chemie. Ein Lern- und    	Arbeitsbuch, Neubearbeitung, Hannover 1994, S.85</a:t>
            </a:r>
          </a:p>
          <a:p>
            <a:pPr marL="285750" indent="-285750">
              <a:lnSpc>
                <a:spcPts val="22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de-DE" sz="1400" b="1" dirty="0"/>
          </a:p>
        </p:txBody>
      </p:sp>
      <p:sp>
        <p:nvSpPr>
          <p:cNvPr id="18" name="Textfeld 17"/>
          <p:cNvSpPr txBox="1"/>
          <p:nvPr/>
        </p:nvSpPr>
        <p:spPr>
          <a:xfrm>
            <a:off x="3106353" y="346590"/>
            <a:ext cx="4687561" cy="6584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2000" dirty="0">
                <a:latin typeface="Palatino Linotype" panose="02040502050505030304" pitchFamily="18" charset="0"/>
              </a:rPr>
              <a:t>5. Gestaltung sprachsensiblen Unterrichts</a:t>
            </a:r>
          </a:p>
        </p:txBody>
      </p:sp>
      <p:cxnSp>
        <p:nvCxnSpPr>
          <p:cNvPr id="13" name="Gerade Verbindung 12"/>
          <p:cNvCxnSpPr/>
          <p:nvPr/>
        </p:nvCxnSpPr>
        <p:spPr>
          <a:xfrm>
            <a:off x="3106354" y="269472"/>
            <a:ext cx="454763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4A3DA1E9-6D96-4143-8204-AF75926731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461" y="832944"/>
            <a:ext cx="2645893" cy="3188484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731E3F56-E993-4298-B318-437BCDA05E8D}"/>
              </a:ext>
            </a:extLst>
          </p:cNvPr>
          <p:cNvSpPr/>
          <p:nvPr/>
        </p:nvSpPr>
        <p:spPr>
          <a:xfrm>
            <a:off x="3106354" y="3994528"/>
            <a:ext cx="75854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900" dirty="0">
                <a:solidFill>
                  <a:srgbClr val="002F5D"/>
                </a:solidFill>
              </a:rPr>
              <a:t>Abbildung</a:t>
            </a:r>
            <a:r>
              <a:rPr lang="de-DE" sz="1100" dirty="0">
                <a:solidFill>
                  <a:srgbClr val="002F5D"/>
                </a:solidFill>
              </a:rPr>
              <a:t> </a:t>
            </a:r>
            <a:r>
              <a:rPr lang="de-DE" sz="900" dirty="0">
                <a:solidFill>
                  <a:srgbClr val="002F5D"/>
                </a:solidFill>
              </a:rPr>
              <a:t> 6</a:t>
            </a:r>
            <a:endParaRPr lang="de-DE" sz="1100" dirty="0">
              <a:solidFill>
                <a:srgbClr val="002F5D"/>
              </a:solidFill>
            </a:endParaRPr>
          </a:p>
        </p:txBody>
      </p:sp>
      <p:pic>
        <p:nvPicPr>
          <p:cNvPr id="4" name="Hamburger 2">
            <a:hlinkClick r:id="" action="ppaction://media"/>
            <a:extLst>
              <a:ext uri="{FF2B5EF4-FFF2-40B4-BE49-F238E27FC236}">
                <a16:creationId xmlns:a16="http://schemas.microsoft.com/office/drawing/2014/main" id="{193D34BD-1ACA-4BD3-BB7E-3B50E97D9E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44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4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7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2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7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7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-2"/>
            <a:ext cx="9161937" cy="450000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Picture 3" descr="T:\mav\Corporate Design\Originaldaten\CD_FSU\PowerPoint\PPP_Präsident\bilder\uni_siegel_blau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63" t="10878" r="22089" b="26902"/>
          <a:stretch/>
        </p:blipFill>
        <p:spPr bwMode="auto">
          <a:xfrm>
            <a:off x="3111768" y="0"/>
            <a:ext cx="60444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450000" y="2941320"/>
            <a:ext cx="4122000" cy="107267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" name="Gerade Verbindung 15"/>
          <p:cNvCxnSpPr/>
          <p:nvPr/>
        </p:nvCxnSpPr>
        <p:spPr>
          <a:xfrm>
            <a:off x="665961" y="3184579"/>
            <a:ext cx="3600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665961" y="3268980"/>
            <a:ext cx="3585999" cy="70788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2000" dirty="0">
                <a:latin typeface="Palatino Linotype" panose="02040502050505030304" pitchFamily="18" charset="0"/>
              </a:rPr>
              <a:t>Vielen Dank </a:t>
            </a:r>
          </a:p>
          <a:p>
            <a:r>
              <a:rPr lang="de-DE" sz="2000" dirty="0">
                <a:latin typeface="Palatino Linotype" panose="02040502050505030304" pitchFamily="18" charset="0"/>
              </a:rPr>
              <a:t>für Ihre Aufmerksamkeit!</a:t>
            </a:r>
          </a:p>
        </p:txBody>
      </p:sp>
    </p:spTree>
    <p:extLst>
      <p:ext uri="{BB962C8B-B14F-4D97-AF65-F5344CB8AC3E}">
        <p14:creationId xmlns:p14="http://schemas.microsoft.com/office/powerpoint/2010/main" val="560463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2C8A4E10-8220-4289-965F-95948F1EA0E3}"/>
              </a:ext>
            </a:extLst>
          </p:cNvPr>
          <p:cNvSpPr txBox="1"/>
          <p:nvPr/>
        </p:nvSpPr>
        <p:spPr>
          <a:xfrm>
            <a:off x="396607" y="310206"/>
            <a:ext cx="874739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Palatino Linotype" panose="02040502050505030304" pitchFamily="18" charset="0"/>
              </a:rPr>
              <a:t>Abbildungsverzeichnis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2F5D"/>
                </a:solidFill>
              </a:rPr>
              <a:t>Hintergrund Folie 1: </a:t>
            </a:r>
            <a:r>
              <a:rPr lang="de-DE" sz="1100" dirty="0">
                <a:solidFill>
                  <a:srgbClr val="002F5D"/>
                </a:solidFill>
              </a:rPr>
              <a:t>https://encrypted-tbn0.gstatic.com/images?q=tbn%3AANd9GcR7V8c8cYwHhpyA20EV8SzI1hPjbGuzQ8a2hg&amp;usqp=CAU [24.6.20]</a:t>
            </a:r>
            <a:endParaRPr lang="de-DE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/>
              <a:t>Abbildung 1:Leisen, J.: Praktische Ansätze schulischer Sprachförderung – Der sprachsensible Fachunterricht S.8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/>
              <a:t>Abbildung 2: https://icon-library.com/images/problems-icon/problems-icon-28.jpg [18.6.20]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/>
              <a:t>Abbildung 3: :Leisen, J.: Praktische Ansätze schulischer Sprachförderung – Der sprachsensible Fachunterricht S.13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/>
              <a:t>Abbildung 4: https://ais.badische-zeitung.de/piece/0a/80/4f/16/176181014-h-720.jpg [18.6.20]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/>
              <a:t>Abbildung 5: Schrader, C./ Wolf, E./Wenck, H.: Gibt es den verständlichen Text? Eine empirische Untersuchung zum Verstehen chemischer 	Texte; S. 122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/>
              <a:t>Abbildung 6: Schrader, C./ Wolf, E./Wenck, H.: Gibt es den verständlichen Text? Eine empirische Untersuchung zum Verstehen chemischer 	Texte; S. 123</a:t>
            </a:r>
          </a:p>
        </p:txBody>
      </p:sp>
      <p:cxnSp>
        <p:nvCxnSpPr>
          <p:cNvPr id="4" name="Gerade Verbindung 12">
            <a:extLst>
              <a:ext uri="{FF2B5EF4-FFF2-40B4-BE49-F238E27FC236}">
                <a16:creationId xmlns:a16="http://schemas.microsoft.com/office/drawing/2014/main" id="{FE052A6F-6EBD-4B38-A9CC-13DB29593F8D}"/>
              </a:ext>
            </a:extLst>
          </p:cNvPr>
          <p:cNvCxnSpPr/>
          <p:nvPr/>
        </p:nvCxnSpPr>
        <p:spPr>
          <a:xfrm>
            <a:off x="958064" y="269472"/>
            <a:ext cx="454763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1491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9161937" cy="4510088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7" name="Picture 3" descr="T:\mav\Corporate Design\Originaldaten\CD_FSU\PowerPoint\PPP_Präsident\bilder\uni_siegel_blau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63" t="10877" r="22009" b="26763"/>
          <a:stretch/>
        </p:blipFill>
        <p:spPr bwMode="auto">
          <a:xfrm>
            <a:off x="3432134" y="0"/>
            <a:ext cx="5729803" cy="451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Gerade Verbindung 11"/>
          <p:cNvCxnSpPr/>
          <p:nvPr/>
        </p:nvCxnSpPr>
        <p:spPr>
          <a:xfrm>
            <a:off x="579136" y="853547"/>
            <a:ext cx="3600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579136" y="931002"/>
            <a:ext cx="2284002" cy="3539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2000" dirty="0">
                <a:latin typeface="Palatino Linotype" panose="02040502050505030304" pitchFamily="18" charset="0"/>
              </a:rPr>
              <a:t>Gliederung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88F46B5-8B3F-46B6-B904-969F395866D9}"/>
              </a:ext>
            </a:extLst>
          </p:cNvPr>
          <p:cNvSpPr txBox="1"/>
          <p:nvPr/>
        </p:nvSpPr>
        <p:spPr>
          <a:xfrm>
            <a:off x="312768" y="1584372"/>
            <a:ext cx="3745735" cy="2482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de-DE" sz="1600" dirty="0"/>
              <a:t>Lehrplanbezug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de-DE" sz="1600" dirty="0"/>
              <a:t>Sprachtypen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de-DE" sz="1600" dirty="0"/>
              <a:t>Hürden im Fachunterricht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de-DE" sz="1600" dirty="0"/>
              <a:t>Theoretische Lösungsansätze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de-DE" sz="1600" dirty="0"/>
              <a:t>Gestaltung sprachsensiblen Unterrichts</a:t>
            </a:r>
          </a:p>
        </p:txBody>
      </p:sp>
      <p:pic>
        <p:nvPicPr>
          <p:cNvPr id="3" name="Gestaltung 1">
            <a:hlinkClick r:id="" action="ppaction://media"/>
            <a:extLst>
              <a:ext uri="{FF2B5EF4-FFF2-40B4-BE49-F238E27FC236}">
                <a16:creationId xmlns:a16="http://schemas.microsoft.com/office/drawing/2014/main" id="{FF3DDFFD-A0AF-4B2F-90F1-2B7CD17D4F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  <p:pic>
        <p:nvPicPr>
          <p:cNvPr id="4" name="Gestaltung 1">
            <a:hlinkClick r:id="" action="ppaction://media"/>
            <a:extLst>
              <a:ext uri="{FF2B5EF4-FFF2-40B4-BE49-F238E27FC236}">
                <a16:creationId xmlns:a16="http://schemas.microsoft.com/office/drawing/2014/main" id="{33236046-E579-442B-A872-982902981E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  <p:pic>
        <p:nvPicPr>
          <p:cNvPr id="6" name="Gliederung">
            <a:hlinkClick r:id="" action="ppaction://media"/>
            <a:extLst>
              <a:ext uri="{FF2B5EF4-FFF2-40B4-BE49-F238E27FC236}">
                <a16:creationId xmlns:a16="http://schemas.microsoft.com/office/drawing/2014/main" id="{903AACBF-36DE-4824-A9E2-1A5CC45694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9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2" fill="hold" grpId="0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grpId="0" nodeType="withEffect">
                                  <p:stCondLst>
                                    <p:cond delay="9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grpId="0" nodeType="withEffect">
                                  <p:stCondLst>
                                    <p:cond delay="14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grpId="0" nodeType="withEffect">
                                  <p:stCondLst>
                                    <p:cond delay="18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231BE6E-AEA6-41E6-82A5-5810B1E2EE4C}"/>
              </a:ext>
            </a:extLst>
          </p:cNvPr>
          <p:cNvSpPr txBox="1"/>
          <p:nvPr/>
        </p:nvSpPr>
        <p:spPr>
          <a:xfrm>
            <a:off x="748144" y="450122"/>
            <a:ext cx="7340535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2000" dirty="0">
                <a:latin typeface="Palatino Linotype"/>
              </a:rPr>
              <a:t>1. Lehrplanbezug (Thüringer Gymnasiallehrplan 2012)</a:t>
            </a:r>
            <a:r>
              <a:rPr lang="de-DE" sz="2000" dirty="0"/>
              <a:t>:</a:t>
            </a:r>
          </a:p>
          <a:p>
            <a:endParaRPr lang="de-DE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/>
              <a:t>Der Schüler kann,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Fachtermini klassifizieren und definieren,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de-DE" dirty="0"/>
              <a:t>sachgerecht kommunizieren, d. h.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dirty="0"/>
              <a:t>naturwissenschaftliche Sachverhalte übersichtlich darstellen (z. B. als Skizze, Diagramm) und dabei die Fachsprache (z. B. Fachbegriffe, Formelzeichen, chemische Gleichungen) korrekt verwenden,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dirty="0"/>
              <a:t>zwischen Fachsprache und Alltagssprache unterscheiden,</a:t>
            </a:r>
          </a:p>
          <a:p>
            <a:pPr lvl="1"/>
            <a:endParaRPr lang="de-DE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  <a:p>
            <a:pPr algn="l"/>
            <a:endParaRPr lang="de-DE" dirty="0">
              <a:ea typeface="Roboto Condensed"/>
              <a:cs typeface="Roboto Condensed"/>
            </a:endParaRPr>
          </a:p>
        </p:txBody>
      </p:sp>
      <p:cxnSp>
        <p:nvCxnSpPr>
          <p:cNvPr id="3" name="Gerade Verbindung 8">
            <a:extLst>
              <a:ext uri="{FF2B5EF4-FFF2-40B4-BE49-F238E27FC236}">
                <a16:creationId xmlns:a16="http://schemas.microsoft.com/office/drawing/2014/main" id="{8E87B6F1-0270-4264-8A8B-151D3ED5F1F7}"/>
              </a:ext>
            </a:extLst>
          </p:cNvPr>
          <p:cNvCxnSpPr/>
          <p:nvPr/>
        </p:nvCxnSpPr>
        <p:spPr>
          <a:xfrm>
            <a:off x="848875" y="450122"/>
            <a:ext cx="442769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Lehrplanbezug">
            <a:hlinkClick r:id="" action="ppaction://media"/>
            <a:extLst>
              <a:ext uri="{FF2B5EF4-FFF2-40B4-BE49-F238E27FC236}">
                <a16:creationId xmlns:a16="http://schemas.microsoft.com/office/drawing/2014/main" id="{01A5BEEF-E12D-45F0-9EB1-7B920F4E11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86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15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19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6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6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3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6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6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erade Verbindung 8"/>
          <p:cNvCxnSpPr/>
          <p:nvPr/>
        </p:nvCxnSpPr>
        <p:spPr>
          <a:xfrm>
            <a:off x="3676917" y="339502"/>
            <a:ext cx="442769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3676916" y="425590"/>
            <a:ext cx="5010677" cy="3075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2000" dirty="0">
                <a:latin typeface="Palatino Linotype" panose="02040502050505030304" pitchFamily="18" charset="0"/>
              </a:rPr>
              <a:t>2. Sprachtypen 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3670300" y="1080000"/>
            <a:ext cx="4562475" cy="3220538"/>
          </a:xfrm>
          <a:prstGeom prst="rect">
            <a:avLst/>
          </a:prstGeom>
          <a:noFill/>
        </p:spPr>
        <p:txBody>
          <a:bodyPr wrap="square" lIns="0" tIns="0" rIns="0" bIns="0" numCol="1" spcCol="144000" rtlCol="0">
            <a:noAutofit/>
          </a:bodyPr>
          <a:lstStyle/>
          <a:p>
            <a:pPr>
              <a:buClr>
                <a:schemeClr val="accent1"/>
              </a:buClr>
            </a:pPr>
            <a:r>
              <a:rPr lang="de-DE" altLang="de-DE" sz="1200" b="1" dirty="0">
                <a:solidFill>
                  <a:srgbClr val="00235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Alltagssprache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sz="1200" dirty="0"/>
              <a:t>Sprachliche Fähigkeit in der Alltagskommunikation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sz="1200" dirty="0"/>
              <a:t>Sprachfähigkeit im interpersonalen Bereich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sz="1200" dirty="0"/>
              <a:t>„Laborjargon“</a:t>
            </a:r>
          </a:p>
          <a:p>
            <a:pPr>
              <a:buClr>
                <a:schemeClr val="accent1"/>
              </a:buClr>
            </a:pPr>
            <a:endParaRPr lang="de-DE" altLang="de-DE" sz="1200" dirty="0">
              <a:solidFill>
                <a:srgbClr val="002350"/>
              </a:solidFill>
            </a:endParaRPr>
          </a:p>
          <a:p>
            <a:pPr>
              <a:buClr>
                <a:schemeClr val="accent1"/>
              </a:buClr>
            </a:pPr>
            <a:r>
              <a:rPr lang="de-DE" altLang="de-DE" sz="1200" b="1" dirty="0">
                <a:solidFill>
                  <a:srgbClr val="00235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Unterrichtssprache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sz="1200" dirty="0"/>
              <a:t>Sprache die beim Lehren und Lernen im unterrichtlichen Kontext benutzt wird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sz="1200" dirty="0"/>
              <a:t>Stark an jeweilige Unterrichtssituation gekoppelt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sz="1200" dirty="0"/>
              <a:t>Bringt Lehr-Lernprozess zum Ausdruck</a:t>
            </a:r>
            <a:br>
              <a:rPr lang="de-DE" sz="1200" dirty="0"/>
            </a:br>
            <a:endParaRPr lang="de-DE" altLang="de-DE" sz="1200" dirty="0">
              <a:solidFill>
                <a:srgbClr val="002350"/>
              </a:solidFill>
            </a:endParaRPr>
          </a:p>
          <a:p>
            <a:pPr>
              <a:buClr>
                <a:schemeClr val="accent1"/>
              </a:buClr>
            </a:pPr>
            <a:r>
              <a:rPr lang="de-DE" altLang="de-DE" sz="1200" b="1" dirty="0">
                <a:solidFill>
                  <a:srgbClr val="00235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Fachsprache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altLang="de-DE" sz="1200" dirty="0">
                <a:solidFill>
                  <a:srgbClr val="00235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Sprachkenntnisse die im akademischen Bereich angewendet werden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altLang="de-DE" sz="1200" dirty="0">
                <a:solidFill>
                  <a:srgbClr val="00235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Gekennzeichnet durch hohe Dichte an Definitionen und Fachbegriffen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altLang="de-DE" sz="1200" dirty="0">
                <a:solidFill>
                  <a:srgbClr val="00235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Alltagsferne Satz- und Textkonstruktionen</a:t>
            </a:r>
          </a:p>
          <a:p>
            <a:pPr>
              <a:buClr>
                <a:schemeClr val="accent1"/>
              </a:buClr>
            </a:pPr>
            <a:br>
              <a:rPr lang="de-DE" altLang="de-DE" sz="1200" dirty="0">
                <a:solidFill>
                  <a:srgbClr val="00235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endParaRPr lang="de-DE" altLang="de-DE" sz="1200" dirty="0">
              <a:solidFill>
                <a:srgbClr val="002350"/>
              </a:solidFill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224C960-AF82-4EFD-811B-5C42B9352143}"/>
              </a:ext>
            </a:extLst>
          </p:cNvPr>
          <p:cNvSpPr/>
          <p:nvPr/>
        </p:nvSpPr>
        <p:spPr>
          <a:xfrm>
            <a:off x="209317" y="822198"/>
            <a:ext cx="1916935" cy="44474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Alltagssprache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AAA82806-8334-4F6F-AD44-9FA4A68B0D91}"/>
              </a:ext>
            </a:extLst>
          </p:cNvPr>
          <p:cNvSpPr/>
          <p:nvPr/>
        </p:nvSpPr>
        <p:spPr>
          <a:xfrm>
            <a:off x="225844" y="2104222"/>
            <a:ext cx="1916935" cy="36355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Unterrichtssprache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99DE3F2-53B6-4180-BCAB-32AC08D99B72}"/>
              </a:ext>
            </a:extLst>
          </p:cNvPr>
          <p:cNvSpPr/>
          <p:nvPr/>
        </p:nvSpPr>
        <p:spPr>
          <a:xfrm>
            <a:off x="264404" y="3435886"/>
            <a:ext cx="1839816" cy="36355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/>
              <a:t>Fachsprache</a:t>
            </a:r>
            <a:endParaRPr lang="de-DE" dirty="0"/>
          </a:p>
        </p:txBody>
      </p:sp>
      <p:sp>
        <p:nvSpPr>
          <p:cNvPr id="6" name="Rechtwinkliges Dreieck 5">
            <a:extLst>
              <a:ext uri="{FF2B5EF4-FFF2-40B4-BE49-F238E27FC236}">
                <a16:creationId xmlns:a16="http://schemas.microsoft.com/office/drawing/2014/main" id="{66015E58-CE38-4FF0-AC0F-F96CFA6D9567}"/>
              </a:ext>
            </a:extLst>
          </p:cNvPr>
          <p:cNvSpPr/>
          <p:nvPr/>
        </p:nvSpPr>
        <p:spPr>
          <a:xfrm>
            <a:off x="2380484" y="339503"/>
            <a:ext cx="693222" cy="3868940"/>
          </a:xfrm>
          <a:prstGeom prst="rtTriangl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11" name="Rechtwinkliges Dreieck 10">
            <a:extLst>
              <a:ext uri="{FF2B5EF4-FFF2-40B4-BE49-F238E27FC236}">
                <a16:creationId xmlns:a16="http://schemas.microsoft.com/office/drawing/2014/main" id="{8CB56F07-8C5B-4AAF-BD8A-0F519E298F70}"/>
              </a:ext>
            </a:extLst>
          </p:cNvPr>
          <p:cNvSpPr/>
          <p:nvPr/>
        </p:nvSpPr>
        <p:spPr>
          <a:xfrm rot="10800000">
            <a:off x="2431869" y="339501"/>
            <a:ext cx="693222" cy="3868939"/>
          </a:xfrm>
          <a:prstGeom prst="rtTriangl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de-DE" sz="14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4CE4ABF-367C-4E3E-BC16-66557B6AEBAF}"/>
              </a:ext>
            </a:extLst>
          </p:cNvPr>
          <p:cNvSpPr txBox="1"/>
          <p:nvPr/>
        </p:nvSpPr>
        <p:spPr>
          <a:xfrm>
            <a:off x="2927546" y="158724"/>
            <a:ext cx="241613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de-DE" sz="1500" dirty="0"/>
          </a:p>
          <a:p>
            <a:pPr algn="r"/>
            <a:r>
              <a:rPr lang="de-DE" sz="1400" dirty="0"/>
              <a:t>Anschaulichkeit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8EE7786-0147-4FA2-822D-ED3A015E1F36}"/>
              </a:ext>
            </a:extLst>
          </p:cNvPr>
          <p:cNvSpPr txBox="1"/>
          <p:nvPr/>
        </p:nvSpPr>
        <p:spPr>
          <a:xfrm>
            <a:off x="2380484" y="1729648"/>
            <a:ext cx="257973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dirty="0"/>
              <a:t>Exaktheit</a:t>
            </a:r>
          </a:p>
        </p:txBody>
      </p:sp>
      <p:pic>
        <p:nvPicPr>
          <p:cNvPr id="8" name="Sprachtypen 1">
            <a:hlinkClick r:id="" action="ppaction://media"/>
            <a:extLst>
              <a:ext uri="{FF2B5EF4-FFF2-40B4-BE49-F238E27FC236}">
                <a16:creationId xmlns:a16="http://schemas.microsoft.com/office/drawing/2014/main" id="{5E43C5EB-6B21-4103-9EFF-7B80B34DAE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3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3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3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4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8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7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36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7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8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33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6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6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70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15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2700"/>
                            </p:stCondLst>
                            <p:childTnLst>
                              <p:par>
                                <p:cTn id="67" presetID="16" presetClass="entr" presetSubtype="21" fill="hold" grpId="0" nodeType="after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1500"/>
                            </p:stCondLst>
                            <p:childTnLst>
                              <p:par>
                                <p:cTn id="7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2000"/>
                            </p:stCondLst>
                            <p:childTnLst>
                              <p:par>
                                <p:cTn id="7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2500"/>
                            </p:stCondLst>
                            <p:childTnLst>
                              <p:par>
                                <p:cTn id="7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11" grpId="0" animBg="1"/>
      <p:bldP spid="7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A770A084-289D-477F-9B98-2ABC7E972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1065" y="0"/>
            <a:ext cx="4822354" cy="449314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1CE5D15-99C2-4D71-9B8E-95FF9E2ACD4E}"/>
              </a:ext>
            </a:extLst>
          </p:cNvPr>
          <p:cNvSpPr txBox="1"/>
          <p:nvPr/>
        </p:nvSpPr>
        <p:spPr>
          <a:xfrm>
            <a:off x="560581" y="1255754"/>
            <a:ext cx="3092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/>
              <a:t>Häufiger Wechsel der sprachlichen Darstellung führt zu Verständnisproblemen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72189F2-86F0-4EE0-B2CC-8F7E58F4C6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673" y="505044"/>
            <a:ext cx="469433" cy="42676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878E7E9D-7D94-4608-B7E7-BB76F2506EF9}"/>
              </a:ext>
            </a:extLst>
          </p:cNvPr>
          <p:cNvSpPr/>
          <p:nvPr/>
        </p:nvSpPr>
        <p:spPr>
          <a:xfrm>
            <a:off x="7543692" y="4078212"/>
            <a:ext cx="75854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900" dirty="0">
                <a:solidFill>
                  <a:srgbClr val="002F5D"/>
                </a:solidFill>
              </a:rPr>
              <a:t>Abbildung 1</a:t>
            </a:r>
            <a:r>
              <a:rPr lang="de-DE" sz="1100" dirty="0">
                <a:solidFill>
                  <a:srgbClr val="002F5D"/>
                </a:solidFill>
              </a:rPr>
              <a:t>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DBC8097-780B-4308-BD69-77FD62E75899}"/>
              </a:ext>
            </a:extLst>
          </p:cNvPr>
          <p:cNvSpPr txBox="1"/>
          <p:nvPr/>
        </p:nvSpPr>
        <p:spPr>
          <a:xfrm>
            <a:off x="792480" y="537648"/>
            <a:ext cx="2712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Palatino Linotype" panose="02040502050505030304" pitchFamily="18" charset="0"/>
              </a:rPr>
              <a:t>2. Sprachtypen</a:t>
            </a: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13B8FE2-A3FF-4C93-BDA7-DB6F1CF544E9}"/>
              </a:ext>
            </a:extLst>
          </p:cNvPr>
          <p:cNvSpPr txBox="1"/>
          <p:nvPr/>
        </p:nvSpPr>
        <p:spPr>
          <a:xfrm>
            <a:off x="560581" y="1012586"/>
            <a:ext cx="2893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/>
              <a:t>Jede sprachliche Darstellung besitzt einen Grad der sprachlichen Abstraktion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1038760-78E3-4BD6-AE31-CB00066FE168}"/>
              </a:ext>
            </a:extLst>
          </p:cNvPr>
          <p:cNvSpPr txBox="1"/>
          <p:nvPr/>
        </p:nvSpPr>
        <p:spPr>
          <a:xfrm>
            <a:off x="560581" y="2343392"/>
            <a:ext cx="2944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/>
              <a:t>Darstellungsform muss lernpsychologisch wie auch fachmethodisch angepasst werden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200" dirty="0"/>
              <a:t>Bsp.: symbolische Darstellung bei komplexen Anwendungen wie das „Formalisieren“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B829338-AD48-4F73-8149-E90EF03C4CE5}"/>
              </a:ext>
            </a:extLst>
          </p:cNvPr>
          <p:cNvSpPr txBox="1"/>
          <p:nvPr/>
        </p:nvSpPr>
        <p:spPr>
          <a:xfrm>
            <a:off x="560580" y="1711771"/>
            <a:ext cx="3092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/>
              <a:t>Darstellungswechsel bringt je nach Unterrichtssituation didaktisches Potential</a:t>
            </a:r>
          </a:p>
        </p:txBody>
      </p:sp>
      <p:pic>
        <p:nvPicPr>
          <p:cNvPr id="12" name="Sprachtypen 2">
            <a:hlinkClick r:id="" action="ppaction://media"/>
            <a:extLst>
              <a:ext uri="{FF2B5EF4-FFF2-40B4-BE49-F238E27FC236}">
                <a16:creationId xmlns:a16="http://schemas.microsoft.com/office/drawing/2014/main" id="{A6CBADC9-2FAE-4CFD-8623-DE8B75AC5B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69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4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9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6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7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8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erade Verbindung 8"/>
          <p:cNvCxnSpPr/>
          <p:nvPr/>
        </p:nvCxnSpPr>
        <p:spPr>
          <a:xfrm>
            <a:off x="2292494" y="339502"/>
            <a:ext cx="442769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2292493" y="447624"/>
            <a:ext cx="6397481" cy="3075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2000" dirty="0">
                <a:latin typeface="Palatino Linotype" panose="02040502050505030304" pitchFamily="18" charset="0"/>
              </a:rPr>
              <a:t>3. Hürden im Fachunterricht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2292494" y="1112278"/>
            <a:ext cx="2739881" cy="2752225"/>
          </a:xfrm>
          <a:prstGeom prst="rect">
            <a:avLst/>
          </a:prstGeom>
          <a:noFill/>
        </p:spPr>
        <p:txBody>
          <a:bodyPr wrap="square" lIns="0" tIns="0" rIns="0" bIns="0" numCol="1" spcCol="0" rtlCol="0">
            <a:noAutofit/>
          </a:bodyPr>
          <a:lstStyle/>
          <a:p>
            <a:pPr>
              <a:buClr>
                <a:schemeClr val="accent1"/>
              </a:buClr>
            </a:pPr>
            <a:r>
              <a:rPr lang="de-DE" altLang="de-DE" sz="1200" b="1" dirty="0">
                <a:solidFill>
                  <a:srgbClr val="00235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Morphologie und Syntax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sz="1200" dirty="0"/>
              <a:t>Zusammensetzung und Aufbau einzelner Worte/ Sätze 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sz="1200" dirty="0"/>
              <a:t>Bsp.: Definitionen, sauerstoffarm</a:t>
            </a:r>
          </a:p>
          <a:p>
            <a:pPr>
              <a:buClr>
                <a:schemeClr val="accent1"/>
              </a:buClr>
            </a:pPr>
            <a:endParaRPr lang="de-DE" altLang="de-DE" sz="1200" dirty="0">
              <a:solidFill>
                <a:srgbClr val="002350"/>
              </a:solidFill>
            </a:endParaRPr>
          </a:p>
          <a:p>
            <a:pPr>
              <a:buClr>
                <a:schemeClr val="accent1"/>
              </a:buClr>
            </a:pPr>
            <a:r>
              <a:rPr lang="de-DE" altLang="de-DE" sz="1200" b="1" dirty="0">
                <a:solidFill>
                  <a:srgbClr val="00235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Fachtypische Sprachstruktur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sz="1200" dirty="0"/>
              <a:t>Begriffe besitzen andere Bedeutung als in der Alltagssprache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sz="1200" dirty="0"/>
              <a:t>Bsp.: umkippen, herrschen, Kraft</a:t>
            </a:r>
          </a:p>
          <a:p>
            <a:pPr>
              <a:buClr>
                <a:schemeClr val="accent1"/>
              </a:buClr>
            </a:pPr>
            <a:br>
              <a:rPr lang="de-DE" sz="1200" dirty="0"/>
            </a:br>
            <a:endParaRPr lang="de-DE" altLang="de-DE" sz="1200" dirty="0">
              <a:solidFill>
                <a:srgbClr val="002350"/>
              </a:solidFill>
            </a:endParaRPr>
          </a:p>
          <a:p>
            <a:pPr>
              <a:buClr>
                <a:schemeClr val="accent1"/>
              </a:buClr>
            </a:pPr>
            <a:endParaRPr lang="de-DE" sz="1200" dirty="0"/>
          </a:p>
        </p:txBody>
      </p:sp>
      <p:sp>
        <p:nvSpPr>
          <p:cNvPr id="5" name="Rechteck 4"/>
          <p:cNvSpPr/>
          <p:nvPr/>
        </p:nvSpPr>
        <p:spPr>
          <a:xfrm>
            <a:off x="5861886" y="1112278"/>
            <a:ext cx="28280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de-DE" altLang="de-DE" sz="1200" b="1" dirty="0">
                <a:solidFill>
                  <a:srgbClr val="00235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Fachinhalte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altLang="de-DE" sz="1200" dirty="0">
                <a:solidFill>
                  <a:srgbClr val="00235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fachspezifische Darstellungsformen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altLang="de-DE" sz="1200" dirty="0">
                <a:solidFill>
                  <a:srgbClr val="00235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Bsp.: Formeln, Tabellen, Gleichungen</a:t>
            </a:r>
          </a:p>
          <a:p>
            <a:pPr>
              <a:buClr>
                <a:schemeClr val="accent1"/>
              </a:buClr>
            </a:pPr>
            <a:endParaRPr lang="de-DE" altLang="de-DE" sz="1200" dirty="0">
              <a:solidFill>
                <a:srgbClr val="00235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>
              <a:buClr>
                <a:schemeClr val="accent1"/>
              </a:buClr>
            </a:pPr>
            <a:r>
              <a:rPr lang="de-DE" altLang="de-DE" sz="1200" b="1" dirty="0">
                <a:solidFill>
                  <a:srgbClr val="00235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Struktur von Fachtexten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altLang="de-DE" sz="1200" dirty="0">
                <a:solidFill>
                  <a:srgbClr val="002350"/>
                </a:solidFill>
              </a:rPr>
              <a:t>Fachtexte besitzen spezifischen Aufbau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altLang="de-DE" sz="1200" dirty="0">
                <a:solidFill>
                  <a:srgbClr val="002350"/>
                </a:solidFill>
              </a:rPr>
              <a:t>Leser benötigen Kompetenzen zur Erschließung dieser Texte</a:t>
            </a:r>
          </a:p>
        </p:txBody>
      </p:sp>
      <p:pic>
        <p:nvPicPr>
          <p:cNvPr id="6" name="Grafik 5" descr="Abbildung 1 ">
            <a:extLst>
              <a:ext uri="{FF2B5EF4-FFF2-40B4-BE49-F238E27FC236}">
                <a16:creationId xmlns:a16="http://schemas.microsoft.com/office/drawing/2014/main" id="{D8294F17-8458-4B3A-A1E3-45C40D7523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5" r="24922" b="8702"/>
          <a:stretch/>
        </p:blipFill>
        <p:spPr>
          <a:xfrm>
            <a:off x="0" y="753237"/>
            <a:ext cx="2207045" cy="347030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02A9391-A4FC-4CED-A04A-7B67FF5901C5}"/>
              </a:ext>
            </a:extLst>
          </p:cNvPr>
          <p:cNvSpPr txBox="1"/>
          <p:nvPr/>
        </p:nvSpPr>
        <p:spPr>
          <a:xfrm>
            <a:off x="156410" y="4211789"/>
            <a:ext cx="16302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Abbildung 2</a:t>
            </a:r>
            <a:r>
              <a:rPr lang="de-DE" sz="1100" dirty="0"/>
              <a:t> </a:t>
            </a:r>
          </a:p>
        </p:txBody>
      </p:sp>
      <p:pic>
        <p:nvPicPr>
          <p:cNvPr id="3" name="Hürden im Fachunterricht">
            <a:hlinkClick r:id="" action="ppaction://media"/>
            <a:extLst>
              <a:ext uri="{FF2B5EF4-FFF2-40B4-BE49-F238E27FC236}">
                <a16:creationId xmlns:a16="http://schemas.microsoft.com/office/drawing/2014/main" id="{5B6F04DC-6C6C-4243-A5DD-76C8913C24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30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6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6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8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3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91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41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83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1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7400"/>
                            </p:stCondLst>
                            <p:childTnLst>
                              <p:par>
                                <p:cTn id="58" presetID="2" presetClass="entr" presetSubtype="4" fill="hold" nodeType="after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2100"/>
                            </p:stCondLst>
                            <p:childTnLst>
                              <p:par>
                                <p:cTn id="63" presetID="2" presetClass="entr" presetSubtype="4" fill="hold" nodeType="after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4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4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058A565A-8179-4842-BD6F-53A699EEA90F}"/>
              </a:ext>
            </a:extLst>
          </p:cNvPr>
          <p:cNvSpPr txBox="1"/>
          <p:nvPr/>
        </p:nvSpPr>
        <p:spPr>
          <a:xfrm>
            <a:off x="465347" y="3002686"/>
            <a:ext cx="3901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Fachliches Lernen ist immer von einem anregenden Sprachbad umgeben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200" dirty="0"/>
              <a:t>Begrifflichkeiten werden eingeführt, erweitert und angewendet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F7ECD1F-FA98-4262-AE01-6D7FA1D84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618" y="180191"/>
            <a:ext cx="481626" cy="42676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E24B5322-4B68-4DDE-970A-B204187528F5}"/>
              </a:ext>
            </a:extLst>
          </p:cNvPr>
          <p:cNvSpPr/>
          <p:nvPr/>
        </p:nvSpPr>
        <p:spPr>
          <a:xfrm>
            <a:off x="7874392" y="3773778"/>
            <a:ext cx="75854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900" dirty="0">
                <a:solidFill>
                  <a:srgbClr val="002F5D"/>
                </a:solidFill>
              </a:rPr>
              <a:t>Abbildung 3</a:t>
            </a:r>
            <a:r>
              <a:rPr lang="de-DE" sz="1100" dirty="0">
                <a:solidFill>
                  <a:srgbClr val="002F5D"/>
                </a:solidFill>
              </a:rPr>
              <a:t>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91C89A7-9527-4343-A51B-F4F857886315}"/>
              </a:ext>
            </a:extLst>
          </p:cNvPr>
          <p:cNvSpPr txBox="1"/>
          <p:nvPr/>
        </p:nvSpPr>
        <p:spPr>
          <a:xfrm>
            <a:off x="511067" y="201529"/>
            <a:ext cx="3725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4. Theoretische Lösungsansätze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D231CF4-78EC-45A0-A649-8D60A28C7D2D}"/>
              </a:ext>
            </a:extLst>
          </p:cNvPr>
          <p:cNvSpPr txBox="1"/>
          <p:nvPr/>
        </p:nvSpPr>
        <p:spPr>
          <a:xfrm>
            <a:off x="853440" y="592199"/>
            <a:ext cx="2926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de-DE" sz="1600" dirty="0">
                <a:solidFill>
                  <a:srgbClr val="002F5D"/>
                </a:solidFill>
                <a:latin typeface="Palatino Linotype" panose="02040502050505030304" pitchFamily="18" charset="0"/>
              </a:rPr>
              <a:t>Entwicklung CALP-Fähigkeiten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E9E6CDC-89F1-43AB-B6A4-7E8BECB59A9A}"/>
              </a:ext>
            </a:extLst>
          </p:cNvPr>
          <p:cNvSpPr txBox="1"/>
          <p:nvPr/>
        </p:nvSpPr>
        <p:spPr>
          <a:xfrm>
            <a:off x="465347" y="1156026"/>
            <a:ext cx="4267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2F5D"/>
                </a:solidFill>
              </a:rPr>
              <a:t>CALP= </a:t>
            </a:r>
            <a:r>
              <a:rPr lang="de-DE" sz="1200" b="1" dirty="0" err="1">
                <a:solidFill>
                  <a:srgbClr val="002F5D"/>
                </a:solidFill>
              </a:rPr>
              <a:t>C</a:t>
            </a:r>
            <a:r>
              <a:rPr lang="de-DE" sz="1200" dirty="0" err="1">
                <a:solidFill>
                  <a:srgbClr val="002F5D"/>
                </a:solidFill>
              </a:rPr>
              <a:t>ognitive</a:t>
            </a:r>
            <a:r>
              <a:rPr lang="de-DE" sz="1200" dirty="0">
                <a:solidFill>
                  <a:srgbClr val="002F5D"/>
                </a:solidFill>
              </a:rPr>
              <a:t> </a:t>
            </a:r>
            <a:r>
              <a:rPr lang="de-DE" sz="1200" b="1" dirty="0">
                <a:solidFill>
                  <a:srgbClr val="002F5D"/>
                </a:solidFill>
              </a:rPr>
              <a:t>A</a:t>
            </a:r>
            <a:r>
              <a:rPr lang="de-DE" sz="1200" dirty="0">
                <a:solidFill>
                  <a:srgbClr val="002F5D"/>
                </a:solidFill>
              </a:rPr>
              <a:t>cademic </a:t>
            </a:r>
            <a:r>
              <a:rPr lang="de-DE" sz="1200" b="1" dirty="0">
                <a:solidFill>
                  <a:srgbClr val="002F5D"/>
                </a:solidFill>
              </a:rPr>
              <a:t>L</a:t>
            </a:r>
            <a:r>
              <a:rPr lang="de-DE" sz="1200" dirty="0">
                <a:solidFill>
                  <a:srgbClr val="002F5D"/>
                </a:solidFill>
              </a:rPr>
              <a:t>anguage </a:t>
            </a:r>
            <a:r>
              <a:rPr lang="de-DE" sz="1200" b="1" dirty="0" err="1">
                <a:solidFill>
                  <a:srgbClr val="002F5D"/>
                </a:solidFill>
              </a:rPr>
              <a:t>P</a:t>
            </a:r>
            <a:r>
              <a:rPr lang="de-DE" sz="1200" dirty="0" err="1">
                <a:solidFill>
                  <a:srgbClr val="002F5D"/>
                </a:solidFill>
              </a:rPr>
              <a:t>roficiency</a:t>
            </a:r>
            <a:r>
              <a:rPr lang="de-DE" sz="1200" dirty="0">
                <a:solidFill>
                  <a:srgbClr val="002F5D"/>
                </a:solidFill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2F5D"/>
                </a:solidFill>
              </a:rPr>
              <a:t>Schulbezogene kognitive Sprachkenntnisse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2F5D"/>
                </a:solidFill>
              </a:rPr>
              <a:t>Sprachfähigkeit im kognitiv-akademischen Bereich (Bildungssprache)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AF5E2F5-C8CC-4111-B8BC-498040B69216}"/>
              </a:ext>
            </a:extLst>
          </p:cNvPr>
          <p:cNvSpPr txBox="1"/>
          <p:nvPr/>
        </p:nvSpPr>
        <p:spPr>
          <a:xfrm>
            <a:off x="465347" y="1987023"/>
            <a:ext cx="41066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2F5D"/>
                </a:solidFill>
              </a:rPr>
              <a:t>Lernende beobachten, erproben und generieren im CALP – Bad Sprache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2F5D"/>
                </a:solidFill>
              </a:rPr>
              <a:t>geschieht gleichzeitig und situativ unterschiedlich ausgeprägt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2F5D"/>
                </a:solidFill>
              </a:rPr>
              <a:t>dieser Zyklus wiederholt sich ständig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56C5710-4E83-49A7-B5AB-416DA2B7C9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7155" y="385186"/>
            <a:ext cx="3974937" cy="3377477"/>
          </a:xfrm>
          <a:prstGeom prst="rect">
            <a:avLst/>
          </a:prstGeom>
        </p:spPr>
      </p:pic>
      <p:pic>
        <p:nvPicPr>
          <p:cNvPr id="4" name="Theoretische Lösungsansätze">
            <a:hlinkClick r:id="" action="ppaction://media"/>
            <a:extLst>
              <a:ext uri="{FF2B5EF4-FFF2-40B4-BE49-F238E27FC236}">
                <a16:creationId xmlns:a16="http://schemas.microsoft.com/office/drawing/2014/main" id="{7007FDCB-9DB9-4D38-8BB7-3D0A28BF6E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36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6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9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2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2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15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CE5EA983-5364-4985-BDC8-F7730FEF9535}"/>
              </a:ext>
            </a:extLst>
          </p:cNvPr>
          <p:cNvSpPr txBox="1"/>
          <p:nvPr/>
        </p:nvSpPr>
        <p:spPr>
          <a:xfrm>
            <a:off x="1287560" y="656808"/>
            <a:ext cx="61922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>
              <a:latin typeface="Palatino Linotype" panose="02040502050505030304" pitchFamily="18" charset="0"/>
            </a:endParaRPr>
          </a:p>
          <a:p>
            <a:endParaRPr lang="de-DE" dirty="0">
              <a:latin typeface="Palatino Linotype" panose="02040502050505030304" pitchFamily="18" charset="0"/>
            </a:endParaRPr>
          </a:p>
          <a:p>
            <a:pPr algn="ctr"/>
            <a:endParaRPr lang="de-DE" dirty="0">
              <a:latin typeface="Palatino Linotype" panose="02040502050505030304" pitchFamily="18" charset="0"/>
            </a:endParaRPr>
          </a:p>
          <a:p>
            <a:pPr algn="ctr"/>
            <a:endParaRPr lang="de-DE" sz="1600" dirty="0"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Um 1970 an der Hamburger Universität entworfen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Entwicklung durch die drei Psychologen Friedemann Schulz von Thun,  </a:t>
            </a:r>
            <a:r>
              <a:rPr lang="de-DE" sz="1400" dirty="0" err="1"/>
              <a:t>Inghard</a:t>
            </a:r>
            <a:r>
              <a:rPr lang="de-DE" sz="1400" dirty="0"/>
              <a:t> Langer und Reinhard Tausch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37B376C-B739-4ACC-A720-55DD91A5F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747" y="336601"/>
            <a:ext cx="481626" cy="4267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6C8BC0E-457C-4F67-AB4D-7D28F47E2E27}"/>
              </a:ext>
            </a:extLst>
          </p:cNvPr>
          <p:cNvSpPr txBox="1"/>
          <p:nvPr/>
        </p:nvSpPr>
        <p:spPr>
          <a:xfrm>
            <a:off x="1046746" y="469232"/>
            <a:ext cx="4256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dirty="0">
                <a:solidFill>
                  <a:srgbClr val="002F5D"/>
                </a:solidFill>
              </a:rPr>
              <a:t>4. Theoretische Lösungsansätze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C528F10-32FE-4291-9BF4-57791E70844A}"/>
              </a:ext>
            </a:extLst>
          </p:cNvPr>
          <p:cNvSpPr txBox="1"/>
          <p:nvPr/>
        </p:nvSpPr>
        <p:spPr>
          <a:xfrm>
            <a:off x="1100980" y="3347919"/>
            <a:ext cx="694204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00060C"/>
                </a:solidFill>
                <a:latin typeface="Palatino Linotype" panose="02040502050505030304" pitchFamily="18" charset="0"/>
              </a:rPr>
              <a:t>„</a:t>
            </a:r>
            <a:r>
              <a:rPr lang="de-DE" dirty="0">
                <a:solidFill>
                  <a:srgbClr val="202122"/>
                </a:solidFill>
                <a:latin typeface="Arial" panose="020B0604020202020204" pitchFamily="34" charset="0"/>
              </a:rPr>
              <a:t>Wer breites Wissen erworben hat, der strebe danach, sich kurz und verständlich auszudrücken."</a:t>
            </a:r>
            <a:r>
              <a:rPr lang="de-DE" dirty="0">
                <a:solidFill>
                  <a:srgbClr val="00060C"/>
                </a:solidFill>
                <a:latin typeface="Palatino Linotype" panose="02040502050505030304" pitchFamily="18" charset="0"/>
              </a:rPr>
              <a:t> </a:t>
            </a:r>
          </a:p>
          <a:p>
            <a:r>
              <a:rPr lang="de-DE" sz="1400" dirty="0">
                <a:solidFill>
                  <a:srgbClr val="00060C"/>
                </a:solidFill>
                <a:latin typeface="Palatino Linotype" panose="02040502050505030304" pitchFamily="18" charset="0"/>
              </a:rPr>
              <a:t>(Mengzi, chinesischer Philosoph, um 370 v. Chr.)</a:t>
            </a:r>
          </a:p>
          <a:p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1E86E06-3206-4FB4-B519-5C0A9E173323}"/>
              </a:ext>
            </a:extLst>
          </p:cNvPr>
          <p:cNvSpPr txBox="1"/>
          <p:nvPr/>
        </p:nvSpPr>
        <p:spPr>
          <a:xfrm>
            <a:off x="2026920" y="1005840"/>
            <a:ext cx="3977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de-DE" sz="1600" dirty="0">
                <a:solidFill>
                  <a:srgbClr val="002F5D"/>
                </a:solidFill>
              </a:rPr>
              <a:t>Hamburger Verständlichkeitskonzept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2FB606A-CB9E-4CEE-A867-EF9DCBB50D62}"/>
              </a:ext>
            </a:extLst>
          </p:cNvPr>
          <p:cNvSpPr txBox="1"/>
          <p:nvPr/>
        </p:nvSpPr>
        <p:spPr>
          <a:xfrm>
            <a:off x="1287560" y="2472690"/>
            <a:ext cx="5451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2F5D"/>
                </a:solidFill>
              </a:rPr>
              <a:t>Optimierung von Fachtexte zu kohärenten Lehrtexten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2F5D"/>
                </a:solidFill>
              </a:rPr>
              <a:t>Selbständiger Wissenserwerb soll gefördert werden</a:t>
            </a:r>
          </a:p>
        </p:txBody>
      </p:sp>
      <p:pic>
        <p:nvPicPr>
          <p:cNvPr id="9" name="AUD-20200709-WA0011">
            <a:hlinkClick r:id="" action="ppaction://media"/>
            <a:extLst>
              <a:ext uri="{FF2B5EF4-FFF2-40B4-BE49-F238E27FC236}">
                <a16:creationId xmlns:a16="http://schemas.microsoft.com/office/drawing/2014/main" id="{CA895CB4-EBC3-431E-ACC0-D1B945AEAB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46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erade Verbindung 8"/>
          <p:cNvCxnSpPr/>
          <p:nvPr/>
        </p:nvCxnSpPr>
        <p:spPr>
          <a:xfrm>
            <a:off x="459968" y="346590"/>
            <a:ext cx="454763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459968" y="445480"/>
            <a:ext cx="3627290" cy="3075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dirty="0">
                <a:latin typeface="Palatino Linotype" panose="02040502050505030304" pitchFamily="18" charset="0"/>
              </a:rPr>
              <a:t>4. Theoretische Lösungsansätze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D2289BE-2B9C-4E8B-84B2-88D3200F181A}"/>
              </a:ext>
            </a:extLst>
          </p:cNvPr>
          <p:cNvSpPr txBox="1"/>
          <p:nvPr/>
        </p:nvSpPr>
        <p:spPr>
          <a:xfrm>
            <a:off x="2798286" y="842528"/>
            <a:ext cx="3536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/>
              <a:t>Hamburger Verständlichkeitskonzept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2E86820-CC52-44A7-A049-8E2C8F61F190}"/>
              </a:ext>
            </a:extLst>
          </p:cNvPr>
          <p:cNvSpPr txBox="1"/>
          <p:nvPr/>
        </p:nvSpPr>
        <p:spPr>
          <a:xfrm>
            <a:off x="2798286" y="1181082"/>
            <a:ext cx="34923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i="1" dirty="0"/>
              <a:t>4 Dimensionen der Verständlichkeit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F137337-6985-4B96-8C26-B7A8B6809D29}"/>
              </a:ext>
            </a:extLst>
          </p:cNvPr>
          <p:cNvSpPr txBox="1"/>
          <p:nvPr/>
        </p:nvSpPr>
        <p:spPr>
          <a:xfrm>
            <a:off x="870664" y="1711062"/>
            <a:ext cx="21699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Einfachheit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/>
              <a:t>Satzzeichen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/>
              <a:t>Satzbau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/>
              <a:t>Wortwahl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4FE1848-EB14-4E2D-BFE5-8A7CD8B7B8A0}"/>
              </a:ext>
            </a:extLst>
          </p:cNvPr>
          <p:cNvSpPr txBox="1"/>
          <p:nvPr/>
        </p:nvSpPr>
        <p:spPr>
          <a:xfrm>
            <a:off x="6081311" y="1718631"/>
            <a:ext cx="21479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Gliederung/Ordnung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/>
              <a:t>Sinnvolle Reihenfolge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/>
              <a:t>Absätze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/>
              <a:t>Schriftart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F3E17E8-DA53-4995-B40F-8399A96E810A}"/>
              </a:ext>
            </a:extLst>
          </p:cNvPr>
          <p:cNvSpPr txBox="1"/>
          <p:nvPr/>
        </p:nvSpPr>
        <p:spPr>
          <a:xfrm>
            <a:off x="683046" y="3007605"/>
            <a:ext cx="2169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Kürze/ Prägnanz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/>
              <a:t>Textlänge vs. Informationsziel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F8DA450-43DF-4C40-A15A-90BB58455A00}"/>
              </a:ext>
            </a:extLst>
          </p:cNvPr>
          <p:cNvSpPr txBox="1"/>
          <p:nvPr/>
        </p:nvSpPr>
        <p:spPr>
          <a:xfrm>
            <a:off x="5905041" y="3007605"/>
            <a:ext cx="23242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Anregende Zustände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/>
              <a:t>Stilmittel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/>
              <a:t>Grafiken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/>
              <a:t>Bilder</a:t>
            </a:r>
          </a:p>
        </p:txBody>
      </p:sp>
      <p:pic>
        <p:nvPicPr>
          <p:cNvPr id="11" name="AUD-20200709-WA0008">
            <a:hlinkClick r:id="" action="ppaction://media"/>
            <a:extLst>
              <a:ext uri="{FF2B5EF4-FFF2-40B4-BE49-F238E27FC236}">
                <a16:creationId xmlns:a16="http://schemas.microsoft.com/office/drawing/2014/main" id="{7434C719-C095-4AEE-8382-58C174DBA0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16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900"/>
                            </p:stCondLst>
                            <p:childTnLst>
                              <p:par>
                                <p:cTn id="20" presetID="2" presetClass="entr" presetSubtype="12" fill="hold" grpId="0" nodeType="after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300"/>
                            </p:stCondLst>
                            <p:childTnLst>
                              <p:par>
                                <p:cTn id="25" presetID="2" presetClass="entr" presetSubtype="6" fill="hold" grpId="0" nodeType="after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9500"/>
                            </p:stCondLst>
                            <p:childTnLst>
                              <p:par>
                                <p:cTn id="30" presetID="2" presetClass="entr" presetSubtype="12" fill="hold" grpId="0" nodeType="afterEffect">
                                  <p:stCondLst>
                                    <p:cond delay="11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800"/>
                            </p:stCondLst>
                            <p:childTnLst>
                              <p:par>
                                <p:cTn id="35" presetID="2" presetClass="entr" presetSubtype="6" fill="hold" grpId="0" nodeType="after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Universität Jena">
  <a:themeElements>
    <a:clrScheme name="Universität">
      <a:dk1>
        <a:srgbClr val="002F5D"/>
      </a:dk1>
      <a:lt1>
        <a:srgbClr val="FFFFFF"/>
      </a:lt1>
      <a:dk2>
        <a:srgbClr val="002F5D"/>
      </a:dk2>
      <a:lt2>
        <a:srgbClr val="FFFFFF"/>
      </a:lt2>
      <a:accent1>
        <a:srgbClr val="AE9A63"/>
      </a:accent1>
      <a:accent2>
        <a:srgbClr val="7682A5"/>
      </a:accent2>
      <a:accent3>
        <a:srgbClr val="8E98B7"/>
      </a:accent3>
      <a:accent4>
        <a:srgbClr val="FFFFFF"/>
      </a:accent4>
      <a:accent5>
        <a:srgbClr val="FFFFFF"/>
      </a:accent5>
      <a:accent6>
        <a:srgbClr val="FFFFFF"/>
      </a:accent6>
      <a:hlink>
        <a:srgbClr val="7682A5"/>
      </a:hlink>
      <a:folHlink>
        <a:srgbClr val="A8AFC8"/>
      </a:folHlink>
    </a:clrScheme>
    <a:fontScheme name="Universität">
      <a:majorFont>
        <a:latin typeface="Palatino nova Medium"/>
        <a:ea typeface=""/>
        <a:cs typeface=""/>
      </a:majorFont>
      <a:minorFont>
        <a:latin typeface="Roboto Condensed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8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17122E2C2664843BA937D4E4FC5CD8B" ma:contentTypeVersion="2" ma:contentTypeDescription="Ein neues Dokument erstellen." ma:contentTypeScope="" ma:versionID="c8632f9c6e0744570c66ec11e48d4c83">
  <xsd:schema xmlns:xsd="http://www.w3.org/2001/XMLSchema" xmlns:xs="http://www.w3.org/2001/XMLSchema" xmlns:p="http://schemas.microsoft.com/office/2006/metadata/properties" xmlns:ns2="f830d6e7-f31d-4c25-b61e-6f363c656b8a" targetNamespace="http://schemas.microsoft.com/office/2006/metadata/properties" ma:root="true" ma:fieldsID="827463afa02d21f8381a8a3d7d791bbf" ns2:_="">
    <xsd:import namespace="f830d6e7-f31d-4c25-b61e-6f363c656b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30d6e7-f31d-4c25-b61e-6f363c656b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204EF01-A7D7-48BD-A296-718F12152DF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4F7808F-2598-4CC9-B3BD-99566223B4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30d6e7-f31d-4c25-b61e-6f363c656b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A4F2DA6-7B8A-494B-811B-6FD2EA9EAA28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f830d6e7-f31d-4c25-b61e-6f363c656b8a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863</Words>
  <Application>Microsoft Office PowerPoint</Application>
  <PresentationFormat>Bildschirmpräsentation (16:9)</PresentationFormat>
  <Paragraphs>168</Paragraphs>
  <Slides>15</Slides>
  <Notes>8</Notes>
  <HiddenSlides>0</HiddenSlides>
  <MMClips>15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1" baseType="lpstr">
      <vt:lpstr>Calibri</vt:lpstr>
      <vt:lpstr>Arial</vt:lpstr>
      <vt:lpstr>Roboto Condensed</vt:lpstr>
      <vt:lpstr>Palatino Linotype</vt:lpstr>
      <vt:lpstr>Courier New</vt:lpstr>
      <vt:lpstr>Universität Jena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FSU Jena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Liana Franke</dc:creator>
  <cp:lastModifiedBy>Theresa Jünger</cp:lastModifiedBy>
  <cp:revision>513</cp:revision>
  <cp:lastPrinted>2017-04-12T09:06:57Z</cp:lastPrinted>
  <dcterms:created xsi:type="dcterms:W3CDTF">2017-03-23T10:34:48Z</dcterms:created>
  <dcterms:modified xsi:type="dcterms:W3CDTF">2021-09-30T09:47:03Z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0x010100D17122E2C2664843BA937D4E4FC5CD8B</vt:lpwstr>
  </property>
</Properties>
</file>