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tags/tag9.xml" ContentType="application/vnd.openxmlformats-officedocument.presentationml.tags+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comments/comment1.xml" ContentType="application/vnd.openxmlformats-officedocument.presentationml.comment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9"/>
  </p:notesMasterIdLst>
  <p:handoutMasterIdLst>
    <p:handoutMasterId r:id="rId30"/>
  </p:handoutMasterIdLst>
  <p:sldIdLst>
    <p:sldId id="288" r:id="rId5"/>
    <p:sldId id="323" r:id="rId6"/>
    <p:sldId id="289" r:id="rId7"/>
    <p:sldId id="290" r:id="rId8"/>
    <p:sldId id="291" r:id="rId9"/>
    <p:sldId id="327" r:id="rId10"/>
    <p:sldId id="304" r:id="rId11"/>
    <p:sldId id="293" r:id="rId12"/>
    <p:sldId id="294" r:id="rId13"/>
    <p:sldId id="295" r:id="rId14"/>
    <p:sldId id="296" r:id="rId15"/>
    <p:sldId id="297" r:id="rId16"/>
    <p:sldId id="298" r:id="rId17"/>
    <p:sldId id="299" r:id="rId18"/>
    <p:sldId id="310" r:id="rId19"/>
    <p:sldId id="313" r:id="rId20"/>
    <p:sldId id="308" r:id="rId21"/>
    <p:sldId id="320" r:id="rId22"/>
    <p:sldId id="322" r:id="rId23"/>
    <p:sldId id="319" r:id="rId24"/>
    <p:sldId id="324" r:id="rId25"/>
    <p:sldId id="317" r:id="rId26"/>
    <p:sldId id="326" r:id="rId27"/>
    <p:sldId id="318" r:id="rId28"/>
  </p:sldIdLst>
  <p:sldSz cx="9144000" cy="5143500" type="screen16x9"/>
  <p:notesSz cx="9144000" cy="6858000"/>
  <p:embeddedFontLst>
    <p:embeddedFont>
      <p:font typeface="Calibri" panose="020F0502020204030204" pitchFamily="34" charset="0"/>
      <p:regular r:id="rId31"/>
      <p:bold r:id="rId32"/>
      <p:italic r:id="rId33"/>
      <p:boldItalic r:id="rId34"/>
    </p:embeddedFont>
    <p:embeddedFont>
      <p:font typeface="Palatino Linotype" panose="02040502050505030304" pitchFamily="18" charset="0"/>
      <p:regular r:id="rId35"/>
      <p:bold r:id="rId36"/>
      <p:italic r:id="rId37"/>
      <p:boldItalic r:id="rId38"/>
    </p:embeddedFont>
    <p:embeddedFont>
      <p:font typeface="Roboto Condensed" panose="02000000000000000000" pitchFamily="2" charset="0"/>
      <p:regular r:id="rId39"/>
      <p:bold r:id="rId40"/>
      <p:italic r:id="rId41"/>
      <p:boldItalic r:id="rId42"/>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3162" userDrawn="1">
          <p15:clr>
            <a:srgbClr val="A4A3A4"/>
          </p15:clr>
        </p15:guide>
        <p15:guide id="3" orient="horz" pos="2414" userDrawn="1">
          <p15:clr>
            <a:srgbClr val="A4A3A4"/>
          </p15:clr>
        </p15:guide>
        <p15:guide id="5" orient="horz" pos="2867" userDrawn="1">
          <p15:clr>
            <a:srgbClr val="A4A3A4"/>
          </p15:clr>
        </p15:guide>
        <p15:guide id="6" orient="horz" pos="282">
          <p15:clr>
            <a:srgbClr val="A4A3A4"/>
          </p15:clr>
        </p15:guide>
        <p15:guide id="7" orient="horz" pos="696">
          <p15:clr>
            <a:srgbClr val="A4A3A4"/>
          </p15:clr>
        </p15:guide>
        <p15:guide id="8" orient="horz" pos="2709" userDrawn="1">
          <p15:clr>
            <a:srgbClr val="A4A3A4"/>
          </p15:clr>
        </p15:guide>
        <p15:guide id="9" pos="2018">
          <p15:clr>
            <a:srgbClr val="A4A3A4"/>
          </p15:clr>
        </p15:guide>
        <p15:guide id="10" pos="1723" userDrawn="1">
          <p15:clr>
            <a:srgbClr val="A4A3A4"/>
          </p15:clr>
        </p15:guide>
        <p15:guide id="11" pos="5474">
          <p15:clr>
            <a:srgbClr val="A4A3A4"/>
          </p15:clr>
        </p15:guide>
        <p15:guide id="12" pos="295" userDrawn="1">
          <p15:clr>
            <a:srgbClr val="A4A3A4"/>
          </p15:clr>
        </p15:guide>
        <p15:guide id="13" pos="4033">
          <p15:clr>
            <a:srgbClr val="A4A3A4"/>
          </p15:clr>
        </p15:guide>
        <p15:guide id="14" pos="3745">
          <p15:clr>
            <a:srgbClr val="A4A3A4"/>
          </p15:clr>
        </p15:guide>
        <p15:guide id="15" pos="3170">
          <p15:clr>
            <a:srgbClr val="A4A3A4"/>
          </p15:clr>
        </p15:guide>
        <p15:guide id="16" pos="577">
          <p15:clr>
            <a:srgbClr val="A4A3A4"/>
          </p15:clr>
        </p15:guide>
        <p15:guide id="17" pos="864">
          <p15:clr>
            <a:srgbClr val="A4A3A4"/>
          </p15:clr>
        </p15:guide>
        <p15:guide id="18" pos="1156" userDrawn="1">
          <p15:clr>
            <a:srgbClr val="A4A3A4"/>
          </p15:clr>
        </p15:guide>
        <p15:guide id="19" pos="1443">
          <p15:clr>
            <a:srgbClr val="A4A3A4"/>
          </p15:clr>
        </p15:guide>
        <p15:guide id="20" pos="2312">
          <p15:clr>
            <a:srgbClr val="A4A3A4"/>
          </p15:clr>
        </p15:guide>
        <p15:guide id="21" pos="2595">
          <p15:clr>
            <a:srgbClr val="A4A3A4"/>
          </p15:clr>
        </p15:guide>
        <p15:guide id="22" pos="2880" userDrawn="1">
          <p15:clr>
            <a:srgbClr val="A4A3A4"/>
          </p15:clr>
        </p15:guide>
        <p15:guide id="23" pos="3458">
          <p15:clr>
            <a:srgbClr val="A4A3A4"/>
          </p15:clr>
        </p15:guide>
        <p15:guide id="25" pos="4604" userDrawn="1">
          <p15:clr>
            <a:srgbClr val="A4A3A4"/>
          </p15:clr>
        </p15:guide>
        <p15:guide id="26" pos="4899">
          <p15:clr>
            <a:srgbClr val="A4A3A4"/>
          </p15:clr>
        </p15:guide>
        <p15:guide id="27" pos="5186">
          <p15:clr>
            <a:srgbClr val="A4A3A4"/>
          </p15:clr>
        </p15:guide>
        <p15:guide id="28" orient="horz" pos="3153">
          <p15:clr>
            <a:srgbClr val="A4A3A4"/>
          </p15:clr>
        </p15:guide>
        <p15:guide id="29" orient="horz" pos="2836">
          <p15:clr>
            <a:srgbClr val="A4A3A4"/>
          </p15:clr>
        </p15:guide>
        <p15:guide id="30" pos="4321">
          <p15:clr>
            <a:srgbClr val="A4A3A4"/>
          </p15:clr>
        </p15:guide>
      </p15:sldGuideLst>
    </p:ext>
    <p:ext uri="{2D200454-40CA-4A62-9FC3-DE9A4176ACB9}">
      <p15:notesGuideLst xmlns:p15="http://schemas.microsoft.com/office/powerpoint/2012/main">
        <p15:guide id="1" orient="horz" pos="2160" userDrawn="1">
          <p15:clr>
            <a:srgbClr val="A4A3A4"/>
          </p15:clr>
        </p15:guide>
        <p15:guide id="2" pos="288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nart" initials="L" lastIdx="3" clrIdx="0">
    <p:extLst>
      <p:ext uri="{19B8F6BF-5375-455C-9EA6-DF929625EA0E}">
        <p15:presenceInfo xmlns:p15="http://schemas.microsoft.com/office/powerpoint/2012/main" userId="Lennart" providerId="None"/>
      </p:ext>
    </p:extLst>
  </p:cmAuthor>
  <p:cmAuthor id="2" name="rommyengel@web.de" initials="r" lastIdx="4" clrIdx="1">
    <p:extLst>
      <p:ext uri="{19B8F6BF-5375-455C-9EA6-DF929625EA0E}">
        <p15:presenceInfo xmlns:p15="http://schemas.microsoft.com/office/powerpoint/2012/main" userId="2fb7fa4ee9fa908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F5D"/>
    <a:srgbClr val="FFFFFF"/>
    <a:srgbClr val="BD9F21"/>
    <a:srgbClr val="FFC864"/>
    <a:srgbClr val="FFBE64"/>
    <a:srgbClr val="F0AA46"/>
    <a:srgbClr val="F0A050"/>
    <a:srgbClr val="FFB464"/>
    <a:srgbClr val="FABE5A"/>
    <a:srgbClr val="F0A0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23" autoAdjust="0"/>
    <p:restoredTop sz="95226" autoAdjust="0"/>
  </p:normalViewPr>
  <p:slideViewPr>
    <p:cSldViewPr snapToGrid="0" snapToObjects="1">
      <p:cViewPr varScale="1">
        <p:scale>
          <a:sx n="104" d="100"/>
          <a:sy n="104" d="100"/>
        </p:scale>
        <p:origin x="720" y="58"/>
      </p:cViewPr>
      <p:guideLst>
        <p:guide orient="horz" pos="1620"/>
        <p:guide orient="horz" pos="3162"/>
        <p:guide orient="horz" pos="2414"/>
        <p:guide orient="horz" pos="2867"/>
        <p:guide orient="horz" pos="282"/>
        <p:guide orient="horz" pos="696"/>
        <p:guide orient="horz" pos="2709"/>
        <p:guide pos="2018"/>
        <p:guide pos="1723"/>
        <p:guide pos="5474"/>
        <p:guide pos="295"/>
        <p:guide pos="4033"/>
        <p:guide pos="3745"/>
        <p:guide pos="3170"/>
        <p:guide pos="577"/>
        <p:guide pos="864"/>
        <p:guide pos="1156"/>
        <p:guide pos="1443"/>
        <p:guide pos="2312"/>
        <p:guide pos="2595"/>
        <p:guide pos="2880"/>
        <p:guide pos="3458"/>
        <p:guide pos="4604"/>
        <p:guide pos="4899"/>
        <p:guide pos="5186"/>
        <p:guide orient="horz" pos="3153"/>
        <p:guide orient="horz" pos="2836"/>
        <p:guide pos="4321"/>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showGuides="1">
      <p:cViewPr varScale="1">
        <p:scale>
          <a:sx n="82" d="100"/>
          <a:sy n="82" d="100"/>
        </p:scale>
        <p:origin x="-3180" y="-96"/>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11.fntdata"/></Relationships>
</file>

<file path=ppt/comments/comment1.xml><?xml version="1.0" encoding="utf-8"?>
<p:cmLst xmlns:a="http://schemas.openxmlformats.org/drawingml/2006/main" xmlns:r="http://schemas.openxmlformats.org/officeDocument/2006/relationships" xmlns:p="http://schemas.openxmlformats.org/presentationml/2006/main">
  <p:cm authorId="2" dt="2020-06-18T13:46:09.998" idx="2">
    <p:pos x="439" y="2153"/>
    <p:text>Bitte fügt eure Literatur noch ein, vielleicht auf eine neue Seite. Ich sortiere die Liste, wenn die PP steht!</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652642F8-4030-468B-846F-DE3B6AB6CE0D}" type="datetimeFigureOut">
              <a:rPr lang="de-DE" smtClean="0"/>
              <a:t>09.11.2021</a:t>
            </a:fld>
            <a:endParaRPr lang="de-DE"/>
          </a:p>
        </p:txBody>
      </p:sp>
      <p:sp>
        <p:nvSpPr>
          <p:cNvPr id="4" name="Fußzeilenplatzhalt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0A6AA542-7317-4AC6-A4A4-9C0CA7435764}" type="slidenum">
              <a:rPr lang="de-DE" smtClean="0"/>
              <a:t>‹Nr.›</a:t>
            </a:fld>
            <a:endParaRPr lang="de-DE"/>
          </a:p>
        </p:txBody>
      </p:sp>
    </p:spTree>
    <p:extLst>
      <p:ext uri="{BB962C8B-B14F-4D97-AF65-F5344CB8AC3E}">
        <p14:creationId xmlns:p14="http://schemas.microsoft.com/office/powerpoint/2010/main" val="26024962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E1AB2040-EA4D-4002-BC41-13AC0377AF84}" type="datetimeFigureOut">
              <a:rPr lang="de-DE" smtClean="0"/>
              <a:t>09.11.2021</a:t>
            </a:fld>
            <a:endParaRPr lang="de-DE"/>
          </a:p>
        </p:txBody>
      </p:sp>
      <p:sp>
        <p:nvSpPr>
          <p:cNvPr id="4" name="Folienbildplatzhalt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5BDADD7A-5464-40FD-B5CC-4CA36D7CC1F5}" type="slidenum">
              <a:rPr lang="de-DE" smtClean="0"/>
              <a:t>‹Nr.›</a:t>
            </a:fld>
            <a:endParaRPr lang="de-DE"/>
          </a:p>
        </p:txBody>
      </p:sp>
    </p:spTree>
    <p:extLst>
      <p:ext uri="{BB962C8B-B14F-4D97-AF65-F5344CB8AC3E}">
        <p14:creationId xmlns:p14="http://schemas.microsoft.com/office/powerpoint/2010/main" val="1495305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BDADD7A-5464-40FD-B5CC-4CA36D7CC1F5}" type="slidenum">
              <a:rPr lang="de-DE" smtClean="0"/>
              <a:t>1</a:t>
            </a:fld>
            <a:endParaRPr lang="de-DE"/>
          </a:p>
        </p:txBody>
      </p:sp>
    </p:spTree>
    <p:extLst>
      <p:ext uri="{BB962C8B-B14F-4D97-AF65-F5344CB8AC3E}">
        <p14:creationId xmlns:p14="http://schemas.microsoft.com/office/powerpoint/2010/main" val="3211306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BDADD7A-5464-40FD-B5CC-4CA36D7CC1F5}" type="slidenum">
              <a:rPr lang="de-DE" smtClean="0"/>
              <a:t>11</a:t>
            </a:fld>
            <a:endParaRPr lang="de-DE"/>
          </a:p>
        </p:txBody>
      </p:sp>
    </p:spTree>
    <p:extLst>
      <p:ext uri="{BB962C8B-B14F-4D97-AF65-F5344CB8AC3E}">
        <p14:creationId xmlns:p14="http://schemas.microsoft.com/office/powerpoint/2010/main" val="2748948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de-DE"/>
              <a:t>Ausdünnen! Text verschieben?!</a:t>
            </a:r>
          </a:p>
        </p:txBody>
      </p:sp>
      <p:sp>
        <p:nvSpPr>
          <p:cNvPr id="45060" name="Foliennummernplatzhalt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C8147D7-5C48-4964-BDFF-0E20BC62054E}" type="slidenum">
              <a:rPr lang="de-DE" altLang="de-DE" smtClean="0">
                <a:solidFill>
                  <a:srgbClr val="000000"/>
                </a:solidFill>
              </a:rPr>
              <a:pPr fontAlgn="base">
                <a:spcBef>
                  <a:spcPct val="0"/>
                </a:spcBef>
                <a:spcAft>
                  <a:spcPct val="0"/>
                </a:spcAft>
                <a:defRPr/>
              </a:pPr>
              <a:t>12</a:t>
            </a:fld>
            <a:endParaRPr lang="de-DE" altLang="de-DE">
              <a:solidFill>
                <a:srgbClr val="000000"/>
              </a:solidFill>
            </a:endParaRPr>
          </a:p>
        </p:txBody>
      </p:sp>
    </p:spTree>
    <p:extLst>
      <p:ext uri="{BB962C8B-B14F-4D97-AF65-F5344CB8AC3E}">
        <p14:creationId xmlns:p14="http://schemas.microsoft.com/office/powerpoint/2010/main" val="3074130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de-DE"/>
              <a:t>Ausdünnen! Text verschieben?!</a:t>
            </a:r>
          </a:p>
        </p:txBody>
      </p:sp>
      <p:sp>
        <p:nvSpPr>
          <p:cNvPr id="45060" name="Foliennummernplatzhalt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C8147D7-5C48-4964-BDFF-0E20BC62054E}" type="slidenum">
              <a:rPr lang="de-DE" altLang="de-DE" smtClean="0">
                <a:solidFill>
                  <a:srgbClr val="000000"/>
                </a:solidFill>
              </a:rPr>
              <a:pPr fontAlgn="base">
                <a:spcBef>
                  <a:spcPct val="0"/>
                </a:spcBef>
                <a:spcAft>
                  <a:spcPct val="0"/>
                </a:spcAft>
                <a:defRPr/>
              </a:pPr>
              <a:t>13</a:t>
            </a:fld>
            <a:endParaRPr lang="de-DE" altLang="de-DE">
              <a:solidFill>
                <a:srgbClr val="000000"/>
              </a:solidFill>
            </a:endParaRPr>
          </a:p>
        </p:txBody>
      </p:sp>
    </p:spTree>
    <p:extLst>
      <p:ext uri="{BB962C8B-B14F-4D97-AF65-F5344CB8AC3E}">
        <p14:creationId xmlns:p14="http://schemas.microsoft.com/office/powerpoint/2010/main" val="511545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de-DE"/>
              <a:t>Ausdünnen! Text verschieben?!</a:t>
            </a:r>
          </a:p>
        </p:txBody>
      </p:sp>
      <p:sp>
        <p:nvSpPr>
          <p:cNvPr id="45060" name="Foliennummernplatzhalt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C8147D7-5C48-4964-BDFF-0E20BC62054E}" type="slidenum">
              <a:rPr lang="de-DE" altLang="de-DE" smtClean="0">
                <a:solidFill>
                  <a:srgbClr val="000000"/>
                </a:solidFill>
              </a:rPr>
              <a:pPr fontAlgn="base">
                <a:spcBef>
                  <a:spcPct val="0"/>
                </a:spcBef>
                <a:spcAft>
                  <a:spcPct val="0"/>
                </a:spcAft>
                <a:defRPr/>
              </a:pPr>
              <a:t>14</a:t>
            </a:fld>
            <a:endParaRPr lang="de-DE" altLang="de-DE">
              <a:solidFill>
                <a:srgbClr val="000000"/>
              </a:solidFill>
            </a:endParaRPr>
          </a:p>
        </p:txBody>
      </p:sp>
    </p:spTree>
    <p:extLst>
      <p:ext uri="{BB962C8B-B14F-4D97-AF65-F5344CB8AC3E}">
        <p14:creationId xmlns:p14="http://schemas.microsoft.com/office/powerpoint/2010/main" val="1979321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de-DE"/>
              <a:t>Ausdünnen! Text verschieben?!</a:t>
            </a:r>
          </a:p>
        </p:txBody>
      </p:sp>
      <p:sp>
        <p:nvSpPr>
          <p:cNvPr id="45060" name="Foliennummernplatzhalt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C8147D7-5C48-4964-BDFF-0E20BC62054E}" type="slidenum">
              <a:rPr lang="de-DE" altLang="de-DE" smtClean="0">
                <a:solidFill>
                  <a:srgbClr val="000000"/>
                </a:solidFill>
              </a:rPr>
              <a:pPr fontAlgn="base">
                <a:spcBef>
                  <a:spcPct val="0"/>
                </a:spcBef>
                <a:spcAft>
                  <a:spcPct val="0"/>
                </a:spcAft>
                <a:defRPr/>
              </a:pPr>
              <a:t>15</a:t>
            </a:fld>
            <a:endParaRPr lang="de-DE" altLang="de-DE">
              <a:solidFill>
                <a:srgbClr val="000000"/>
              </a:solidFill>
            </a:endParaRPr>
          </a:p>
        </p:txBody>
      </p:sp>
    </p:spTree>
    <p:extLst>
      <p:ext uri="{BB962C8B-B14F-4D97-AF65-F5344CB8AC3E}">
        <p14:creationId xmlns:p14="http://schemas.microsoft.com/office/powerpoint/2010/main" val="3455739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de-DE"/>
              <a:t>Ausdünnen! Text verschieben?!</a:t>
            </a:r>
          </a:p>
        </p:txBody>
      </p:sp>
      <p:sp>
        <p:nvSpPr>
          <p:cNvPr id="45060" name="Foliennummernplatzhalt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C8147D7-5C48-4964-BDFF-0E20BC62054E}" type="slidenum">
              <a:rPr lang="de-DE" altLang="de-DE" smtClean="0">
                <a:solidFill>
                  <a:srgbClr val="000000"/>
                </a:solidFill>
              </a:rPr>
              <a:pPr fontAlgn="base">
                <a:spcBef>
                  <a:spcPct val="0"/>
                </a:spcBef>
                <a:spcAft>
                  <a:spcPct val="0"/>
                </a:spcAft>
                <a:defRPr/>
              </a:pPr>
              <a:t>16</a:t>
            </a:fld>
            <a:endParaRPr lang="de-DE" altLang="de-DE">
              <a:solidFill>
                <a:srgbClr val="000000"/>
              </a:solidFill>
            </a:endParaRPr>
          </a:p>
        </p:txBody>
      </p:sp>
    </p:spTree>
    <p:extLst>
      <p:ext uri="{BB962C8B-B14F-4D97-AF65-F5344CB8AC3E}">
        <p14:creationId xmlns:p14="http://schemas.microsoft.com/office/powerpoint/2010/main" val="3148213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BDADD7A-5464-40FD-B5CC-4CA36D7CC1F5}" type="slidenum">
              <a:rPr lang="de-DE" smtClean="0"/>
              <a:t>17</a:t>
            </a:fld>
            <a:endParaRPr lang="de-DE"/>
          </a:p>
        </p:txBody>
      </p:sp>
    </p:spTree>
    <p:extLst>
      <p:ext uri="{BB962C8B-B14F-4D97-AF65-F5344CB8AC3E}">
        <p14:creationId xmlns:p14="http://schemas.microsoft.com/office/powerpoint/2010/main" val="36826494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de-DE"/>
              <a:t>Ausdünnen! Text verschieben?!</a:t>
            </a:r>
          </a:p>
        </p:txBody>
      </p:sp>
      <p:sp>
        <p:nvSpPr>
          <p:cNvPr id="45060" name="Foliennummernplatzhalt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C8147D7-5C48-4964-BDFF-0E20BC62054E}" type="slidenum">
              <a:rPr lang="de-DE" altLang="de-DE" smtClean="0">
                <a:solidFill>
                  <a:srgbClr val="000000"/>
                </a:solidFill>
              </a:rPr>
              <a:pPr fontAlgn="base">
                <a:spcBef>
                  <a:spcPct val="0"/>
                </a:spcBef>
                <a:spcAft>
                  <a:spcPct val="0"/>
                </a:spcAft>
                <a:defRPr/>
              </a:pPr>
              <a:t>18</a:t>
            </a:fld>
            <a:endParaRPr lang="de-DE" altLang="de-DE">
              <a:solidFill>
                <a:srgbClr val="000000"/>
              </a:solidFill>
            </a:endParaRPr>
          </a:p>
        </p:txBody>
      </p:sp>
    </p:spTree>
    <p:extLst>
      <p:ext uri="{BB962C8B-B14F-4D97-AF65-F5344CB8AC3E}">
        <p14:creationId xmlns:p14="http://schemas.microsoft.com/office/powerpoint/2010/main" val="689562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de-DE"/>
              <a:t>Ausdünnen! Text verschieben?!</a:t>
            </a:r>
          </a:p>
        </p:txBody>
      </p:sp>
      <p:sp>
        <p:nvSpPr>
          <p:cNvPr id="45060" name="Foliennummernplatzhalt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C8147D7-5C48-4964-BDFF-0E20BC62054E}" type="slidenum">
              <a:rPr lang="de-DE" altLang="de-DE" smtClean="0">
                <a:solidFill>
                  <a:srgbClr val="000000"/>
                </a:solidFill>
              </a:rPr>
              <a:pPr fontAlgn="base">
                <a:spcBef>
                  <a:spcPct val="0"/>
                </a:spcBef>
                <a:spcAft>
                  <a:spcPct val="0"/>
                </a:spcAft>
                <a:defRPr/>
              </a:pPr>
              <a:t>19</a:t>
            </a:fld>
            <a:endParaRPr lang="de-DE" altLang="de-DE">
              <a:solidFill>
                <a:srgbClr val="000000"/>
              </a:solidFill>
            </a:endParaRPr>
          </a:p>
        </p:txBody>
      </p:sp>
    </p:spTree>
    <p:extLst>
      <p:ext uri="{BB962C8B-B14F-4D97-AF65-F5344CB8AC3E}">
        <p14:creationId xmlns:p14="http://schemas.microsoft.com/office/powerpoint/2010/main" val="20922510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de-DE"/>
              <a:t>Ausdünnen! Text verschieben?!</a:t>
            </a:r>
          </a:p>
        </p:txBody>
      </p:sp>
      <p:sp>
        <p:nvSpPr>
          <p:cNvPr id="45060" name="Foliennummernplatzhalt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C8147D7-5C48-4964-BDFF-0E20BC62054E}" type="slidenum">
              <a:rPr lang="de-DE" altLang="de-DE" smtClean="0">
                <a:solidFill>
                  <a:srgbClr val="000000"/>
                </a:solidFill>
              </a:rPr>
              <a:pPr fontAlgn="base">
                <a:spcBef>
                  <a:spcPct val="0"/>
                </a:spcBef>
                <a:spcAft>
                  <a:spcPct val="0"/>
                </a:spcAft>
                <a:defRPr/>
              </a:pPr>
              <a:t>20</a:t>
            </a:fld>
            <a:endParaRPr lang="de-DE" altLang="de-DE">
              <a:solidFill>
                <a:srgbClr val="000000"/>
              </a:solidFill>
            </a:endParaRPr>
          </a:p>
        </p:txBody>
      </p:sp>
    </p:spTree>
    <p:extLst>
      <p:ext uri="{BB962C8B-B14F-4D97-AF65-F5344CB8AC3E}">
        <p14:creationId xmlns:p14="http://schemas.microsoft.com/office/powerpoint/2010/main" val="1162654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de-DE"/>
              <a:t>Ausdünnen! Text verschieben?!</a:t>
            </a:r>
          </a:p>
        </p:txBody>
      </p:sp>
      <p:sp>
        <p:nvSpPr>
          <p:cNvPr id="45060" name="Foliennummernplatzhalt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C8147D7-5C48-4964-BDFF-0E20BC62054E}" type="slidenum">
              <a:rPr lang="de-DE" altLang="de-DE" smtClean="0">
                <a:solidFill>
                  <a:srgbClr val="000000"/>
                </a:solidFill>
              </a:rPr>
              <a:pPr fontAlgn="base">
                <a:spcBef>
                  <a:spcPct val="0"/>
                </a:spcBef>
                <a:spcAft>
                  <a:spcPct val="0"/>
                </a:spcAft>
                <a:defRPr/>
              </a:pPr>
              <a:t>3</a:t>
            </a:fld>
            <a:endParaRPr lang="de-DE" altLang="de-DE">
              <a:solidFill>
                <a:srgbClr val="000000"/>
              </a:solidFill>
            </a:endParaRPr>
          </a:p>
        </p:txBody>
      </p:sp>
    </p:spTree>
    <p:extLst>
      <p:ext uri="{BB962C8B-B14F-4D97-AF65-F5344CB8AC3E}">
        <p14:creationId xmlns:p14="http://schemas.microsoft.com/office/powerpoint/2010/main" val="1859851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de-DE"/>
              <a:t>Ausdünnen! Text verschieben?!</a:t>
            </a:r>
          </a:p>
        </p:txBody>
      </p:sp>
      <p:sp>
        <p:nvSpPr>
          <p:cNvPr id="45060" name="Foliennummernplatzhalt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C8147D7-5C48-4964-BDFF-0E20BC62054E}" type="slidenum">
              <a:rPr lang="de-DE" altLang="de-DE" smtClean="0">
                <a:solidFill>
                  <a:srgbClr val="000000"/>
                </a:solidFill>
              </a:rPr>
              <a:pPr fontAlgn="base">
                <a:spcBef>
                  <a:spcPct val="0"/>
                </a:spcBef>
                <a:spcAft>
                  <a:spcPct val="0"/>
                </a:spcAft>
                <a:defRPr/>
              </a:pPr>
              <a:t>22</a:t>
            </a:fld>
            <a:endParaRPr lang="de-DE" altLang="de-DE">
              <a:solidFill>
                <a:srgbClr val="000000"/>
              </a:solidFill>
            </a:endParaRPr>
          </a:p>
        </p:txBody>
      </p:sp>
    </p:spTree>
    <p:extLst>
      <p:ext uri="{BB962C8B-B14F-4D97-AF65-F5344CB8AC3E}">
        <p14:creationId xmlns:p14="http://schemas.microsoft.com/office/powerpoint/2010/main" val="42500786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de-DE"/>
              <a:t>Ausdünnen! Text verschieben?!</a:t>
            </a:r>
          </a:p>
        </p:txBody>
      </p:sp>
      <p:sp>
        <p:nvSpPr>
          <p:cNvPr id="45060" name="Foliennummernplatzhalt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C8147D7-5C48-4964-BDFF-0E20BC62054E}" type="slidenum">
              <a:rPr lang="de-DE" altLang="de-DE" smtClean="0">
                <a:solidFill>
                  <a:srgbClr val="000000"/>
                </a:solidFill>
              </a:rPr>
              <a:pPr fontAlgn="base">
                <a:spcBef>
                  <a:spcPct val="0"/>
                </a:spcBef>
                <a:spcAft>
                  <a:spcPct val="0"/>
                </a:spcAft>
                <a:defRPr/>
              </a:pPr>
              <a:t>24</a:t>
            </a:fld>
            <a:endParaRPr lang="de-DE" altLang="de-DE">
              <a:solidFill>
                <a:srgbClr val="000000"/>
              </a:solidFill>
            </a:endParaRPr>
          </a:p>
        </p:txBody>
      </p:sp>
    </p:spTree>
    <p:extLst>
      <p:ext uri="{BB962C8B-B14F-4D97-AF65-F5344CB8AC3E}">
        <p14:creationId xmlns:p14="http://schemas.microsoft.com/office/powerpoint/2010/main" val="3336433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BDADD7A-5464-40FD-B5CC-4CA36D7CC1F5}" type="slidenum">
              <a:rPr lang="de-DE" smtClean="0"/>
              <a:t>4</a:t>
            </a:fld>
            <a:endParaRPr lang="de-DE"/>
          </a:p>
        </p:txBody>
      </p:sp>
    </p:spTree>
    <p:extLst>
      <p:ext uri="{BB962C8B-B14F-4D97-AF65-F5344CB8AC3E}">
        <p14:creationId xmlns:p14="http://schemas.microsoft.com/office/powerpoint/2010/main" val="2243268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BDADD7A-5464-40FD-B5CC-4CA36D7CC1F5}" type="slidenum">
              <a:rPr lang="de-DE" smtClean="0"/>
              <a:t>5</a:t>
            </a:fld>
            <a:endParaRPr lang="de-DE"/>
          </a:p>
        </p:txBody>
      </p:sp>
    </p:spTree>
    <p:extLst>
      <p:ext uri="{BB962C8B-B14F-4D97-AF65-F5344CB8AC3E}">
        <p14:creationId xmlns:p14="http://schemas.microsoft.com/office/powerpoint/2010/main" val="4243937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de-DE"/>
              <a:t>Ausdünnen! Text verschieben?!</a:t>
            </a:r>
          </a:p>
        </p:txBody>
      </p:sp>
      <p:sp>
        <p:nvSpPr>
          <p:cNvPr id="45060" name="Foliennummernplatzhalt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C8147D7-5C48-4964-BDFF-0E20BC62054E}" type="slidenum">
              <a:rPr lang="de-DE" altLang="de-DE" smtClean="0">
                <a:solidFill>
                  <a:srgbClr val="000000"/>
                </a:solidFill>
              </a:rPr>
              <a:pPr fontAlgn="base">
                <a:spcBef>
                  <a:spcPct val="0"/>
                </a:spcBef>
                <a:spcAft>
                  <a:spcPct val="0"/>
                </a:spcAft>
                <a:defRPr/>
              </a:pPr>
              <a:t>6</a:t>
            </a:fld>
            <a:endParaRPr lang="de-DE" altLang="de-DE">
              <a:solidFill>
                <a:srgbClr val="000000"/>
              </a:solidFill>
            </a:endParaRPr>
          </a:p>
        </p:txBody>
      </p:sp>
    </p:spTree>
    <p:extLst>
      <p:ext uri="{BB962C8B-B14F-4D97-AF65-F5344CB8AC3E}">
        <p14:creationId xmlns:p14="http://schemas.microsoft.com/office/powerpoint/2010/main" val="897076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de-DE"/>
              <a:t>Ausdünnen! Text verschieben?!</a:t>
            </a:r>
          </a:p>
        </p:txBody>
      </p:sp>
      <p:sp>
        <p:nvSpPr>
          <p:cNvPr id="45060" name="Foliennummernplatzhalt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C8147D7-5C48-4964-BDFF-0E20BC62054E}" type="slidenum">
              <a:rPr lang="de-DE" altLang="de-DE" smtClean="0">
                <a:solidFill>
                  <a:srgbClr val="000000"/>
                </a:solidFill>
              </a:rPr>
              <a:pPr fontAlgn="base">
                <a:spcBef>
                  <a:spcPct val="0"/>
                </a:spcBef>
                <a:spcAft>
                  <a:spcPct val="0"/>
                </a:spcAft>
                <a:defRPr/>
              </a:pPr>
              <a:t>7</a:t>
            </a:fld>
            <a:endParaRPr lang="de-DE" altLang="de-DE">
              <a:solidFill>
                <a:srgbClr val="000000"/>
              </a:solidFill>
            </a:endParaRPr>
          </a:p>
        </p:txBody>
      </p:sp>
    </p:spTree>
    <p:extLst>
      <p:ext uri="{BB962C8B-B14F-4D97-AF65-F5344CB8AC3E}">
        <p14:creationId xmlns:p14="http://schemas.microsoft.com/office/powerpoint/2010/main" val="4217109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BDADD7A-5464-40FD-B5CC-4CA36D7CC1F5}" type="slidenum">
              <a:rPr lang="de-DE" smtClean="0"/>
              <a:t>8</a:t>
            </a:fld>
            <a:endParaRPr lang="de-DE"/>
          </a:p>
        </p:txBody>
      </p:sp>
    </p:spTree>
    <p:extLst>
      <p:ext uri="{BB962C8B-B14F-4D97-AF65-F5344CB8AC3E}">
        <p14:creationId xmlns:p14="http://schemas.microsoft.com/office/powerpoint/2010/main" val="395326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BDADD7A-5464-40FD-B5CC-4CA36D7CC1F5}" type="slidenum">
              <a:rPr lang="de-DE" smtClean="0"/>
              <a:t>9</a:t>
            </a:fld>
            <a:endParaRPr lang="de-DE"/>
          </a:p>
        </p:txBody>
      </p:sp>
    </p:spTree>
    <p:extLst>
      <p:ext uri="{BB962C8B-B14F-4D97-AF65-F5344CB8AC3E}">
        <p14:creationId xmlns:p14="http://schemas.microsoft.com/office/powerpoint/2010/main" val="51919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BDADD7A-5464-40FD-B5CC-4CA36D7CC1F5}" type="slidenum">
              <a:rPr lang="de-DE" smtClean="0"/>
              <a:t>10</a:t>
            </a:fld>
            <a:endParaRPr lang="de-DE"/>
          </a:p>
        </p:txBody>
      </p:sp>
    </p:spTree>
    <p:extLst>
      <p:ext uri="{BB962C8B-B14F-4D97-AF65-F5344CB8AC3E}">
        <p14:creationId xmlns:p14="http://schemas.microsoft.com/office/powerpoint/2010/main" val="40088657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haltsseite">
    <p:spTree>
      <p:nvGrpSpPr>
        <p:cNvPr id="1" name=""/>
        <p:cNvGrpSpPr/>
        <p:nvPr/>
      </p:nvGrpSpPr>
      <p:grpSpPr>
        <a:xfrm>
          <a:off x="0" y="0"/>
          <a:ext cx="0" cy="0"/>
          <a:chOff x="0" y="0"/>
          <a:chExt cx="0" cy="0"/>
        </a:xfrm>
      </p:grpSpPr>
      <p:sp>
        <p:nvSpPr>
          <p:cNvPr id="2" name="Rechteck 1"/>
          <p:cNvSpPr/>
          <p:nvPr userDrawn="1"/>
        </p:nvSpPr>
        <p:spPr>
          <a:xfrm flipV="1">
            <a:off x="-1" y="4500000"/>
            <a:ext cx="4590000" cy="396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p:cNvPicPr preferRelativeResize="0">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4574382" y="4500000"/>
            <a:ext cx="4572000" cy="39600"/>
          </a:xfrm>
          <a:prstGeom prst="rect">
            <a:avLst/>
          </a:prstGeom>
        </p:spPr>
      </p:pic>
      <p:sp>
        <p:nvSpPr>
          <p:cNvPr id="6" name="Textplatzhalter 24"/>
          <p:cNvSpPr txBox="1">
            <a:spLocks/>
          </p:cNvSpPr>
          <p:nvPr userDrawn="1"/>
        </p:nvSpPr>
        <p:spPr>
          <a:xfrm>
            <a:off x="3521641" y="4884574"/>
            <a:ext cx="5165952" cy="154205"/>
          </a:xfrm>
          <a:prstGeom prst="rect">
            <a:avLst/>
          </a:prstGeom>
        </p:spPr>
        <p:txBody>
          <a:bodyPr lIns="0" tIns="0" rIns="0" bIns="0">
            <a:noAutofit/>
          </a:bodyPr>
          <a:lstStyle>
            <a:lvl1pPr marL="0" marR="0" indent="0" algn="r" defTabSz="914400" rtl="0" eaLnBrk="1" fontAlgn="auto" latinLnBrk="0" hangingPunct="1">
              <a:lnSpc>
                <a:spcPct val="100000"/>
              </a:lnSpc>
              <a:spcBef>
                <a:spcPct val="20000"/>
              </a:spcBef>
              <a:spcAft>
                <a:spcPts val="0"/>
              </a:spcAft>
              <a:buClrTx/>
              <a:buSzTx/>
              <a:buFontTx/>
              <a:buNone/>
              <a:tabLst/>
              <a:defRPr lang="de-DE" sz="1000" kern="1200" baseline="0"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fld id="{822FCD78-D96D-4F80-9AD7-6954839C45E1}" type="slidenum">
              <a:rPr lang="de-DE" smtClean="0">
                <a:solidFill>
                  <a:srgbClr val="002F5D"/>
                </a:solidFill>
                <a:latin typeface="Roboto Condensed" pitchFamily="2" charset="0"/>
                <a:ea typeface="Roboto Condensed" pitchFamily="2" charset="0"/>
              </a:rPr>
              <a:pPr>
                <a:defRPr/>
              </a:pPr>
              <a:t>‹Nr.›</a:t>
            </a:fld>
            <a:r>
              <a:rPr lang="de-DE" dirty="0">
                <a:solidFill>
                  <a:srgbClr val="002F5D"/>
                </a:solidFill>
                <a:latin typeface="Roboto Condensed" pitchFamily="2" charset="0"/>
                <a:ea typeface="Roboto Condensed" pitchFamily="2" charset="0"/>
              </a:rPr>
              <a:t> </a:t>
            </a:r>
          </a:p>
        </p:txBody>
      </p:sp>
    </p:spTree>
    <p:extLst>
      <p:ext uri="{BB962C8B-B14F-4D97-AF65-F5344CB8AC3E}">
        <p14:creationId xmlns:p14="http://schemas.microsoft.com/office/powerpoint/2010/main" val="3466441522"/>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05978"/>
            <a:ext cx="8229600" cy="857250"/>
          </a:xfrm>
          <a:prstGeom prst="rect">
            <a:avLst/>
          </a:prstGeom>
        </p:spPr>
        <p:txBody>
          <a:bodyPr vert="horz" lIns="0" tIns="0" rIns="0" bIns="0" rtlCol="0" anchor="ctr">
            <a:normAutofit/>
          </a:bodyPr>
          <a:lstStyle/>
          <a:p>
            <a:r>
              <a:rPr lang="de-DE" dirty="0"/>
              <a:t>Titelmasterformat durch Klicken bearbeiten</a:t>
            </a:r>
          </a:p>
        </p:txBody>
      </p:sp>
      <p:sp>
        <p:nvSpPr>
          <p:cNvPr id="3" name="Textplatzhalter 2"/>
          <p:cNvSpPr>
            <a:spLocks noGrp="1"/>
          </p:cNvSpPr>
          <p:nvPr>
            <p:ph type="body" idx="1"/>
          </p:nvPr>
        </p:nvSpPr>
        <p:spPr>
          <a:xfrm>
            <a:off x="457200" y="1200151"/>
            <a:ext cx="8229600" cy="1875655"/>
          </a:xfrm>
          <a:prstGeom prst="rect">
            <a:avLst/>
          </a:prstGeom>
        </p:spPr>
        <p:txBody>
          <a:bodyPr vert="horz" lIns="0" tIns="0" rIns="0" bIns="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 mit Anführungszeichen«</a:t>
            </a:r>
          </a:p>
        </p:txBody>
      </p:sp>
      <p:sp>
        <p:nvSpPr>
          <p:cNvPr id="11" name="Rechteck 10"/>
          <p:cNvSpPr/>
          <p:nvPr userDrawn="1"/>
        </p:nvSpPr>
        <p:spPr>
          <a:xfrm>
            <a:off x="-1" y="4500000"/>
            <a:ext cx="9144000" cy="64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403822" y="4644000"/>
            <a:ext cx="1045904" cy="360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platzhalter 24">
            <a:extLst>
              <a:ext uri="{FF2B5EF4-FFF2-40B4-BE49-F238E27FC236}">
                <a16:creationId xmlns:a16="http://schemas.microsoft.com/office/drawing/2014/main" id="{A09F3D6A-B734-40C4-A349-229E88A754F4}"/>
              </a:ext>
            </a:extLst>
          </p:cNvPr>
          <p:cNvSpPr txBox="1">
            <a:spLocks/>
          </p:cNvSpPr>
          <p:nvPr userDrawn="1"/>
        </p:nvSpPr>
        <p:spPr>
          <a:xfrm>
            <a:off x="3087041" y="4664113"/>
            <a:ext cx="5688013" cy="144000"/>
          </a:xfrm>
          <a:prstGeom prst="rect">
            <a:avLst/>
          </a:prstGeom>
        </p:spPr>
        <p:txBody>
          <a:bodyPr>
            <a:noAutofit/>
          </a:bodyPr>
          <a:lstStyle>
            <a:lvl1pPr marL="0" indent="0" algn="r" defTabSz="914400" rtl="0" eaLnBrk="1" latinLnBrk="0" hangingPunct="1">
              <a:spcBef>
                <a:spcPct val="20000"/>
              </a:spcBef>
              <a:buFontTx/>
              <a:buNone/>
              <a:defRPr lang="de-DE" sz="1000"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vl2pPr marL="742950" indent="-285750" algn="l" defTabSz="914400" rtl="0" eaLnBrk="1" latinLnBrk="0" hangingPunct="1">
              <a:spcBef>
                <a:spcPct val="20000"/>
              </a:spcBef>
              <a:buClr>
                <a:schemeClr val="accent1"/>
              </a:buClr>
              <a:buFont typeface="Arial" panose="020B0604020202020204" pitchFamily="34" charset="0"/>
              <a:buChar char="•"/>
              <a:defRPr sz="1800" kern="1200">
                <a:solidFill>
                  <a:schemeClr val="tx1"/>
                </a:solidFill>
                <a:latin typeface="Roboto Condensed" pitchFamily="2" charset="0"/>
                <a:ea typeface="Roboto Condensed" pitchFamily="2" charset="0"/>
                <a:cs typeface="+mn-cs"/>
              </a:defRPr>
            </a:lvl2pPr>
            <a:lvl3pPr marL="1143000" indent="-228600" algn="l" defTabSz="914400" rtl="0" eaLnBrk="1" latinLnBrk="0" hangingPunct="1">
              <a:spcBef>
                <a:spcPct val="20000"/>
              </a:spcBef>
              <a:buClr>
                <a:schemeClr val="accent3"/>
              </a:buClr>
              <a:buFont typeface="Arial" panose="020B0604020202020204" pitchFamily="34" charset="0"/>
              <a:buChar char="•"/>
              <a:defRPr sz="1400" kern="1200">
                <a:solidFill>
                  <a:schemeClr val="tx1"/>
                </a:solidFill>
                <a:latin typeface="Roboto Condensed" pitchFamily="2" charset="0"/>
                <a:ea typeface="Roboto Condensed" pitchFamily="2" charset="0"/>
                <a:cs typeface="+mn-cs"/>
              </a:defRPr>
            </a:lvl3pPr>
            <a:lvl4pPr marL="1371600" indent="0" algn="l" defTabSz="914400" rtl="0" eaLnBrk="1" latinLnBrk="0" hangingPunct="1">
              <a:spcBef>
                <a:spcPct val="20000"/>
              </a:spcBef>
              <a:buFontTx/>
              <a:buNone/>
              <a:defRPr sz="1100" kern="1200">
                <a:solidFill>
                  <a:schemeClr val="tx1"/>
                </a:solidFill>
                <a:latin typeface="Roboto Condensed" pitchFamily="2" charset="0"/>
                <a:ea typeface="Roboto Condensed" pitchFamily="2" charset="0"/>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Roboto Condensed" pitchFamily="2" charset="0"/>
                <a:ea typeface="Roboto Condensed" pitchFamily="2"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Arbeitsgruppe Chemiedidaktik</a:t>
            </a:r>
          </a:p>
        </p:txBody>
      </p:sp>
    </p:spTree>
    <p:extLst>
      <p:ext uri="{BB962C8B-B14F-4D97-AF65-F5344CB8AC3E}">
        <p14:creationId xmlns:p14="http://schemas.microsoft.com/office/powerpoint/2010/main" val="1584529709"/>
      </p:ext>
    </p:extLst>
  </p:cSld>
  <p:clrMap bg1="lt1" tx1="dk1" bg2="lt2" tx2="dk2" accent1="accent1" accent2="accent2" accent3="accent3" accent4="accent4" accent5="accent5" accent6="accent6" hlink="hlink" folHlink="folHlink"/>
  <p:sldLayoutIdLst>
    <p:sldLayoutId id="2147483650" r:id="rId1"/>
  </p:sldLayoutIdLst>
  <p:hf hdr="0" ftr="0" dt="0"/>
  <p:txStyles>
    <p:titleStyle>
      <a:lvl1pPr algn="l" defTabSz="914400" rtl="0" eaLnBrk="1" latinLnBrk="0" hangingPunct="1">
        <a:spcBef>
          <a:spcPct val="0"/>
        </a:spcBef>
        <a:buNone/>
        <a:defRPr sz="2000" kern="1200" spc="20" baseline="0">
          <a:solidFill>
            <a:schemeClr val="tx1"/>
          </a:solidFill>
          <a:latin typeface="Palatino Linotype" panose="02040502050505030304" pitchFamily="18" charset="0"/>
          <a:ea typeface="+mj-ea"/>
          <a:cs typeface="+mj-cs"/>
        </a:defRPr>
      </a:lvl1pPr>
    </p:titleStyle>
    <p:bodyStyle>
      <a:lvl1pPr marL="0" indent="0" algn="l" defTabSz="914400" rtl="0" eaLnBrk="1" latinLnBrk="0" hangingPunct="1">
        <a:spcBef>
          <a:spcPct val="20000"/>
        </a:spcBef>
        <a:buFontTx/>
        <a:buNone/>
        <a:defRPr sz="2200" kern="1200">
          <a:solidFill>
            <a:schemeClr val="tx1"/>
          </a:solidFill>
          <a:latin typeface="Roboto Condensed" pitchFamily="2" charset="0"/>
          <a:ea typeface="Roboto Condensed" pitchFamily="2" charset="0"/>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1800" kern="1200">
          <a:solidFill>
            <a:schemeClr val="tx1"/>
          </a:solidFill>
          <a:latin typeface="Roboto Condensed" pitchFamily="2" charset="0"/>
          <a:ea typeface="Roboto Condensed" pitchFamily="2" charset="0"/>
          <a:cs typeface="+mn-cs"/>
        </a:defRPr>
      </a:lvl2pPr>
      <a:lvl3pPr marL="1143000" indent="-228600" algn="l" defTabSz="914400" rtl="0" eaLnBrk="1" latinLnBrk="0" hangingPunct="1">
        <a:spcBef>
          <a:spcPct val="20000"/>
        </a:spcBef>
        <a:buClr>
          <a:schemeClr val="accent3"/>
        </a:buClr>
        <a:buFont typeface="Arial" panose="020B0604020202020204" pitchFamily="34" charset="0"/>
        <a:buChar char="•"/>
        <a:defRPr sz="1400" kern="1200">
          <a:solidFill>
            <a:schemeClr val="tx1"/>
          </a:solidFill>
          <a:latin typeface="Roboto Condensed" pitchFamily="2" charset="0"/>
          <a:ea typeface="Roboto Condensed" pitchFamily="2" charset="0"/>
          <a:cs typeface="+mn-cs"/>
        </a:defRPr>
      </a:lvl3pPr>
      <a:lvl4pPr marL="1371600" indent="0" algn="l" defTabSz="914400" rtl="0" eaLnBrk="1" latinLnBrk="0" hangingPunct="1">
        <a:spcBef>
          <a:spcPct val="20000"/>
        </a:spcBef>
        <a:buFontTx/>
        <a:buNone/>
        <a:defRPr sz="1100" kern="1200">
          <a:solidFill>
            <a:schemeClr val="tx1"/>
          </a:solidFill>
          <a:latin typeface="Roboto Condensed" pitchFamily="2" charset="0"/>
          <a:ea typeface="Roboto Condensed" pitchFamily="2" charset="0"/>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Roboto Condensed" pitchFamily="2" charset="0"/>
          <a:ea typeface="Roboto Condensed" pitchFamily="2"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m4a"/><Relationship Id="rId7" Type="http://schemas.openxmlformats.org/officeDocument/2006/relationships/image" Target="../media/image4.png"/><Relationship Id="rId2" Type="http://schemas.openxmlformats.org/officeDocument/2006/relationships/audio" Target="NULL" TargetMode="External"/><Relationship Id="rId1" Type="http://schemas.openxmlformats.org/officeDocument/2006/relationships/tags" Target="../tags/tag1.xml"/><Relationship Id="rId6" Type="http://schemas.openxmlformats.org/officeDocument/2006/relationships/image" Target="../media/image3.jpe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6.m4a"/><Relationship Id="rId7" Type="http://schemas.openxmlformats.org/officeDocument/2006/relationships/image" Target="../media/image19.svg"/><Relationship Id="rId2" Type="http://schemas.openxmlformats.org/officeDocument/2006/relationships/audio" Target="NULL" TargetMode="External"/><Relationship Id="rId1" Type="http://schemas.openxmlformats.org/officeDocument/2006/relationships/tags" Target="../tags/tag6.xml"/><Relationship Id="rId6" Type="http://schemas.openxmlformats.org/officeDocument/2006/relationships/image" Target="../media/image18.png"/><Relationship Id="rId5" Type="http://schemas.openxmlformats.org/officeDocument/2006/relationships/notesSlide" Target="../notesSlides/notesSlide13.xml"/><Relationship Id="rId4"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7.m4a"/><Relationship Id="rId7" Type="http://schemas.openxmlformats.org/officeDocument/2006/relationships/image" Target="../media/image20.PNG"/><Relationship Id="rId2" Type="http://schemas.openxmlformats.org/officeDocument/2006/relationships/audio" Target="NULL" TargetMode="External"/><Relationship Id="rId1" Type="http://schemas.openxmlformats.org/officeDocument/2006/relationships/tags" Target="../tags/tag7.xml"/><Relationship Id="rId6" Type="http://schemas.openxmlformats.org/officeDocument/2006/relationships/notesSlide" Target="../notesSlides/notesSlide16.xml"/><Relationship Id="rId5" Type="http://schemas.openxmlformats.org/officeDocument/2006/relationships/slideLayout" Target="../slideLayouts/slideLayout1.xml"/><Relationship Id="rId4" Type="http://schemas.microsoft.com/office/2007/relationships/media" Target="../media/media8.m4a"/></Relationships>
</file>

<file path=ppt/slides/_rels/slide18.xml.rels><?xml version="1.0" encoding="UTF-8" standalone="yes"?>
<Relationships xmlns="http://schemas.openxmlformats.org/package/2006/relationships"><Relationship Id="rId3" Type="http://schemas.microsoft.com/office/2007/relationships/media" Target="../media/media9.m4a"/><Relationship Id="rId2" Type="http://schemas.openxmlformats.org/officeDocument/2006/relationships/audio" Target="NULL" TargetMode="External"/><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notesSlide" Target="../notesSlides/notesSlide17.xml"/><Relationship Id="rId4"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media" Target="../media/media10.m4a"/><Relationship Id="rId2" Type="http://schemas.openxmlformats.org/officeDocument/2006/relationships/audio" Target="NULL" TargetMode="External"/><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notesSlide" Target="../notesSlides/notesSlide18.xml"/><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audio" Target="../media/media15.m4a"/><Relationship Id="rId13" Type="http://schemas.openxmlformats.org/officeDocument/2006/relationships/image" Target="../media/image4.png"/><Relationship Id="rId3" Type="http://schemas.microsoft.com/office/2007/relationships/media" Target="../media/media11.m4a"/><Relationship Id="rId7" Type="http://schemas.microsoft.com/office/2007/relationships/media" Target="../media/media15.m4a"/><Relationship Id="rId12" Type="http://schemas.openxmlformats.org/officeDocument/2006/relationships/notesSlide" Target="../notesSlides/notesSlide19.xml"/><Relationship Id="rId2" Type="http://schemas.openxmlformats.org/officeDocument/2006/relationships/audio" Target="NULL" TargetMode="External"/><Relationship Id="rId1" Type="http://schemas.openxmlformats.org/officeDocument/2006/relationships/tags" Target="../tags/tag10.xml"/><Relationship Id="rId6" Type="http://schemas.microsoft.com/office/2007/relationships/media" Target="../media/media14.m4a"/><Relationship Id="rId11" Type="http://schemas.openxmlformats.org/officeDocument/2006/relationships/slideLayout" Target="../slideLayouts/slideLayout1.xml"/><Relationship Id="rId5" Type="http://schemas.microsoft.com/office/2007/relationships/media" Target="../media/media13.m4a"/><Relationship Id="rId10" Type="http://schemas.microsoft.com/office/2007/relationships/media" Target="../media/media17.m4a"/><Relationship Id="rId4" Type="http://schemas.microsoft.com/office/2007/relationships/media" Target="../media/media12.m4a"/><Relationship Id="rId9" Type="http://schemas.microsoft.com/office/2007/relationships/media" Target="../media/media16.m4a"/></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18.m4a"/><Relationship Id="rId7" Type="http://schemas.openxmlformats.org/officeDocument/2006/relationships/image" Target="../media/image22.svg"/><Relationship Id="rId12" Type="http://schemas.openxmlformats.org/officeDocument/2006/relationships/image" Target="../media/image27.png"/><Relationship Id="rId2" Type="http://schemas.openxmlformats.org/officeDocument/2006/relationships/audio" Target="NULL" TargetMode="External"/><Relationship Id="rId1" Type="http://schemas.openxmlformats.org/officeDocument/2006/relationships/tags" Target="../tags/tag11.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4.png"/><Relationship Id="rId10" Type="http://schemas.openxmlformats.org/officeDocument/2006/relationships/image" Target="../media/image25.png"/><Relationship Id="rId4" Type="http://schemas.openxmlformats.org/officeDocument/2006/relationships/slideLayout" Target="../slideLayouts/slideLayout1.xml"/><Relationship Id="rId9" Type="http://schemas.openxmlformats.org/officeDocument/2006/relationships/image" Target="../media/image24.svg"/></Relationships>
</file>

<file path=ppt/slides/_rels/slide2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4.png"/><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3.m4a"/><Relationship Id="rId7" Type="http://schemas.openxmlformats.org/officeDocument/2006/relationships/image" Target="../media/image6.jpeg"/><Relationship Id="rId2" Type="http://schemas.openxmlformats.org/officeDocument/2006/relationships/audio" Target="NULL" TargetMode="Externa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media" Target="../media/media4.m4a"/><Relationship Id="rId7" Type="http://schemas.openxmlformats.org/officeDocument/2006/relationships/image" Target="../media/image8.PNG"/><Relationship Id="rId2" Type="http://schemas.openxmlformats.org/officeDocument/2006/relationships/audio" Target="NULL" TargetMode="Externa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5.m4a"/><Relationship Id="rId7" Type="http://schemas.openxmlformats.org/officeDocument/2006/relationships/image" Target="../media/image10.JPG"/><Relationship Id="rId2" Type="http://schemas.openxmlformats.org/officeDocument/2006/relationships/audio" Target="NULL" TargetMode="External"/><Relationship Id="rId1" Type="http://schemas.openxmlformats.org/officeDocument/2006/relationships/tags" Target="../tags/tag5.xml"/><Relationship Id="rId6" Type="http://schemas.openxmlformats.org/officeDocument/2006/relationships/image" Target="../media/image9.jpg"/><Relationship Id="rId5" Type="http://schemas.openxmlformats.org/officeDocument/2006/relationships/notesSlide" Target="../notesSlides/notesSlide7.xml"/><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Bild, das Person, drinnen, Tisch, Mann enthält.&#10;&#10;Automatisch generierte Beschreibung">
            <a:extLst>
              <a:ext uri="{FF2B5EF4-FFF2-40B4-BE49-F238E27FC236}">
                <a16:creationId xmlns:a16="http://schemas.microsoft.com/office/drawing/2014/main" id="{5C280D8A-BD69-425E-9BFE-DF4E47A966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849" b="14453"/>
          <a:stretch/>
        </p:blipFill>
        <p:spPr>
          <a:xfrm>
            <a:off x="-7953" y="-20319"/>
            <a:ext cx="9159903" cy="4500438"/>
          </a:xfrm>
          <a:prstGeom prst="rect">
            <a:avLst/>
          </a:prstGeom>
        </p:spPr>
      </p:pic>
      <p:sp>
        <p:nvSpPr>
          <p:cNvPr id="7" name="Rechteck 6"/>
          <p:cNvSpPr/>
          <p:nvPr/>
        </p:nvSpPr>
        <p:spPr>
          <a:xfrm>
            <a:off x="468312" y="2118361"/>
            <a:ext cx="4103687" cy="171862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p:cNvSpPr txBox="1"/>
          <p:nvPr/>
        </p:nvSpPr>
        <p:spPr>
          <a:xfrm>
            <a:off x="701401" y="2482530"/>
            <a:ext cx="3600400" cy="1218282"/>
          </a:xfrm>
          <a:prstGeom prst="rect">
            <a:avLst/>
          </a:prstGeom>
          <a:noFill/>
        </p:spPr>
        <p:txBody>
          <a:bodyPr wrap="square" lIns="0" tIns="0" rIns="0" bIns="0" rtlCol="0">
            <a:noAutofit/>
          </a:bodyPr>
          <a:lstStyle/>
          <a:p>
            <a:r>
              <a:rPr lang="de-DE" sz="2000" dirty="0">
                <a:solidFill>
                  <a:srgbClr val="002F5D"/>
                </a:solidFill>
                <a:latin typeface="Palatino Linotype" panose="02040502050505030304" pitchFamily="18" charset="0"/>
              </a:rPr>
              <a:t>Schülervorstellungen</a:t>
            </a:r>
          </a:p>
          <a:p>
            <a:endParaRPr lang="de-DE" sz="900" dirty="0">
              <a:solidFill>
                <a:srgbClr val="002F5D"/>
              </a:solidFill>
              <a:latin typeface="Roboto Condensed" panose="02000000000000000000" pitchFamily="2" charset="0"/>
              <a:ea typeface="Roboto Condensed" panose="02000000000000000000" pitchFamily="2" charset="0"/>
              <a:cs typeface="Roboto Condensed" panose="02000000000000000000" pitchFamily="2" charset="0"/>
            </a:endParaRPr>
          </a:p>
          <a:p>
            <a:r>
              <a:rPr lang="de-DE" sz="1400" dirty="0" err="1">
                <a:solidFill>
                  <a:srgbClr val="002F5D"/>
                </a:solidFill>
                <a:ea typeface="Roboto Condensed" panose="02000000000000000000" pitchFamily="2" charset="0"/>
                <a:cs typeface="Roboto Condensed" panose="02000000000000000000" pitchFamily="2" charset="0"/>
              </a:rPr>
              <a:t>Wiena</a:t>
            </a:r>
            <a:r>
              <a:rPr lang="de-DE" sz="1400" dirty="0">
                <a:solidFill>
                  <a:srgbClr val="002F5D"/>
                </a:solidFill>
                <a:ea typeface="Roboto Condensed" panose="02000000000000000000" pitchFamily="2" charset="0"/>
                <a:cs typeface="Roboto Condensed" panose="02000000000000000000" pitchFamily="2" charset="0"/>
              </a:rPr>
              <a:t> Uhlmann, </a:t>
            </a:r>
            <a:r>
              <a:rPr lang="de-DE" sz="1400" dirty="0" err="1">
                <a:solidFill>
                  <a:srgbClr val="002F5D"/>
                </a:solidFill>
                <a:ea typeface="Roboto Condensed" panose="02000000000000000000" pitchFamily="2" charset="0"/>
                <a:cs typeface="Roboto Condensed" panose="02000000000000000000" pitchFamily="2" charset="0"/>
              </a:rPr>
              <a:t>Rommy</a:t>
            </a:r>
            <a:r>
              <a:rPr lang="de-DE" sz="1400" dirty="0">
                <a:solidFill>
                  <a:srgbClr val="002F5D"/>
                </a:solidFill>
                <a:ea typeface="Roboto Condensed" panose="02000000000000000000" pitchFamily="2" charset="0"/>
                <a:cs typeface="Roboto Condensed" panose="02000000000000000000" pitchFamily="2" charset="0"/>
              </a:rPr>
              <a:t> Engel, Lennart Adam </a:t>
            </a:r>
            <a:br>
              <a:rPr lang="de-DE" sz="1400" dirty="0">
                <a:solidFill>
                  <a:srgbClr val="002F5D"/>
                </a:solidFill>
                <a:ea typeface="Roboto Condensed" panose="02000000000000000000" pitchFamily="2" charset="0"/>
                <a:cs typeface="Roboto Condensed" panose="02000000000000000000" pitchFamily="2" charset="0"/>
              </a:rPr>
            </a:br>
            <a:r>
              <a:rPr lang="de-DE" sz="1200" dirty="0">
                <a:solidFill>
                  <a:srgbClr val="002F5D"/>
                </a:solidFill>
                <a:ea typeface="Roboto Condensed" panose="02000000000000000000" pitchFamily="2" charset="0"/>
                <a:cs typeface="Roboto Condensed" panose="02000000000000000000" pitchFamily="2" charset="0"/>
              </a:rPr>
              <a:t>Dozenten: Prof. Dr. Volker Woest, Dr. Philipp Engelmann</a:t>
            </a:r>
            <a:endParaRPr lang="de-DE" sz="2000" dirty="0">
              <a:solidFill>
                <a:srgbClr val="002F5D"/>
              </a:solidFill>
              <a:ea typeface="Roboto Condensed" panose="02000000000000000000" pitchFamily="2" charset="0"/>
              <a:cs typeface="Roboto Condensed" panose="02000000000000000000" pitchFamily="2" charset="0"/>
            </a:endParaRPr>
          </a:p>
        </p:txBody>
      </p:sp>
      <p:pic>
        <p:nvPicPr>
          <p:cNvPr id="2" name="Aufgezeichneter Sound">
            <a:hlinkClick r:id="" action="ppaction://media"/>
            <a:extLst>
              <a:ext uri="{FF2B5EF4-FFF2-40B4-BE49-F238E27FC236}">
                <a16:creationId xmlns:a16="http://schemas.microsoft.com/office/drawing/2014/main" id="{EA53C9CD-9258-4BE2-A698-B4134461A412}"/>
              </a:ext>
            </a:extLst>
          </p:cNvPr>
          <p:cNvPicPr>
            <a:picLocks noChangeAspect="1"/>
          </p:cNvPicPr>
          <p:nvPr>
            <a:audioFile r:link="rId2"/>
            <p:extLst>
              <p:ext uri="{DAA4B4D4-6D71-4841-9C94-3DE7FCFB9230}">
                <p14:media xmlns:p14="http://schemas.microsoft.com/office/powerpoint/2010/main" r:embed="rId3">
                  <p14:trim end="114131.2335"/>
                </p14:media>
              </p:ext>
            </p:extLst>
          </p:nvPr>
        </p:nvPicPr>
        <p:blipFill>
          <a:blip r:embed="rId7"/>
          <a:stretch>
            <a:fillRect/>
          </a:stretch>
        </p:blipFill>
        <p:spPr>
          <a:xfrm>
            <a:off x="8540538" y="3912235"/>
            <a:ext cx="487363" cy="487363"/>
          </a:xfrm>
          <a:prstGeom prst="rect">
            <a:avLst/>
          </a:prstGeom>
        </p:spPr>
      </p:pic>
    </p:spTree>
    <p:custDataLst>
      <p:tags r:id="rId1"/>
    </p:custDataLst>
    <p:extLst>
      <p:ext uri="{BB962C8B-B14F-4D97-AF65-F5344CB8AC3E}">
        <p14:creationId xmlns:p14="http://schemas.microsoft.com/office/powerpoint/2010/main" val="1610107211"/>
      </p:ext>
    </p:extLst>
  </p:cSld>
  <p:clrMapOvr>
    <a:masterClrMapping/>
  </p:clrMapOvr>
  <mc:AlternateContent xmlns:mc="http://schemas.openxmlformats.org/markup-compatibility/2006">
    <mc:Choice xmlns:p14="http://schemas.microsoft.com/office/powerpoint/2010/main" Requires="p14">
      <p:transition spd="slow" p14:dur="2000" advTm="23931"/>
    </mc:Choice>
    <mc:Fallback>
      <p:transition spd="slow" advTm="239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571" objId="2"/>
        <p14:stopEvt time="23734"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3211083" y="445222"/>
            <a:ext cx="5478891" cy="389634"/>
          </a:xfrm>
          <a:prstGeom prst="rect">
            <a:avLst/>
          </a:prstGeom>
          <a:noFill/>
        </p:spPr>
        <p:txBody>
          <a:bodyPr wrap="square" lIns="0" tIns="0" rIns="0" bIns="0" rtlCol="0">
            <a:noAutofit/>
          </a:bodyPr>
          <a:lstStyle/>
          <a:p>
            <a:pPr>
              <a:tabLst>
                <a:tab pos="1074738" algn="l"/>
              </a:tabLst>
            </a:pPr>
            <a:r>
              <a:rPr lang="de-DE" sz="2000" dirty="0">
                <a:latin typeface="Palatino Linotype" panose="02040502050505030304" pitchFamily="18" charset="0"/>
              </a:rPr>
              <a:t>Umwandlungsprozesse der Alchemisten</a:t>
            </a:r>
          </a:p>
        </p:txBody>
      </p:sp>
      <p:sp>
        <p:nvSpPr>
          <p:cNvPr id="18" name="Textfeld 17"/>
          <p:cNvSpPr txBox="1"/>
          <p:nvPr/>
        </p:nvSpPr>
        <p:spPr>
          <a:xfrm>
            <a:off x="3211084" y="1094514"/>
            <a:ext cx="5478890" cy="2901450"/>
          </a:xfrm>
          <a:prstGeom prst="rect">
            <a:avLst/>
          </a:prstGeom>
          <a:noFill/>
        </p:spPr>
        <p:txBody>
          <a:bodyPr wrap="square" lIns="0" tIns="0" rIns="0" bIns="0" rtlCol="0">
            <a:noAutofit/>
          </a:bodyPr>
          <a:lstStyle/>
          <a:p>
            <a:pPr marL="285750" indent="-285750">
              <a:buClr>
                <a:schemeClr val="accent1"/>
              </a:buClr>
              <a:buFont typeface="Arial" panose="020B0604020202020204" pitchFamily="34" charset="0"/>
              <a:buChar char="•"/>
            </a:pPr>
            <a:r>
              <a:rPr lang="de-DE" sz="1400" dirty="0"/>
              <a:t>Im Zeitraum des 4.-16. Jahrhunderts</a:t>
            </a:r>
          </a:p>
          <a:p>
            <a:pPr marL="285750" indent="-285750">
              <a:buClr>
                <a:schemeClr val="accent1"/>
              </a:buClr>
              <a:buFont typeface="Arial" panose="020B0604020202020204" pitchFamily="34" charset="0"/>
              <a:buChar char="•"/>
            </a:pPr>
            <a:endParaRPr lang="de-DE" altLang="de-DE" sz="1400" dirty="0">
              <a:solidFill>
                <a:srgbClr val="002350"/>
              </a:solidFill>
            </a:endParaRPr>
          </a:p>
          <a:p>
            <a:pPr marL="285750" indent="-285750">
              <a:buClr>
                <a:schemeClr val="accent1"/>
              </a:buClr>
              <a:buFont typeface="Arial" panose="020B0604020202020204" pitchFamily="34" charset="0"/>
              <a:buChar char="•"/>
            </a:pPr>
            <a:r>
              <a:rPr lang="de-DE" sz="1400" dirty="0"/>
              <a:t>Ziel: Unedle Metalle in Gold zu verwandeln</a:t>
            </a:r>
            <a:br>
              <a:rPr lang="de-DE" sz="1400" dirty="0"/>
            </a:br>
            <a:endParaRPr lang="de-DE" altLang="de-DE" sz="1400" dirty="0">
              <a:solidFill>
                <a:srgbClr val="002350"/>
              </a:solidFill>
            </a:endParaRPr>
          </a:p>
          <a:p>
            <a:pPr marL="285750" indent="-285750">
              <a:buClr>
                <a:schemeClr val="accent1"/>
              </a:buClr>
              <a:buFont typeface="Arial" panose="020B0604020202020204" pitchFamily="34" charset="0"/>
              <a:buChar char="•"/>
            </a:pPr>
            <a:r>
              <a:rPr lang="de-DE" sz="1400" dirty="0"/>
              <a:t>Goldgewinnung mit dem Elixier der Elixiere </a:t>
            </a:r>
            <a:r>
              <a:rPr lang="de-DE" sz="1400" dirty="0">
                <a:sym typeface="Wingdings" panose="05000000000000000000" pitchFamily="2" charset="2"/>
              </a:rPr>
              <a:t></a:t>
            </a:r>
            <a:r>
              <a:rPr lang="de-DE" sz="1400" dirty="0"/>
              <a:t> richtige Mischung der 4-Elemente </a:t>
            </a:r>
          </a:p>
        </p:txBody>
      </p:sp>
      <p:cxnSp>
        <p:nvCxnSpPr>
          <p:cNvPr id="23" name="Gerade Verbindung 6"/>
          <p:cNvCxnSpPr/>
          <p:nvPr/>
        </p:nvCxnSpPr>
        <p:spPr>
          <a:xfrm>
            <a:off x="-32084" y="1517482"/>
            <a:ext cx="283143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a:off x="3211715" y="352768"/>
            <a:ext cx="45476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6"/>
          <p:cNvCxnSpPr/>
          <p:nvPr/>
        </p:nvCxnSpPr>
        <p:spPr>
          <a:xfrm>
            <a:off x="-13774" y="3013889"/>
            <a:ext cx="281312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fik 4" descr="Ein Bild, das Text, Foto, Buch, alt enthält.&#10;&#10;Automatisch generierte Beschreibung">
            <a:extLst>
              <a:ext uri="{FF2B5EF4-FFF2-40B4-BE49-F238E27FC236}">
                <a16:creationId xmlns:a16="http://schemas.microsoft.com/office/drawing/2014/main" id="{2F4C13E7-2C5F-4550-B290-7685BC916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267310"/>
            <a:ext cx="2961523" cy="2144861"/>
          </a:xfrm>
          <a:prstGeom prst="rect">
            <a:avLst/>
          </a:prstGeom>
          <a:ln>
            <a:noFill/>
          </a:ln>
          <a:effectLst>
            <a:softEdge rad="112500"/>
          </a:effectLst>
        </p:spPr>
      </p:pic>
      <p:sp>
        <p:nvSpPr>
          <p:cNvPr id="2" name="Textfeld 1">
            <a:extLst>
              <a:ext uri="{FF2B5EF4-FFF2-40B4-BE49-F238E27FC236}">
                <a16:creationId xmlns:a16="http://schemas.microsoft.com/office/drawing/2014/main" id="{0AA49C95-976E-4D4F-9BEC-0E6A7E2D0112}"/>
              </a:ext>
            </a:extLst>
          </p:cNvPr>
          <p:cNvSpPr txBox="1"/>
          <p:nvPr/>
        </p:nvSpPr>
        <p:spPr>
          <a:xfrm>
            <a:off x="16032" y="2036478"/>
            <a:ext cx="921173" cy="230832"/>
          </a:xfrm>
          <a:prstGeom prst="rect">
            <a:avLst/>
          </a:prstGeom>
          <a:noFill/>
        </p:spPr>
        <p:txBody>
          <a:bodyPr wrap="square" rtlCol="0">
            <a:spAutoFit/>
          </a:bodyPr>
          <a:lstStyle/>
          <a:p>
            <a:r>
              <a:rPr lang="de-DE" sz="900" dirty="0"/>
              <a:t>Abb8</a:t>
            </a:r>
          </a:p>
        </p:txBody>
      </p:sp>
      <p:sp>
        <p:nvSpPr>
          <p:cNvPr id="4" name="Textfeld 3">
            <a:extLst>
              <a:ext uri="{FF2B5EF4-FFF2-40B4-BE49-F238E27FC236}">
                <a16:creationId xmlns:a16="http://schemas.microsoft.com/office/drawing/2014/main" id="{D57075C9-E198-41E8-991B-73A71DE28E80}"/>
              </a:ext>
            </a:extLst>
          </p:cNvPr>
          <p:cNvSpPr txBox="1"/>
          <p:nvPr/>
        </p:nvSpPr>
        <p:spPr>
          <a:xfrm>
            <a:off x="94827" y="4296293"/>
            <a:ext cx="866986" cy="230832"/>
          </a:xfrm>
          <a:prstGeom prst="rect">
            <a:avLst/>
          </a:prstGeom>
          <a:noFill/>
        </p:spPr>
        <p:txBody>
          <a:bodyPr wrap="square" rtlCol="0">
            <a:spAutoFit/>
          </a:bodyPr>
          <a:lstStyle/>
          <a:p>
            <a:r>
              <a:rPr lang="de-DE" sz="900" dirty="0"/>
              <a:t>Abb9</a:t>
            </a:r>
          </a:p>
        </p:txBody>
      </p:sp>
      <p:pic>
        <p:nvPicPr>
          <p:cNvPr id="10" name="Grafik 9" descr="Ein Bild, das Tisch, Kasten, Buch, drinnen enthält.&#10;&#10;Automatisch generierte Beschreibung">
            <a:extLst>
              <a:ext uri="{FF2B5EF4-FFF2-40B4-BE49-F238E27FC236}">
                <a16:creationId xmlns:a16="http://schemas.microsoft.com/office/drawing/2014/main" id="{680FCB10-829B-4080-B523-13BB0FE051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32" y="32414"/>
            <a:ext cx="2987040" cy="2097197"/>
          </a:xfrm>
          <a:prstGeom prst="rect">
            <a:avLst/>
          </a:prstGeom>
          <a:ln>
            <a:noFill/>
          </a:ln>
          <a:effectLst>
            <a:softEdge rad="112500"/>
          </a:effectLst>
        </p:spPr>
      </p:pic>
    </p:spTree>
    <p:extLst>
      <p:ext uri="{BB962C8B-B14F-4D97-AF65-F5344CB8AC3E}">
        <p14:creationId xmlns:p14="http://schemas.microsoft.com/office/powerpoint/2010/main" val="4237040362"/>
      </p:ext>
    </p:extLst>
  </p:cSld>
  <p:clrMapOvr>
    <a:masterClrMapping/>
  </p:clrMapOvr>
  <mc:AlternateContent xmlns:mc="http://schemas.openxmlformats.org/markup-compatibility/2006">
    <mc:Choice xmlns:p14="http://schemas.microsoft.com/office/powerpoint/2010/main" Requires="p14">
      <p:transition spd="slow" p14:dur="2000" advTm="1457"/>
    </mc:Choice>
    <mc:Fallback>
      <p:transition spd="slow" advTm="145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3676917" y="339502"/>
            <a:ext cx="442769"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3676916" y="447624"/>
            <a:ext cx="5010677" cy="307594"/>
          </a:xfrm>
          <a:prstGeom prst="rect">
            <a:avLst/>
          </a:prstGeom>
          <a:noFill/>
        </p:spPr>
        <p:txBody>
          <a:bodyPr wrap="square" lIns="0" tIns="0" rIns="0" bIns="0" rtlCol="0">
            <a:noAutofit/>
          </a:bodyPr>
          <a:lstStyle/>
          <a:p>
            <a:r>
              <a:rPr lang="de-DE" sz="2000" dirty="0">
                <a:latin typeface="Palatino Linotype" panose="02040502050505030304" pitchFamily="18" charset="0"/>
              </a:rPr>
              <a:t>Phlogistontheorie</a:t>
            </a:r>
          </a:p>
        </p:txBody>
      </p:sp>
      <p:sp>
        <p:nvSpPr>
          <p:cNvPr id="16" name="Textfeld 15"/>
          <p:cNvSpPr txBox="1"/>
          <p:nvPr/>
        </p:nvSpPr>
        <p:spPr>
          <a:xfrm>
            <a:off x="3670300" y="1080000"/>
            <a:ext cx="4562475" cy="3220538"/>
          </a:xfrm>
          <a:prstGeom prst="rect">
            <a:avLst/>
          </a:prstGeom>
          <a:noFill/>
        </p:spPr>
        <p:txBody>
          <a:bodyPr wrap="square" lIns="0" tIns="0" rIns="0" bIns="0" numCol="1" spcCol="144000" rtlCol="0">
            <a:noAutofit/>
          </a:bodyPr>
          <a:lstStyle/>
          <a:p>
            <a:pPr marL="285750" indent="-285750">
              <a:buClr>
                <a:schemeClr val="accent1"/>
              </a:buClr>
              <a:buFont typeface="Arial" panose="020B0604020202020204" pitchFamily="34" charset="0"/>
              <a:buChar char="•"/>
            </a:pPr>
            <a:r>
              <a:rPr lang="de-DE" dirty="0"/>
              <a:t>1697 Georg E. Stahl </a:t>
            </a:r>
            <a:endParaRPr lang="de-DE" altLang="de-DE" sz="1200" dirty="0">
              <a:solidFill>
                <a:srgbClr val="002350"/>
              </a:solidFill>
            </a:endParaRPr>
          </a:p>
          <a:p>
            <a:pPr marL="285750" indent="-285750">
              <a:buClr>
                <a:schemeClr val="accent1"/>
              </a:buClr>
              <a:buFont typeface="Arial" panose="020B0604020202020204" pitchFamily="34" charset="0"/>
              <a:buChar char="•"/>
            </a:pPr>
            <a:r>
              <a:rPr lang="de-DE" dirty="0"/>
              <a:t>Kohle + Schwefel verschwindet ; Phlogiston (=Flamme)</a:t>
            </a:r>
            <a:br>
              <a:rPr lang="de-DE" sz="1200" dirty="0"/>
            </a:br>
            <a:endParaRPr lang="de-DE" sz="1200" dirty="0"/>
          </a:p>
          <a:p>
            <a:pPr marL="285750" indent="-285750">
              <a:buClr>
                <a:schemeClr val="accent1"/>
              </a:buClr>
              <a:buFont typeface="Arial" panose="020B0604020202020204" pitchFamily="34" charset="0"/>
              <a:buChar char="•"/>
            </a:pPr>
            <a:endParaRPr lang="de-DE" altLang="de-DE" sz="1200" dirty="0">
              <a:solidFill>
                <a:srgbClr val="002350"/>
              </a:solidFill>
            </a:endParaRPr>
          </a:p>
        </p:txBody>
      </p:sp>
      <p:sp>
        <p:nvSpPr>
          <p:cNvPr id="8" name="Rechteck: abgerundete Ecken 7">
            <a:extLst>
              <a:ext uri="{FF2B5EF4-FFF2-40B4-BE49-F238E27FC236}">
                <a16:creationId xmlns:a16="http://schemas.microsoft.com/office/drawing/2014/main" id="{B0E7A676-806B-45A7-9CB4-23D99F37E54B}"/>
              </a:ext>
            </a:extLst>
          </p:cNvPr>
          <p:cNvSpPr/>
          <p:nvPr/>
        </p:nvSpPr>
        <p:spPr>
          <a:xfrm>
            <a:off x="3606800" y="2335628"/>
            <a:ext cx="5232156" cy="7571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Metall </a:t>
            </a:r>
            <a:r>
              <a:rPr lang="de-DE" sz="2400" dirty="0">
                <a:sym typeface="Wingdings" panose="05000000000000000000" pitchFamily="2" charset="2"/>
              </a:rPr>
              <a:t> Metallkalk + Phlogiston</a:t>
            </a:r>
            <a:endParaRPr lang="de-DE" sz="2400" dirty="0"/>
          </a:p>
        </p:txBody>
      </p:sp>
      <p:sp>
        <p:nvSpPr>
          <p:cNvPr id="10" name="Rechteck: abgerundete Ecken 9">
            <a:extLst>
              <a:ext uri="{FF2B5EF4-FFF2-40B4-BE49-F238E27FC236}">
                <a16:creationId xmlns:a16="http://schemas.microsoft.com/office/drawing/2014/main" id="{58F14363-06EE-486D-8334-40C6BA4F66AB}"/>
              </a:ext>
            </a:extLst>
          </p:cNvPr>
          <p:cNvSpPr/>
          <p:nvPr/>
        </p:nvSpPr>
        <p:spPr>
          <a:xfrm>
            <a:off x="3606800" y="3417529"/>
            <a:ext cx="5232156" cy="7571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Metallkalk + Kohle (Phlogiston) </a:t>
            </a:r>
            <a:r>
              <a:rPr lang="de-DE" sz="2400" dirty="0">
                <a:sym typeface="Wingdings" panose="05000000000000000000" pitchFamily="2" charset="2"/>
              </a:rPr>
              <a:t> Metall </a:t>
            </a:r>
            <a:endParaRPr lang="de-DE" sz="2400" dirty="0"/>
          </a:p>
        </p:txBody>
      </p:sp>
      <p:pic>
        <p:nvPicPr>
          <p:cNvPr id="4" name="Grafik 3" descr="Ein Bild, das Natur, Feuer, Gebäude, Kamin enthält.&#10;&#10;Automatisch generierte Beschreibung">
            <a:extLst>
              <a:ext uri="{FF2B5EF4-FFF2-40B4-BE49-F238E27FC236}">
                <a16:creationId xmlns:a16="http://schemas.microsoft.com/office/drawing/2014/main" id="{37E14DEF-7C2F-4B2A-B08C-8CEFEB10B8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912" y="241690"/>
            <a:ext cx="2817707" cy="3554398"/>
          </a:xfrm>
          <a:prstGeom prst="rect">
            <a:avLst/>
          </a:prstGeom>
          <a:ln>
            <a:noFill/>
          </a:ln>
          <a:effectLst>
            <a:softEdge rad="112500"/>
          </a:effectLst>
        </p:spPr>
      </p:pic>
      <p:sp>
        <p:nvSpPr>
          <p:cNvPr id="5" name="Textfeld 4">
            <a:extLst>
              <a:ext uri="{FF2B5EF4-FFF2-40B4-BE49-F238E27FC236}">
                <a16:creationId xmlns:a16="http://schemas.microsoft.com/office/drawing/2014/main" id="{9C7629B0-DED3-4D3D-B233-8637D519250B}"/>
              </a:ext>
            </a:extLst>
          </p:cNvPr>
          <p:cNvSpPr txBox="1"/>
          <p:nvPr/>
        </p:nvSpPr>
        <p:spPr>
          <a:xfrm>
            <a:off x="264160" y="3657600"/>
            <a:ext cx="1517227" cy="230832"/>
          </a:xfrm>
          <a:prstGeom prst="rect">
            <a:avLst/>
          </a:prstGeom>
          <a:noFill/>
        </p:spPr>
        <p:txBody>
          <a:bodyPr wrap="square" rtlCol="0">
            <a:spAutoFit/>
          </a:bodyPr>
          <a:lstStyle/>
          <a:p>
            <a:r>
              <a:rPr lang="de-DE" sz="900" dirty="0"/>
              <a:t>Abb10</a:t>
            </a:r>
          </a:p>
        </p:txBody>
      </p:sp>
    </p:spTree>
    <p:extLst>
      <p:ext uri="{BB962C8B-B14F-4D97-AF65-F5344CB8AC3E}">
        <p14:creationId xmlns:p14="http://schemas.microsoft.com/office/powerpoint/2010/main" val="3819502393"/>
      </p:ext>
    </p:extLst>
  </p:cSld>
  <p:clrMapOvr>
    <a:masterClrMapping/>
  </p:clrMapOvr>
  <mc:AlternateContent xmlns:mc="http://schemas.openxmlformats.org/markup-compatibility/2006">
    <mc:Choice xmlns:p14="http://schemas.microsoft.com/office/powerpoint/2010/main" Requires="p14">
      <p:transition spd="slow" p14:dur="2000" advTm="1902"/>
    </mc:Choice>
    <mc:Fallback>
      <p:transition spd="slow" advTm="190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 Verbindung 9"/>
          <p:cNvCxnSpPr/>
          <p:nvPr/>
        </p:nvCxnSpPr>
        <p:spPr>
          <a:xfrm>
            <a:off x="453461" y="339502"/>
            <a:ext cx="4625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451026" y="447444"/>
            <a:ext cx="6201234" cy="363266"/>
          </a:xfrm>
          <a:prstGeom prst="rect">
            <a:avLst/>
          </a:prstGeom>
          <a:noFill/>
        </p:spPr>
        <p:txBody>
          <a:bodyPr wrap="square" lIns="0" tIns="0" rIns="0" bIns="0" rtlCol="0">
            <a:noAutofit/>
          </a:bodyPr>
          <a:lstStyle/>
          <a:p>
            <a:r>
              <a:rPr lang="de-DE" sz="2000" dirty="0">
                <a:latin typeface="Palatino Linotype" panose="02040502050505030304" pitchFamily="18" charset="0"/>
              </a:rPr>
              <a:t>Horror </a:t>
            </a:r>
            <a:r>
              <a:rPr lang="de-DE" sz="2000" dirty="0" err="1">
                <a:latin typeface="Palatino Linotype" panose="02040502050505030304" pitchFamily="18" charset="0"/>
              </a:rPr>
              <a:t>vacui</a:t>
            </a:r>
            <a:r>
              <a:rPr lang="de-DE" dirty="0"/>
              <a:t>​</a:t>
            </a:r>
            <a:endParaRPr lang="de-DE" sz="2000" dirty="0">
              <a:latin typeface="Palatino Linotype" panose="02040502050505030304" pitchFamily="18" charset="0"/>
            </a:endParaRPr>
          </a:p>
        </p:txBody>
      </p:sp>
      <p:sp>
        <p:nvSpPr>
          <p:cNvPr id="14" name="Textfeld 13"/>
          <p:cNvSpPr txBox="1"/>
          <p:nvPr/>
        </p:nvSpPr>
        <p:spPr>
          <a:xfrm>
            <a:off x="457599" y="1101982"/>
            <a:ext cx="8278627" cy="2981758"/>
          </a:xfrm>
          <a:prstGeom prst="rect">
            <a:avLst/>
          </a:prstGeom>
          <a:noFill/>
        </p:spPr>
        <p:txBody>
          <a:bodyPr wrap="square" lIns="0" tIns="0" rIns="0" bIns="0" rtlCol="0">
            <a:noAutofit/>
          </a:bodyPr>
          <a:lstStyle/>
          <a:p>
            <a:pPr marL="180975" indent="-180975" defTabSz="453514" fontAlgn="auto">
              <a:spcBef>
                <a:spcPts val="0"/>
              </a:spcBef>
              <a:spcAft>
                <a:spcPts val="0"/>
              </a:spcAft>
              <a:buClr>
                <a:schemeClr val="accent1"/>
              </a:buClr>
              <a:buFont typeface="Arial" panose="020B0604020202020204" pitchFamily="34" charset="0"/>
              <a:buChar char="•"/>
              <a:defRPr/>
            </a:pPr>
            <a:r>
              <a:rPr lang="de-DE" dirty="0"/>
              <a:t>Bereits im Altertum kam man zur Erkenntnis, dass keine luftfreien Räume existieren können</a:t>
            </a:r>
          </a:p>
          <a:p>
            <a:pPr marL="180975" indent="-180975" defTabSz="453514" fontAlgn="auto">
              <a:spcBef>
                <a:spcPts val="0"/>
              </a:spcBef>
              <a:spcAft>
                <a:spcPts val="0"/>
              </a:spcAft>
              <a:buClr>
                <a:schemeClr val="accent1"/>
              </a:buClr>
              <a:buFont typeface="Arial" panose="020B0604020202020204" pitchFamily="34" charset="0"/>
              <a:buChar char="•"/>
              <a:defRPr/>
            </a:pPr>
            <a:endParaRPr lang="de-DE" dirty="0"/>
          </a:p>
          <a:p>
            <a:pPr marL="180975" indent="-180975" defTabSz="453514" fontAlgn="auto">
              <a:spcBef>
                <a:spcPts val="0"/>
              </a:spcBef>
              <a:spcAft>
                <a:spcPts val="0"/>
              </a:spcAft>
              <a:buClr>
                <a:schemeClr val="accent1"/>
              </a:buClr>
              <a:buFont typeface="Arial" panose="020B0604020202020204" pitchFamily="34" charset="0"/>
              <a:buChar char="•"/>
              <a:defRPr/>
            </a:pPr>
            <a:r>
              <a:rPr lang="de-DE" dirty="0">
                <a:sym typeface="Wingdings" panose="05000000000000000000" pitchFamily="2" charset="2"/>
              </a:rPr>
              <a:t> </a:t>
            </a:r>
            <a:r>
              <a:rPr lang="de-DE" dirty="0"/>
              <a:t>„Natur hat Angst vor Vakuum“ (</a:t>
            </a:r>
            <a:r>
              <a:rPr lang="de-DE" dirty="0" err="1"/>
              <a:t>lanoncius</a:t>
            </a:r>
            <a:r>
              <a:rPr lang="de-DE" dirty="0"/>
              <a:t>) </a:t>
            </a:r>
          </a:p>
          <a:p>
            <a:pPr marL="180975" indent="-180975" defTabSz="453514" fontAlgn="auto">
              <a:spcBef>
                <a:spcPts val="0"/>
              </a:spcBef>
              <a:spcAft>
                <a:spcPts val="0"/>
              </a:spcAft>
              <a:buClr>
                <a:schemeClr val="accent1"/>
              </a:buClr>
              <a:buFont typeface="Arial" panose="020B0604020202020204" pitchFamily="34" charset="0"/>
              <a:buChar char="•"/>
              <a:defRPr/>
            </a:pPr>
            <a:endParaRPr lang="de-DE" dirty="0"/>
          </a:p>
          <a:p>
            <a:pPr marL="285750" indent="-285750" defTabSz="453514" fontAlgn="auto">
              <a:spcBef>
                <a:spcPts val="0"/>
              </a:spcBef>
              <a:spcAft>
                <a:spcPts val="0"/>
              </a:spcAft>
              <a:buClr>
                <a:schemeClr val="accent1"/>
              </a:buClr>
              <a:buFont typeface="Arial" panose="020B0604020202020204" pitchFamily="34" charset="0"/>
              <a:buChar char="•"/>
              <a:defRPr/>
            </a:pPr>
            <a:r>
              <a:rPr lang="de-DE" dirty="0"/>
              <a:t>1643 nahm Galilei dies zur Erklärung, dass kein Wasser höher als 10 m befördert werden kann</a:t>
            </a:r>
            <a:endParaRPr lang="de-DE" sz="1200" dirty="0">
              <a:solidFill>
                <a:srgbClr val="002350"/>
              </a:solidFill>
            </a:endParaRPr>
          </a:p>
          <a:p>
            <a:pPr marL="180975" indent="-180975">
              <a:lnSpc>
                <a:spcPts val="2200"/>
              </a:lnSpc>
              <a:buClr>
                <a:schemeClr val="accent1"/>
              </a:buClr>
              <a:buFont typeface="Arial" panose="020B0604020202020204" pitchFamily="34" charset="0"/>
              <a:buChar char="•"/>
            </a:pPr>
            <a:endParaRPr lang="de-DE" sz="1400" b="1" dirty="0"/>
          </a:p>
        </p:txBody>
      </p:sp>
      <p:pic>
        <p:nvPicPr>
          <p:cNvPr id="7" name="Grafik 6" descr="Gehirn im Kopf">
            <a:extLst>
              <a:ext uri="{FF2B5EF4-FFF2-40B4-BE49-F238E27FC236}">
                <a16:creationId xmlns:a16="http://schemas.microsoft.com/office/drawing/2014/main" id="{EEBDD5CF-0064-4E72-A37C-EA4EF5D402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7774" y="3299884"/>
            <a:ext cx="914400" cy="914400"/>
          </a:xfrm>
          <a:prstGeom prst="rect">
            <a:avLst/>
          </a:prstGeom>
        </p:spPr>
      </p:pic>
      <p:pic>
        <p:nvPicPr>
          <p:cNvPr id="9" name="Grafik 8" descr="Atom">
            <a:extLst>
              <a:ext uri="{FF2B5EF4-FFF2-40B4-BE49-F238E27FC236}">
                <a16:creationId xmlns:a16="http://schemas.microsoft.com/office/drawing/2014/main" id="{2F012E30-8CC0-47CE-9948-5AF51B3CAC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95920" y="3299884"/>
            <a:ext cx="914400" cy="914400"/>
          </a:xfrm>
          <a:prstGeom prst="rect">
            <a:avLst/>
          </a:prstGeom>
        </p:spPr>
      </p:pic>
    </p:spTree>
    <p:extLst>
      <p:ext uri="{BB962C8B-B14F-4D97-AF65-F5344CB8AC3E}">
        <p14:creationId xmlns:p14="http://schemas.microsoft.com/office/powerpoint/2010/main" val="1752968600"/>
      </p:ext>
    </p:extLst>
  </p:cSld>
  <p:clrMapOvr>
    <a:masterClrMapping/>
  </p:clrMapOvr>
  <mc:AlternateContent xmlns:mc="http://schemas.openxmlformats.org/markup-compatibility/2006">
    <mc:Choice xmlns:p14="http://schemas.microsoft.com/office/powerpoint/2010/main" Requires="p14">
      <p:transition spd="slow" p14:dur="2000" advTm="1638"/>
    </mc:Choice>
    <mc:Fallback>
      <p:transition spd="slow" advTm="1638"/>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 Verbindung 9"/>
          <p:cNvCxnSpPr/>
          <p:nvPr/>
        </p:nvCxnSpPr>
        <p:spPr>
          <a:xfrm>
            <a:off x="453461" y="339502"/>
            <a:ext cx="4625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451026" y="447444"/>
            <a:ext cx="6201234" cy="363266"/>
          </a:xfrm>
          <a:prstGeom prst="rect">
            <a:avLst/>
          </a:prstGeom>
          <a:noFill/>
        </p:spPr>
        <p:txBody>
          <a:bodyPr wrap="square" lIns="0" tIns="0" rIns="0" bIns="0" rtlCol="0">
            <a:noAutofit/>
          </a:bodyPr>
          <a:lstStyle/>
          <a:p>
            <a:r>
              <a:rPr lang="de-DE" sz="2000" dirty="0">
                <a:latin typeface="Palatino Linotype" panose="02040502050505030304" pitchFamily="18" charset="0"/>
              </a:rPr>
              <a:t>Theorie zur Atomistik + Struktur der Materie</a:t>
            </a:r>
          </a:p>
        </p:txBody>
      </p:sp>
      <p:sp>
        <p:nvSpPr>
          <p:cNvPr id="14" name="Textfeld 13"/>
          <p:cNvSpPr txBox="1"/>
          <p:nvPr/>
        </p:nvSpPr>
        <p:spPr>
          <a:xfrm>
            <a:off x="457600" y="918651"/>
            <a:ext cx="3661963" cy="2981758"/>
          </a:xfrm>
          <a:prstGeom prst="rect">
            <a:avLst/>
          </a:prstGeom>
          <a:noFill/>
        </p:spPr>
        <p:txBody>
          <a:bodyPr wrap="square" lIns="0" tIns="0" rIns="0" bIns="0" rtlCol="0">
            <a:noAutofit/>
          </a:bodyPr>
          <a:lstStyle/>
          <a:p>
            <a:pPr marL="180975" indent="-180975" defTabSz="453514" fontAlgn="auto">
              <a:spcBef>
                <a:spcPts val="0"/>
              </a:spcBef>
              <a:spcAft>
                <a:spcPts val="0"/>
              </a:spcAft>
              <a:buClr>
                <a:schemeClr val="accent1"/>
              </a:buClr>
              <a:buFont typeface="Arial" panose="020B0604020202020204" pitchFamily="34" charset="0"/>
              <a:buChar char="•"/>
              <a:defRPr/>
            </a:pPr>
            <a:r>
              <a:rPr lang="de-DE" dirty="0"/>
              <a:t>Ursprung im alten Griechenland​</a:t>
            </a:r>
          </a:p>
          <a:p>
            <a:pPr marL="180975" indent="-180975" defTabSz="453514" fontAlgn="auto">
              <a:spcBef>
                <a:spcPts val="0"/>
              </a:spcBef>
              <a:spcAft>
                <a:spcPts val="0"/>
              </a:spcAft>
              <a:buClr>
                <a:schemeClr val="accent1"/>
              </a:buClr>
              <a:buFont typeface="Arial" panose="020B0604020202020204" pitchFamily="34" charset="0"/>
              <a:buChar char="•"/>
              <a:defRPr/>
            </a:pPr>
            <a:endParaRPr lang="de-DE" dirty="0"/>
          </a:p>
          <a:p>
            <a:pPr marL="180975" indent="-180975" defTabSz="453514" fontAlgn="auto">
              <a:spcBef>
                <a:spcPts val="0"/>
              </a:spcBef>
              <a:spcAft>
                <a:spcPts val="0"/>
              </a:spcAft>
              <a:buClr>
                <a:schemeClr val="accent1"/>
              </a:buClr>
              <a:buFont typeface="Arial" panose="020B0604020202020204" pitchFamily="34" charset="0"/>
              <a:buChar char="•"/>
              <a:defRPr/>
            </a:pPr>
            <a:r>
              <a:rPr lang="de-DE" dirty="0"/>
              <a:t>2 Gruppen kristallisieren sich heraus​</a:t>
            </a:r>
            <a:endParaRPr lang="de-DE" sz="1200" dirty="0">
              <a:solidFill>
                <a:srgbClr val="002350"/>
              </a:solidFill>
            </a:endParaRPr>
          </a:p>
          <a:p>
            <a:pPr marL="180975" indent="-180975">
              <a:lnSpc>
                <a:spcPts val="2200"/>
              </a:lnSpc>
              <a:buClr>
                <a:schemeClr val="accent1"/>
              </a:buClr>
              <a:buFont typeface="Arial" panose="020B0604020202020204" pitchFamily="34" charset="0"/>
              <a:buChar char="•"/>
            </a:pPr>
            <a:endParaRPr lang="de-DE" sz="1400" b="1" dirty="0"/>
          </a:p>
        </p:txBody>
      </p:sp>
      <p:sp>
        <p:nvSpPr>
          <p:cNvPr id="12" name="Rechteck: abgerundete Ecken 11">
            <a:extLst>
              <a:ext uri="{FF2B5EF4-FFF2-40B4-BE49-F238E27FC236}">
                <a16:creationId xmlns:a16="http://schemas.microsoft.com/office/drawing/2014/main" id="{18664196-6A4D-460D-8486-4076BBA5EE4C}"/>
              </a:ext>
            </a:extLst>
          </p:cNvPr>
          <p:cNvSpPr/>
          <p:nvPr/>
        </p:nvSpPr>
        <p:spPr>
          <a:xfrm>
            <a:off x="4609348" y="3552350"/>
            <a:ext cx="3411349" cy="8382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350" dirty="0" err="1"/>
              <a:t>Kontinuumshypothese</a:t>
            </a:r>
            <a:endParaRPr lang="de-DE" sz="2350" dirty="0"/>
          </a:p>
        </p:txBody>
      </p:sp>
      <p:sp>
        <p:nvSpPr>
          <p:cNvPr id="13" name="Rechteck: abgerundete Ecken 12">
            <a:extLst>
              <a:ext uri="{FF2B5EF4-FFF2-40B4-BE49-F238E27FC236}">
                <a16:creationId xmlns:a16="http://schemas.microsoft.com/office/drawing/2014/main" id="{5088D5E9-1B61-4179-B531-C46C57D86E0B}"/>
              </a:ext>
            </a:extLst>
          </p:cNvPr>
          <p:cNvSpPr/>
          <p:nvPr/>
        </p:nvSpPr>
        <p:spPr>
          <a:xfrm>
            <a:off x="428876" y="3539764"/>
            <a:ext cx="3411349" cy="8634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350" dirty="0" err="1"/>
              <a:t>Diskontinuumshypothese</a:t>
            </a:r>
            <a:endParaRPr lang="de-DE" sz="2350" dirty="0"/>
          </a:p>
        </p:txBody>
      </p:sp>
      <p:sp>
        <p:nvSpPr>
          <p:cNvPr id="8" name="Pfeil: nach unten 7">
            <a:extLst>
              <a:ext uri="{FF2B5EF4-FFF2-40B4-BE49-F238E27FC236}">
                <a16:creationId xmlns:a16="http://schemas.microsoft.com/office/drawing/2014/main" id="{FC26DA9C-3296-4020-B121-72EFA4C9633B}"/>
              </a:ext>
            </a:extLst>
          </p:cNvPr>
          <p:cNvSpPr/>
          <p:nvPr/>
        </p:nvSpPr>
        <p:spPr>
          <a:xfrm>
            <a:off x="1930775" y="3173616"/>
            <a:ext cx="432135" cy="7574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unten 6">
            <a:extLst>
              <a:ext uri="{FF2B5EF4-FFF2-40B4-BE49-F238E27FC236}">
                <a16:creationId xmlns:a16="http://schemas.microsoft.com/office/drawing/2014/main" id="{C39ACB1B-A090-4594-99B7-030C1E892272}"/>
              </a:ext>
            </a:extLst>
          </p:cNvPr>
          <p:cNvSpPr/>
          <p:nvPr/>
        </p:nvSpPr>
        <p:spPr>
          <a:xfrm>
            <a:off x="6098954" y="3080874"/>
            <a:ext cx="432135" cy="7574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Rechteck: abgerundete Ecken 5">
            <a:extLst>
              <a:ext uri="{FF2B5EF4-FFF2-40B4-BE49-F238E27FC236}">
                <a16:creationId xmlns:a16="http://schemas.microsoft.com/office/drawing/2014/main" id="{B9FB23ED-CDF8-4474-8A84-886BBBF6764B}"/>
              </a:ext>
            </a:extLst>
          </p:cNvPr>
          <p:cNvSpPr/>
          <p:nvPr/>
        </p:nvSpPr>
        <p:spPr>
          <a:xfrm>
            <a:off x="453461" y="1938120"/>
            <a:ext cx="3386765" cy="13255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200" dirty="0"/>
              <a:t>Demokrit + </a:t>
            </a:r>
            <a:r>
              <a:rPr lang="de-DE" sz="2200" dirty="0" err="1"/>
              <a:t>Leukipp</a:t>
            </a:r>
            <a:r>
              <a:rPr lang="de-DE" sz="2200" dirty="0"/>
              <a:t> </a:t>
            </a:r>
            <a:r>
              <a:rPr lang="de-DE" sz="2200" dirty="0">
                <a:sym typeface="Wingdings" panose="05000000000000000000" pitchFamily="2" charset="2"/>
              </a:rPr>
              <a:t> Materie besteht aus nicht weiterteilbaren Teilchen</a:t>
            </a:r>
            <a:endParaRPr lang="de-DE" sz="2200" dirty="0"/>
          </a:p>
        </p:txBody>
      </p:sp>
      <p:sp>
        <p:nvSpPr>
          <p:cNvPr id="9" name="Rechteck: abgerundete Ecken 8">
            <a:extLst>
              <a:ext uri="{FF2B5EF4-FFF2-40B4-BE49-F238E27FC236}">
                <a16:creationId xmlns:a16="http://schemas.microsoft.com/office/drawing/2014/main" id="{D044B656-FF04-437C-910B-0349A428C520}"/>
              </a:ext>
            </a:extLst>
          </p:cNvPr>
          <p:cNvSpPr/>
          <p:nvPr/>
        </p:nvSpPr>
        <p:spPr>
          <a:xfrm>
            <a:off x="4607821" y="1882019"/>
            <a:ext cx="3400926" cy="13255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Aristoteles + andere </a:t>
            </a:r>
            <a:r>
              <a:rPr lang="de-DE" sz="2400" dirty="0">
                <a:sym typeface="Wingdings" panose="05000000000000000000" pitchFamily="2" charset="2"/>
              </a:rPr>
              <a:t> Teilung führt zu keinem Ende </a:t>
            </a:r>
            <a:endParaRPr lang="de-DE" sz="2400" dirty="0"/>
          </a:p>
        </p:txBody>
      </p:sp>
    </p:spTree>
    <p:extLst>
      <p:ext uri="{BB962C8B-B14F-4D97-AF65-F5344CB8AC3E}">
        <p14:creationId xmlns:p14="http://schemas.microsoft.com/office/powerpoint/2010/main" val="3996318623"/>
      </p:ext>
    </p:extLst>
  </p:cSld>
  <p:clrMapOvr>
    <a:masterClrMapping/>
  </p:clrMapOvr>
  <mc:AlternateContent xmlns:mc="http://schemas.openxmlformats.org/markup-compatibility/2006">
    <mc:Choice xmlns:p14="http://schemas.microsoft.com/office/powerpoint/2010/main" Requires="p14">
      <p:transition spd="slow" p14:dur="2000" advTm="2035"/>
    </mc:Choice>
    <mc:Fallback>
      <p:transition spd="slow" advTm="2035"/>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 Verbindung 9"/>
          <p:cNvCxnSpPr/>
          <p:nvPr/>
        </p:nvCxnSpPr>
        <p:spPr>
          <a:xfrm>
            <a:off x="453461" y="339502"/>
            <a:ext cx="4625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451026" y="447444"/>
            <a:ext cx="7392494" cy="363266"/>
          </a:xfrm>
          <a:prstGeom prst="rect">
            <a:avLst/>
          </a:prstGeom>
          <a:noFill/>
        </p:spPr>
        <p:txBody>
          <a:bodyPr wrap="square" lIns="0" tIns="0" rIns="0" bIns="0" rtlCol="0">
            <a:noAutofit/>
          </a:bodyPr>
          <a:lstStyle/>
          <a:p>
            <a:r>
              <a:rPr lang="de-DE" sz="2000" dirty="0">
                <a:latin typeface="Palatino Linotype" panose="02040502050505030304" pitchFamily="18" charset="0"/>
              </a:rPr>
              <a:t>3. Schülervorstellungen &amp; historische Erkenntnisprozesse</a:t>
            </a:r>
          </a:p>
        </p:txBody>
      </p:sp>
      <p:sp>
        <p:nvSpPr>
          <p:cNvPr id="14" name="Textfeld 13"/>
          <p:cNvSpPr txBox="1"/>
          <p:nvPr/>
        </p:nvSpPr>
        <p:spPr>
          <a:xfrm>
            <a:off x="457600" y="1101982"/>
            <a:ext cx="8222850" cy="3408234"/>
          </a:xfrm>
          <a:prstGeom prst="rect">
            <a:avLst/>
          </a:prstGeom>
          <a:noFill/>
        </p:spPr>
        <p:txBody>
          <a:bodyPr wrap="square" lIns="0" tIns="0" rIns="0" bIns="0" rtlCol="0">
            <a:noAutofit/>
          </a:bodyPr>
          <a:lstStyle/>
          <a:p>
            <a:pPr marL="180975" indent="-180975" defTabSz="453514" fontAlgn="auto">
              <a:spcBef>
                <a:spcPts val="0"/>
              </a:spcBef>
              <a:spcAft>
                <a:spcPts val="0"/>
              </a:spcAft>
              <a:buClr>
                <a:schemeClr val="accent1"/>
              </a:buClr>
              <a:buFont typeface="Arial" panose="020B0604020202020204" pitchFamily="34" charset="0"/>
              <a:buChar char="•"/>
              <a:defRPr/>
            </a:pPr>
            <a:r>
              <a:rPr lang="de-DE" dirty="0"/>
              <a:t>Vorstellungen &amp; Konzepte der Schülerinnen und Schüler (im Folgenden SuS abgekürzt) greifen auf historische Erkenntnisprozesse zurück</a:t>
            </a:r>
          </a:p>
          <a:p>
            <a:pPr marL="180975" indent="-180975" defTabSz="453514" fontAlgn="auto">
              <a:spcBef>
                <a:spcPts val="0"/>
              </a:spcBef>
              <a:spcAft>
                <a:spcPts val="0"/>
              </a:spcAft>
              <a:buClr>
                <a:schemeClr val="accent1"/>
              </a:buClr>
              <a:buFont typeface="Arial" panose="020B0604020202020204" pitchFamily="34" charset="0"/>
              <a:buChar char="•"/>
              <a:defRPr/>
            </a:pPr>
            <a:endParaRPr lang="de-DE" dirty="0"/>
          </a:p>
          <a:p>
            <a:pPr defTabSz="453514" fontAlgn="auto">
              <a:spcBef>
                <a:spcPts val="0"/>
              </a:spcBef>
              <a:spcAft>
                <a:spcPts val="0"/>
              </a:spcAft>
              <a:buClr>
                <a:schemeClr val="accent1"/>
              </a:buClr>
              <a:defRPr/>
            </a:pPr>
            <a:r>
              <a:rPr lang="de-DE" dirty="0">
                <a:solidFill>
                  <a:srgbClr val="002350"/>
                </a:solidFill>
              </a:rPr>
              <a:t>	Beispiele: </a:t>
            </a:r>
          </a:p>
          <a:p>
            <a:pPr marL="638175" lvl="1" indent="-180975" defTabSz="453514">
              <a:buClr>
                <a:schemeClr val="accent1"/>
              </a:buClr>
              <a:buFont typeface="Arial" panose="020B0604020202020204" pitchFamily="34" charset="0"/>
              <a:buChar char="•"/>
              <a:defRPr/>
            </a:pPr>
            <a:r>
              <a:rPr lang="de-DE" dirty="0">
                <a:solidFill>
                  <a:srgbClr val="002350"/>
                </a:solidFill>
              </a:rPr>
              <a:t>Stoffe als Eigenschaftsträger</a:t>
            </a:r>
          </a:p>
          <a:p>
            <a:pPr marL="638175" lvl="1" indent="-180975" defTabSz="453514">
              <a:buClr>
                <a:schemeClr val="accent1"/>
              </a:buClr>
              <a:buFont typeface="Arial" panose="020B0604020202020204" pitchFamily="34" charset="0"/>
              <a:buChar char="•"/>
              <a:defRPr/>
            </a:pPr>
            <a:r>
              <a:rPr lang="de-DE" dirty="0">
                <a:solidFill>
                  <a:srgbClr val="002350"/>
                </a:solidFill>
              </a:rPr>
              <a:t>Mischen &amp; Entmischen</a:t>
            </a:r>
          </a:p>
          <a:p>
            <a:pPr marL="638175" lvl="1" indent="-180975" defTabSz="453514">
              <a:buClr>
                <a:schemeClr val="accent1"/>
              </a:buClr>
              <a:buFont typeface="Arial" panose="020B0604020202020204" pitchFamily="34" charset="0"/>
              <a:buChar char="•"/>
              <a:defRPr/>
            </a:pPr>
            <a:r>
              <a:rPr lang="de-DE" dirty="0">
                <a:solidFill>
                  <a:srgbClr val="002350"/>
                </a:solidFill>
              </a:rPr>
              <a:t>Erhaltungs- &amp; Vernichtungskonzept</a:t>
            </a:r>
          </a:p>
          <a:p>
            <a:pPr marL="638175" lvl="1" indent="-180975" defTabSz="453514">
              <a:buClr>
                <a:schemeClr val="accent1"/>
              </a:buClr>
              <a:buFont typeface="Arial" panose="020B0604020202020204" pitchFamily="34" charset="0"/>
              <a:buChar char="•"/>
              <a:defRPr/>
            </a:pPr>
            <a:r>
              <a:rPr lang="de-DE" dirty="0">
                <a:solidFill>
                  <a:srgbClr val="002350"/>
                </a:solidFill>
              </a:rPr>
              <a:t>Aufbau der Materie </a:t>
            </a:r>
          </a:p>
          <a:p>
            <a:pPr marL="638175" lvl="1" indent="-180975" defTabSz="453514">
              <a:buClr>
                <a:schemeClr val="accent1"/>
              </a:buClr>
              <a:buFont typeface="Arial" panose="020B0604020202020204" pitchFamily="34" charset="0"/>
              <a:buChar char="•"/>
              <a:defRPr/>
            </a:pPr>
            <a:r>
              <a:rPr lang="de-DE" dirty="0">
                <a:solidFill>
                  <a:srgbClr val="002350"/>
                </a:solidFill>
              </a:rPr>
              <a:t>Luft &amp; Gase </a:t>
            </a:r>
          </a:p>
          <a:p>
            <a:pPr marL="638175" lvl="1" indent="-180975" defTabSz="453514">
              <a:buClr>
                <a:schemeClr val="accent1"/>
              </a:buClr>
              <a:buFont typeface="Arial" panose="020B0604020202020204" pitchFamily="34" charset="0"/>
              <a:buChar char="•"/>
              <a:defRPr/>
            </a:pPr>
            <a:r>
              <a:rPr lang="de-DE" dirty="0">
                <a:solidFill>
                  <a:srgbClr val="002350"/>
                </a:solidFill>
              </a:rPr>
              <a:t>Vorstellungen von Verbrennungskonzepten</a:t>
            </a:r>
          </a:p>
          <a:p>
            <a:pPr marL="638175" lvl="1" indent="-180975" defTabSz="453514">
              <a:buClr>
                <a:schemeClr val="accent1"/>
              </a:buClr>
              <a:buFont typeface="Arial" panose="020B0604020202020204" pitchFamily="34" charset="0"/>
              <a:buChar char="•"/>
              <a:defRPr/>
            </a:pPr>
            <a:endParaRPr lang="de-DE" dirty="0">
              <a:solidFill>
                <a:srgbClr val="002350"/>
              </a:solidFill>
            </a:endParaRPr>
          </a:p>
          <a:p>
            <a:pPr marL="180975" indent="-180975">
              <a:lnSpc>
                <a:spcPts val="2200"/>
              </a:lnSpc>
              <a:buClr>
                <a:schemeClr val="accent1"/>
              </a:buClr>
              <a:buFont typeface="Arial" panose="020B0604020202020204" pitchFamily="34" charset="0"/>
              <a:buChar char="•"/>
            </a:pPr>
            <a:endParaRPr lang="de-DE" sz="1400" b="1" dirty="0"/>
          </a:p>
        </p:txBody>
      </p:sp>
      <p:pic>
        <p:nvPicPr>
          <p:cNvPr id="4" name="Grafik 3" descr="Gedanken">
            <a:extLst>
              <a:ext uri="{FF2B5EF4-FFF2-40B4-BE49-F238E27FC236}">
                <a16:creationId xmlns:a16="http://schemas.microsoft.com/office/drawing/2014/main" id="{0553769B-005A-4BD2-810E-68A3720F9D0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00889" y="1782656"/>
            <a:ext cx="2468880" cy="2468880"/>
          </a:xfrm>
          <a:prstGeom prst="rect">
            <a:avLst/>
          </a:prstGeom>
        </p:spPr>
      </p:pic>
      <p:pic>
        <p:nvPicPr>
          <p:cNvPr id="3" name="Aufgezeichneter Sound">
            <a:hlinkClick r:id="" action="ppaction://media"/>
            <a:extLst>
              <a:ext uri="{FF2B5EF4-FFF2-40B4-BE49-F238E27FC236}">
                <a16:creationId xmlns:a16="http://schemas.microsoft.com/office/drawing/2014/main" id="{4DC0E59B-B2D9-4A69-BF0E-F83C98F2EE99}"/>
              </a:ext>
            </a:extLst>
          </p:cNvPr>
          <p:cNvPicPr>
            <a:picLocks noChangeAspect="1"/>
          </p:cNvPicPr>
          <p:nvPr>
            <a:audioFile r:link="rId2"/>
            <p:extLst>
              <p:ext uri="{DAA4B4D4-6D71-4841-9C94-3DE7FCFB9230}">
                <p14:media xmlns:p14="http://schemas.microsoft.com/office/powerpoint/2010/main" r:embed="rId3">
                  <p14:trim end="521419.3424"/>
                </p14:media>
              </p:ext>
            </p:extLst>
          </p:nvPr>
        </p:nvPicPr>
        <p:blipFill>
          <a:blip r:embed="rId8"/>
          <a:stretch>
            <a:fillRect/>
          </a:stretch>
        </p:blipFill>
        <p:spPr>
          <a:xfrm rot="10800000">
            <a:off x="8193087" y="203762"/>
            <a:ext cx="487363" cy="487363"/>
          </a:xfrm>
          <a:prstGeom prst="rect">
            <a:avLst/>
          </a:prstGeom>
        </p:spPr>
      </p:pic>
    </p:spTree>
    <p:custDataLst>
      <p:tags r:id="rId1"/>
    </p:custDataLst>
    <p:extLst>
      <p:ext uri="{BB962C8B-B14F-4D97-AF65-F5344CB8AC3E}">
        <p14:creationId xmlns:p14="http://schemas.microsoft.com/office/powerpoint/2010/main" val="3152600825"/>
      </p:ext>
    </p:extLst>
  </p:cSld>
  <p:clrMapOvr>
    <a:masterClrMapping/>
  </p:clrMapOvr>
  <mc:AlternateContent xmlns:mc="http://schemas.openxmlformats.org/markup-compatibility/2006">
    <mc:Choice xmlns:p14="http://schemas.microsoft.com/office/powerpoint/2010/main" Requires="p14">
      <p:transition spd="slow" p14:dur="2000" advTm="28060"/>
    </mc:Choice>
    <mc:Fallback>
      <p:transition spd="slow" advTm="280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400" objId="3"/>
        <p14:stopEvt time="26420" objId="3"/>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llipse 10">
            <a:extLst>
              <a:ext uri="{FF2B5EF4-FFF2-40B4-BE49-F238E27FC236}">
                <a16:creationId xmlns:a16="http://schemas.microsoft.com/office/drawing/2014/main" id="{391380AB-EB80-4E71-A436-00CE1D1B470E}"/>
              </a:ext>
            </a:extLst>
          </p:cNvPr>
          <p:cNvSpPr/>
          <p:nvPr/>
        </p:nvSpPr>
        <p:spPr>
          <a:xfrm>
            <a:off x="6336176" y="409419"/>
            <a:ext cx="2331638" cy="859492"/>
          </a:xfrm>
          <a:prstGeom prst="ellipse">
            <a:avLst/>
          </a:prstGeom>
          <a:solidFill>
            <a:schemeClr val="tx2">
              <a:lumMod val="90000"/>
              <a:lumOff val="1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Ellipse 8">
            <a:extLst>
              <a:ext uri="{FF2B5EF4-FFF2-40B4-BE49-F238E27FC236}">
                <a16:creationId xmlns:a16="http://schemas.microsoft.com/office/drawing/2014/main" id="{CF4843B3-6404-473D-AADA-8C9FDA1F9510}"/>
              </a:ext>
            </a:extLst>
          </p:cNvPr>
          <p:cNvSpPr/>
          <p:nvPr/>
        </p:nvSpPr>
        <p:spPr>
          <a:xfrm>
            <a:off x="3392752" y="472514"/>
            <a:ext cx="2331637" cy="859493"/>
          </a:xfrm>
          <a:prstGeom prst="ellipse">
            <a:avLst/>
          </a:prstGeom>
          <a:solidFill>
            <a:schemeClr val="tx2">
              <a:lumMod val="90000"/>
              <a:lumOff val="1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Ellipse 3">
            <a:extLst>
              <a:ext uri="{FF2B5EF4-FFF2-40B4-BE49-F238E27FC236}">
                <a16:creationId xmlns:a16="http://schemas.microsoft.com/office/drawing/2014/main" id="{31010F87-17E7-4791-B138-DE80DB4C71E4}"/>
              </a:ext>
            </a:extLst>
          </p:cNvPr>
          <p:cNvSpPr/>
          <p:nvPr/>
        </p:nvSpPr>
        <p:spPr>
          <a:xfrm>
            <a:off x="476186" y="437419"/>
            <a:ext cx="2410689" cy="929685"/>
          </a:xfrm>
          <a:prstGeom prst="ellipse">
            <a:avLst/>
          </a:prstGeom>
          <a:solidFill>
            <a:schemeClr val="tx2">
              <a:lumMod val="90000"/>
              <a:lumOff val="1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0" name="Gerade Verbindung 9"/>
          <p:cNvCxnSpPr/>
          <p:nvPr/>
        </p:nvCxnSpPr>
        <p:spPr>
          <a:xfrm>
            <a:off x="453461" y="339502"/>
            <a:ext cx="4625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feld 13"/>
          <p:cNvSpPr txBox="1"/>
          <p:nvPr/>
        </p:nvSpPr>
        <p:spPr>
          <a:xfrm>
            <a:off x="453461" y="580768"/>
            <a:ext cx="2331638" cy="3502972"/>
          </a:xfrm>
          <a:prstGeom prst="rect">
            <a:avLst/>
          </a:prstGeom>
          <a:noFill/>
        </p:spPr>
        <p:txBody>
          <a:bodyPr wrap="square" lIns="0" tIns="0" rIns="0" bIns="0" rtlCol="0">
            <a:noAutofit/>
          </a:bodyPr>
          <a:lstStyle/>
          <a:p>
            <a:pPr algn="ctr">
              <a:lnSpc>
                <a:spcPts val="2200"/>
              </a:lnSpc>
              <a:buClr>
                <a:schemeClr val="accent1"/>
              </a:buClr>
            </a:pPr>
            <a:r>
              <a:rPr lang="de-DE" sz="1600" b="1" dirty="0"/>
              <a:t>Stoffe als Eigenschaftsträger</a:t>
            </a:r>
          </a:p>
          <a:p>
            <a:pPr algn="ctr">
              <a:lnSpc>
                <a:spcPts val="2200"/>
              </a:lnSpc>
              <a:buClr>
                <a:schemeClr val="accent1"/>
              </a:buClr>
            </a:pPr>
            <a:endParaRPr lang="de-DE" sz="1600" b="1" dirty="0"/>
          </a:p>
          <a:p>
            <a:pPr marL="285750" indent="-285750">
              <a:lnSpc>
                <a:spcPts val="2200"/>
              </a:lnSpc>
              <a:buClr>
                <a:schemeClr val="accent1"/>
              </a:buClr>
              <a:buFont typeface="Arial" panose="020B0604020202020204" pitchFamily="34" charset="0"/>
              <a:buChar char="•"/>
            </a:pPr>
            <a:r>
              <a:rPr lang="de-DE" sz="1200" dirty="0"/>
              <a:t>Bei Reaktionen entstehen laut diesen Schülern/- innen nicht immer neue Stoffe, sondern bei Ausgangstoffen werden neue Eigenschaften angenommen </a:t>
            </a:r>
            <a:r>
              <a:rPr lang="de-DE" sz="1200" dirty="0">
                <a:sym typeface="Wingdings" panose="05000000000000000000" pitchFamily="2" charset="2"/>
              </a:rPr>
              <a:t> Urstofftheorie</a:t>
            </a:r>
            <a:endParaRPr lang="de-DE" sz="1200" b="1" dirty="0">
              <a:sym typeface="Wingdings" panose="05000000000000000000" pitchFamily="2" charset="2"/>
            </a:endParaRPr>
          </a:p>
          <a:p>
            <a:pPr>
              <a:lnSpc>
                <a:spcPts val="2200"/>
              </a:lnSpc>
              <a:buClr>
                <a:schemeClr val="accent1"/>
              </a:buClr>
            </a:pPr>
            <a:r>
              <a:rPr lang="de-DE" sz="1200" b="1" dirty="0">
                <a:sym typeface="Wingdings" panose="05000000000000000000" pitchFamily="2" charset="2"/>
              </a:rPr>
              <a:t>       z.B. „Kupferdächer werden grün.“</a:t>
            </a:r>
            <a:endParaRPr lang="de-DE" sz="1400" b="1" dirty="0"/>
          </a:p>
        </p:txBody>
      </p:sp>
      <p:sp>
        <p:nvSpPr>
          <p:cNvPr id="15" name="Textfeld 14"/>
          <p:cNvSpPr txBox="1"/>
          <p:nvPr/>
        </p:nvSpPr>
        <p:spPr>
          <a:xfrm>
            <a:off x="6354762" y="580768"/>
            <a:ext cx="2331638" cy="3502972"/>
          </a:xfrm>
          <a:prstGeom prst="rect">
            <a:avLst/>
          </a:prstGeom>
          <a:noFill/>
        </p:spPr>
        <p:txBody>
          <a:bodyPr wrap="square" lIns="0" tIns="0" rIns="0" bIns="0" rtlCol="0">
            <a:noAutofit/>
          </a:bodyPr>
          <a:lstStyle/>
          <a:p>
            <a:pPr algn="ctr">
              <a:lnSpc>
                <a:spcPts val="2200"/>
              </a:lnSpc>
              <a:buClr>
                <a:schemeClr val="accent1"/>
              </a:buClr>
            </a:pPr>
            <a:r>
              <a:rPr lang="de-DE" sz="1600" b="1" dirty="0"/>
              <a:t>Erhaltungs- &amp; Vernichtungskonzept</a:t>
            </a:r>
          </a:p>
          <a:p>
            <a:pPr marL="180975" indent="-180975">
              <a:lnSpc>
                <a:spcPts val="2200"/>
              </a:lnSpc>
              <a:buClr>
                <a:schemeClr val="accent1"/>
              </a:buClr>
              <a:buFont typeface="Arial" panose="020B0604020202020204" pitchFamily="34" charset="0"/>
              <a:buChar char="•"/>
            </a:pPr>
            <a:endParaRPr lang="de-DE" sz="1200" dirty="0"/>
          </a:p>
          <a:p>
            <a:pPr marL="180975" indent="-180975">
              <a:lnSpc>
                <a:spcPts val="2200"/>
              </a:lnSpc>
              <a:buClr>
                <a:schemeClr val="accent1"/>
              </a:buClr>
              <a:buFont typeface="Arial" panose="020B0604020202020204" pitchFamily="34" charset="0"/>
              <a:buChar char="•"/>
            </a:pPr>
            <a:r>
              <a:rPr lang="de-DE" sz="1200" dirty="0"/>
              <a:t>Wunsch der Alchemisten aus unedlen Metall Gold zu machen</a:t>
            </a:r>
          </a:p>
          <a:p>
            <a:pPr marL="180975" indent="-180975">
              <a:lnSpc>
                <a:spcPts val="2200"/>
              </a:lnSpc>
              <a:buClr>
                <a:schemeClr val="accent1"/>
              </a:buClr>
              <a:buFont typeface="Arial" panose="020B0604020202020204" pitchFamily="34" charset="0"/>
              <a:buChar char="•"/>
            </a:pPr>
            <a:r>
              <a:rPr lang="de-DE" sz="1200" dirty="0"/>
              <a:t>Ähnlich bei Schülern grünes Kupferdach = umgewandeltes Kupfer „Umwandlungskonzept“</a:t>
            </a:r>
          </a:p>
          <a:p>
            <a:pPr marL="180975" indent="-180975">
              <a:lnSpc>
                <a:spcPts val="2200"/>
              </a:lnSpc>
              <a:buClr>
                <a:schemeClr val="accent1"/>
              </a:buClr>
              <a:buFont typeface="Arial" panose="020B0604020202020204" pitchFamily="34" charset="0"/>
              <a:buChar char="•"/>
            </a:pPr>
            <a:r>
              <a:rPr lang="de-DE" sz="1200" dirty="0"/>
              <a:t>Vernichtungskonzept beruht auf eigene Beobachtung</a:t>
            </a:r>
          </a:p>
          <a:p>
            <a:pPr>
              <a:lnSpc>
                <a:spcPts val="2200"/>
              </a:lnSpc>
              <a:buClr>
                <a:schemeClr val="accent1"/>
              </a:buClr>
            </a:pPr>
            <a:r>
              <a:rPr lang="de-DE" sz="1200" b="1" dirty="0"/>
              <a:t>z.B. Kerze verbrennt vollständig, Flecken werden entfernt​</a:t>
            </a:r>
          </a:p>
        </p:txBody>
      </p:sp>
      <p:sp>
        <p:nvSpPr>
          <p:cNvPr id="7" name="Textfeld 6">
            <a:extLst>
              <a:ext uri="{FF2B5EF4-FFF2-40B4-BE49-F238E27FC236}">
                <a16:creationId xmlns:a16="http://schemas.microsoft.com/office/drawing/2014/main" id="{A94ED85D-CBC8-49C7-BFC5-2DF4FEB89D08}"/>
              </a:ext>
            </a:extLst>
          </p:cNvPr>
          <p:cNvSpPr txBox="1"/>
          <p:nvPr/>
        </p:nvSpPr>
        <p:spPr>
          <a:xfrm>
            <a:off x="3388499" y="820264"/>
            <a:ext cx="2331638" cy="3502972"/>
          </a:xfrm>
          <a:prstGeom prst="rect">
            <a:avLst/>
          </a:prstGeom>
          <a:noFill/>
        </p:spPr>
        <p:txBody>
          <a:bodyPr wrap="square" lIns="0" tIns="0" rIns="0" bIns="0" rtlCol="0">
            <a:noAutofit/>
          </a:bodyPr>
          <a:lstStyle/>
          <a:p>
            <a:pPr>
              <a:lnSpc>
                <a:spcPts val="2200"/>
              </a:lnSpc>
              <a:buClr>
                <a:schemeClr val="accent1"/>
              </a:buClr>
            </a:pPr>
            <a:r>
              <a:rPr lang="de-DE" sz="1600" b="1" dirty="0"/>
              <a:t>     Mischen &amp; Entmischen</a:t>
            </a:r>
          </a:p>
          <a:p>
            <a:pPr>
              <a:lnSpc>
                <a:spcPts val="2200"/>
              </a:lnSpc>
              <a:buClr>
                <a:schemeClr val="accent1"/>
              </a:buClr>
            </a:pPr>
            <a:endParaRPr lang="de-DE" sz="1600" b="1" dirty="0"/>
          </a:p>
          <a:p>
            <a:pPr marL="285750" indent="-285750">
              <a:lnSpc>
                <a:spcPts val="2200"/>
              </a:lnSpc>
              <a:buClr>
                <a:schemeClr val="accent1"/>
              </a:buClr>
              <a:buFont typeface="Arial" panose="020B0604020202020204" pitchFamily="34" charset="0"/>
              <a:buChar char="•"/>
            </a:pPr>
            <a:r>
              <a:rPr lang="de-DE" sz="1200" dirty="0"/>
              <a:t>SuS interpretieren die </a:t>
            </a:r>
            <a:r>
              <a:rPr lang="de-DE" sz="1200" dirty="0" err="1"/>
              <a:t>Stoffum</a:t>
            </a:r>
            <a:r>
              <a:rPr lang="de-DE" sz="1200" dirty="0"/>
              <a:t>-wandlung​</a:t>
            </a:r>
            <a:br>
              <a:rPr lang="de-DE" sz="1200" dirty="0"/>
            </a:br>
            <a:r>
              <a:rPr lang="de-DE" sz="1200" dirty="0"/>
              <a:t>= Mischkonzept aus dem Altertum</a:t>
            </a:r>
          </a:p>
          <a:p>
            <a:pPr>
              <a:lnSpc>
                <a:spcPts val="2200"/>
              </a:lnSpc>
              <a:buClr>
                <a:schemeClr val="accent1"/>
              </a:buClr>
            </a:pPr>
            <a:r>
              <a:rPr lang="de-DE" sz="1200" b="1" dirty="0"/>
              <a:t>        z.B. Wasser besteht aus H + O</a:t>
            </a:r>
          </a:p>
        </p:txBody>
      </p:sp>
    </p:spTree>
    <p:extLst>
      <p:ext uri="{BB962C8B-B14F-4D97-AF65-F5344CB8AC3E}">
        <p14:creationId xmlns:p14="http://schemas.microsoft.com/office/powerpoint/2010/main" val="3101923896"/>
      </p:ext>
    </p:extLst>
  </p:cSld>
  <p:clrMapOvr>
    <a:masterClrMapping/>
  </p:clrMapOvr>
  <mc:AlternateContent xmlns:mc="http://schemas.openxmlformats.org/markup-compatibility/2006">
    <mc:Choice xmlns:p14="http://schemas.microsoft.com/office/powerpoint/2010/main" Requires="p14">
      <p:transition spd="slow" p14:dur="2000" advTm="2511"/>
    </mc:Choice>
    <mc:Fallback>
      <p:transition spd="slow" advTm="251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llipse 8">
            <a:extLst>
              <a:ext uri="{FF2B5EF4-FFF2-40B4-BE49-F238E27FC236}">
                <a16:creationId xmlns:a16="http://schemas.microsoft.com/office/drawing/2014/main" id="{CBC39F07-DC8B-485D-8C7E-28D264A622AF}"/>
              </a:ext>
            </a:extLst>
          </p:cNvPr>
          <p:cNvSpPr/>
          <p:nvPr/>
        </p:nvSpPr>
        <p:spPr>
          <a:xfrm>
            <a:off x="6265333" y="430744"/>
            <a:ext cx="2628054" cy="856769"/>
          </a:xfrm>
          <a:prstGeom prst="ellipse">
            <a:avLst/>
          </a:prstGeom>
          <a:solidFill>
            <a:schemeClr val="tx2">
              <a:lumMod val="90000"/>
              <a:lumOff val="1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Ellipse 7">
            <a:extLst>
              <a:ext uri="{FF2B5EF4-FFF2-40B4-BE49-F238E27FC236}">
                <a16:creationId xmlns:a16="http://schemas.microsoft.com/office/drawing/2014/main" id="{16344AF5-4875-4752-B968-48CCD1DEDA84}"/>
              </a:ext>
            </a:extLst>
          </p:cNvPr>
          <p:cNvSpPr/>
          <p:nvPr/>
        </p:nvSpPr>
        <p:spPr>
          <a:xfrm>
            <a:off x="3148487" y="370619"/>
            <a:ext cx="2231828" cy="727589"/>
          </a:xfrm>
          <a:prstGeom prst="ellipse">
            <a:avLst/>
          </a:prstGeom>
          <a:solidFill>
            <a:schemeClr val="tx2">
              <a:lumMod val="90000"/>
              <a:lumOff val="1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Ellipse 5">
            <a:extLst>
              <a:ext uri="{FF2B5EF4-FFF2-40B4-BE49-F238E27FC236}">
                <a16:creationId xmlns:a16="http://schemas.microsoft.com/office/drawing/2014/main" id="{D649D711-3040-4DC3-9E7C-0BD97471803F}"/>
              </a:ext>
            </a:extLst>
          </p:cNvPr>
          <p:cNvSpPr/>
          <p:nvPr/>
        </p:nvSpPr>
        <p:spPr>
          <a:xfrm>
            <a:off x="382675" y="430744"/>
            <a:ext cx="1712408" cy="598097"/>
          </a:xfrm>
          <a:prstGeom prst="ellipse">
            <a:avLst/>
          </a:prstGeom>
          <a:solidFill>
            <a:schemeClr val="tx2">
              <a:lumMod val="90000"/>
              <a:lumOff val="1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0" name="Gerade Verbindung 9"/>
          <p:cNvCxnSpPr/>
          <p:nvPr/>
        </p:nvCxnSpPr>
        <p:spPr>
          <a:xfrm>
            <a:off x="453461" y="339502"/>
            <a:ext cx="4625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feld 13"/>
          <p:cNvSpPr txBox="1"/>
          <p:nvPr/>
        </p:nvSpPr>
        <p:spPr>
          <a:xfrm>
            <a:off x="58792" y="580768"/>
            <a:ext cx="2331638" cy="3502972"/>
          </a:xfrm>
          <a:prstGeom prst="rect">
            <a:avLst/>
          </a:prstGeom>
          <a:noFill/>
        </p:spPr>
        <p:txBody>
          <a:bodyPr wrap="square" lIns="0" tIns="0" rIns="0" bIns="0" rtlCol="0">
            <a:noAutofit/>
          </a:bodyPr>
          <a:lstStyle/>
          <a:p>
            <a:pPr algn="ctr">
              <a:lnSpc>
                <a:spcPts val="2200"/>
              </a:lnSpc>
              <a:buClr>
                <a:schemeClr val="accent1"/>
              </a:buClr>
            </a:pPr>
            <a:r>
              <a:rPr lang="de-DE" sz="1600" b="1" dirty="0"/>
              <a:t>Luft &amp; Gase</a:t>
            </a:r>
          </a:p>
          <a:p>
            <a:pPr marL="285750" indent="-285750">
              <a:lnSpc>
                <a:spcPts val="2200"/>
              </a:lnSpc>
              <a:buClr>
                <a:schemeClr val="accent1"/>
              </a:buClr>
              <a:buFont typeface="Arial" panose="020B0604020202020204" pitchFamily="34" charset="0"/>
              <a:buChar char="•"/>
            </a:pPr>
            <a:endParaRPr lang="de-DE" sz="1200" dirty="0"/>
          </a:p>
          <a:p>
            <a:pPr marL="285750" indent="-285750">
              <a:lnSpc>
                <a:spcPts val="2200"/>
              </a:lnSpc>
              <a:buClr>
                <a:schemeClr val="accent1"/>
              </a:buClr>
              <a:buFont typeface="Arial" panose="020B0604020202020204" pitchFamily="34" charset="0"/>
              <a:buChar char="•"/>
            </a:pPr>
            <a:r>
              <a:rPr lang="de-DE" sz="1200" dirty="0"/>
              <a:t>Luft wurde damals schon nicht als Substanz verstanden</a:t>
            </a:r>
          </a:p>
          <a:p>
            <a:pPr marL="285750" indent="-285750">
              <a:lnSpc>
                <a:spcPts val="2200"/>
              </a:lnSpc>
              <a:buClr>
                <a:schemeClr val="accent1"/>
              </a:buClr>
              <a:buFont typeface="Arial" panose="020B0604020202020204" pitchFamily="34" charset="0"/>
              <a:buChar char="•"/>
            </a:pPr>
            <a:r>
              <a:rPr lang="de-DE" sz="1200" dirty="0">
                <a:sym typeface="Wingdings" panose="05000000000000000000" pitchFamily="2" charset="2"/>
              </a:rPr>
              <a:t>Luft hat keine Masse</a:t>
            </a:r>
          </a:p>
          <a:p>
            <a:pPr marL="285750" indent="-285750">
              <a:lnSpc>
                <a:spcPts val="2200"/>
              </a:lnSpc>
              <a:buClr>
                <a:schemeClr val="accent1"/>
              </a:buClr>
              <a:buFont typeface="Arial" panose="020B0604020202020204" pitchFamily="34" charset="0"/>
              <a:buChar char="•"/>
            </a:pPr>
            <a:r>
              <a:rPr lang="de-DE" sz="1200" dirty="0">
                <a:sym typeface="Wingdings" panose="05000000000000000000" pitchFamily="2" charset="2"/>
              </a:rPr>
              <a:t>Gase werden mit Hilfe von Alltagssprache erklärt  </a:t>
            </a:r>
            <a:r>
              <a:rPr lang="de-DE" sz="1200" b="1" dirty="0">
                <a:sym typeface="Wingdings" panose="05000000000000000000" pitchFamily="2" charset="2"/>
              </a:rPr>
              <a:t>falsche Vorstellungen</a:t>
            </a:r>
          </a:p>
          <a:p>
            <a:pPr marL="285750" indent="-285750">
              <a:lnSpc>
                <a:spcPts val="2200"/>
              </a:lnSpc>
              <a:buClr>
                <a:schemeClr val="accent1"/>
              </a:buClr>
              <a:buFont typeface="Arial" panose="020B0604020202020204" pitchFamily="34" charset="0"/>
              <a:buChar char="•"/>
            </a:pPr>
            <a:r>
              <a:rPr lang="de-DE" sz="1200" dirty="0">
                <a:sym typeface="Wingdings" panose="05000000000000000000" pitchFamily="2" charset="2"/>
              </a:rPr>
              <a:t>Luft ohne Sauerstoff = schlecht </a:t>
            </a:r>
          </a:p>
          <a:p>
            <a:pPr marL="285750" indent="-285750">
              <a:lnSpc>
                <a:spcPts val="2200"/>
              </a:lnSpc>
              <a:buClr>
                <a:schemeClr val="accent1"/>
              </a:buClr>
              <a:buFont typeface="Arial" panose="020B0604020202020204" pitchFamily="34" charset="0"/>
              <a:buChar char="•"/>
            </a:pPr>
            <a:r>
              <a:rPr lang="de-DE" sz="1200" dirty="0">
                <a:sym typeface="Wingdings" panose="05000000000000000000" pitchFamily="2" charset="2"/>
              </a:rPr>
              <a:t>Frische Luft = gut </a:t>
            </a:r>
          </a:p>
          <a:p>
            <a:pPr marL="285750" indent="-285750">
              <a:lnSpc>
                <a:spcPts val="2200"/>
              </a:lnSpc>
              <a:buClr>
                <a:schemeClr val="accent1"/>
              </a:buClr>
              <a:buFont typeface="Arial" panose="020B0604020202020204" pitchFamily="34" charset="0"/>
              <a:buChar char="•"/>
            </a:pPr>
            <a:r>
              <a:rPr lang="de-DE" sz="1200" dirty="0">
                <a:sym typeface="Wingdings" panose="05000000000000000000" pitchFamily="2" charset="2"/>
              </a:rPr>
              <a:t>Gase sind brennbar = kochen + heizen</a:t>
            </a:r>
          </a:p>
          <a:p>
            <a:pPr marL="285750" indent="-285750">
              <a:lnSpc>
                <a:spcPts val="2200"/>
              </a:lnSpc>
              <a:buClr>
                <a:schemeClr val="accent1"/>
              </a:buClr>
              <a:buFont typeface="Arial" panose="020B0604020202020204" pitchFamily="34" charset="0"/>
              <a:buChar char="•"/>
            </a:pPr>
            <a:endParaRPr lang="de-DE" sz="1200" b="1" dirty="0">
              <a:sym typeface="Wingdings" panose="05000000000000000000" pitchFamily="2" charset="2"/>
            </a:endParaRPr>
          </a:p>
        </p:txBody>
      </p:sp>
      <p:sp>
        <p:nvSpPr>
          <p:cNvPr id="15" name="Textfeld 14"/>
          <p:cNvSpPr txBox="1"/>
          <p:nvPr/>
        </p:nvSpPr>
        <p:spPr>
          <a:xfrm>
            <a:off x="6354762" y="580768"/>
            <a:ext cx="2331638" cy="3502972"/>
          </a:xfrm>
          <a:prstGeom prst="rect">
            <a:avLst/>
          </a:prstGeom>
          <a:noFill/>
        </p:spPr>
        <p:txBody>
          <a:bodyPr wrap="square" lIns="0" tIns="0" rIns="0" bIns="0" rtlCol="0">
            <a:noAutofit/>
          </a:bodyPr>
          <a:lstStyle/>
          <a:p>
            <a:pPr algn="ctr">
              <a:lnSpc>
                <a:spcPts val="2200"/>
              </a:lnSpc>
              <a:buClr>
                <a:schemeClr val="accent1"/>
              </a:buClr>
            </a:pPr>
            <a:r>
              <a:rPr lang="de-DE" sz="1600" b="1" dirty="0"/>
              <a:t>Vorstellung von Verbrennungsprozessen</a:t>
            </a:r>
          </a:p>
          <a:p>
            <a:pPr algn="ctr">
              <a:lnSpc>
                <a:spcPts val="2200"/>
              </a:lnSpc>
              <a:buClr>
                <a:schemeClr val="accent1"/>
              </a:buClr>
            </a:pPr>
            <a:endParaRPr lang="de-DE" sz="1600" b="1" dirty="0"/>
          </a:p>
          <a:p>
            <a:pPr marL="180975" indent="-180975">
              <a:lnSpc>
                <a:spcPts val="2200"/>
              </a:lnSpc>
              <a:buClr>
                <a:schemeClr val="accent1"/>
              </a:buClr>
              <a:buFont typeface="Arial" panose="020B0604020202020204" pitchFamily="34" charset="0"/>
              <a:buChar char="•"/>
            </a:pPr>
            <a:r>
              <a:rPr lang="de-DE" sz="1200" dirty="0"/>
              <a:t>Bezieht sich auf ursprüngliche Vorstellung der Verbrennung</a:t>
            </a:r>
          </a:p>
          <a:p>
            <a:pPr marL="180975" indent="-180975">
              <a:lnSpc>
                <a:spcPts val="2200"/>
              </a:lnSpc>
              <a:buClr>
                <a:schemeClr val="accent1"/>
              </a:buClr>
              <a:buFont typeface="Arial" panose="020B0604020202020204" pitchFamily="34" charset="0"/>
              <a:buChar char="•"/>
            </a:pPr>
            <a:r>
              <a:rPr lang="de-DE" sz="1200" dirty="0"/>
              <a:t>Beruht auf Alltagsvorstellungen</a:t>
            </a:r>
          </a:p>
          <a:p>
            <a:pPr>
              <a:lnSpc>
                <a:spcPts val="2200"/>
              </a:lnSpc>
              <a:buClr>
                <a:schemeClr val="accent1"/>
              </a:buClr>
            </a:pPr>
            <a:r>
              <a:rPr lang="de-DE" sz="1200" b="1" dirty="0"/>
              <a:t>     z.B. Holzkohle verbrennt </a:t>
            </a:r>
            <a:r>
              <a:rPr lang="de-DE" sz="1200" b="1" dirty="0">
                <a:sym typeface="Wingdings" panose="05000000000000000000" pitchFamily="2" charset="2"/>
              </a:rPr>
              <a:t> etwas </a:t>
            </a:r>
          </a:p>
          <a:p>
            <a:pPr>
              <a:lnSpc>
                <a:spcPts val="2200"/>
              </a:lnSpc>
              <a:buClr>
                <a:schemeClr val="accent1"/>
              </a:buClr>
            </a:pPr>
            <a:r>
              <a:rPr lang="de-DE" sz="1200" b="1" dirty="0">
                <a:sym typeface="Wingdings" panose="05000000000000000000" pitchFamily="2" charset="2"/>
              </a:rPr>
              <a:t>            geht verloren</a:t>
            </a:r>
          </a:p>
        </p:txBody>
      </p:sp>
      <p:sp>
        <p:nvSpPr>
          <p:cNvPr id="7" name="Textfeld 6">
            <a:extLst>
              <a:ext uri="{FF2B5EF4-FFF2-40B4-BE49-F238E27FC236}">
                <a16:creationId xmlns:a16="http://schemas.microsoft.com/office/drawing/2014/main" id="{A94ED85D-CBC8-49C7-BFC5-2DF4FEB89D08}"/>
              </a:ext>
            </a:extLst>
          </p:cNvPr>
          <p:cNvSpPr txBox="1"/>
          <p:nvPr/>
        </p:nvSpPr>
        <p:spPr>
          <a:xfrm>
            <a:off x="3404111" y="580768"/>
            <a:ext cx="2331638" cy="3502972"/>
          </a:xfrm>
          <a:prstGeom prst="rect">
            <a:avLst/>
          </a:prstGeom>
          <a:noFill/>
        </p:spPr>
        <p:txBody>
          <a:bodyPr wrap="square" lIns="0" tIns="0" rIns="0" bIns="0" rtlCol="0">
            <a:noAutofit/>
          </a:bodyPr>
          <a:lstStyle/>
          <a:p>
            <a:pPr>
              <a:lnSpc>
                <a:spcPts val="2200"/>
              </a:lnSpc>
              <a:buClr>
                <a:schemeClr val="accent1"/>
              </a:buClr>
            </a:pPr>
            <a:r>
              <a:rPr lang="de-DE" sz="1600" b="1" dirty="0"/>
              <a:t>Aufbau der Materie </a:t>
            </a:r>
          </a:p>
          <a:p>
            <a:pPr>
              <a:lnSpc>
                <a:spcPts val="2200"/>
              </a:lnSpc>
              <a:buClr>
                <a:schemeClr val="accent1"/>
              </a:buClr>
            </a:pPr>
            <a:endParaRPr lang="de-DE" sz="1600" b="1" dirty="0"/>
          </a:p>
          <a:p>
            <a:pPr marL="285750" indent="-285750">
              <a:lnSpc>
                <a:spcPts val="2200"/>
              </a:lnSpc>
              <a:buClr>
                <a:schemeClr val="accent1"/>
              </a:buClr>
              <a:buFont typeface="Arial" panose="020B0604020202020204" pitchFamily="34" charset="0"/>
              <a:buChar char="•"/>
            </a:pPr>
            <a:r>
              <a:rPr lang="de-DE" sz="1200" dirty="0"/>
              <a:t>Philosophen: Teilbarkeit vs. Unteilbarkeit </a:t>
            </a:r>
          </a:p>
          <a:p>
            <a:pPr marL="285750" indent="-285750">
              <a:lnSpc>
                <a:spcPts val="2200"/>
              </a:lnSpc>
              <a:buClr>
                <a:schemeClr val="accent1"/>
              </a:buClr>
              <a:buFont typeface="Arial" panose="020B0604020202020204" pitchFamily="34" charset="0"/>
              <a:buChar char="•"/>
            </a:pPr>
            <a:r>
              <a:rPr lang="de-DE" sz="1200" dirty="0"/>
              <a:t>Bei Schülern keine Vorstellung zu kleinsten Teilchen</a:t>
            </a:r>
          </a:p>
          <a:p>
            <a:pPr marL="285750" indent="-285750">
              <a:lnSpc>
                <a:spcPts val="2200"/>
              </a:lnSpc>
              <a:buClr>
                <a:schemeClr val="accent1"/>
              </a:buClr>
              <a:buFont typeface="Arial" panose="020B0604020202020204" pitchFamily="34" charset="0"/>
              <a:buChar char="•"/>
            </a:pPr>
            <a:r>
              <a:rPr lang="de-DE" sz="1200" dirty="0"/>
              <a:t>Modell für Teilchen oft besprechen </a:t>
            </a:r>
            <a:r>
              <a:rPr lang="de-DE" sz="1200" dirty="0">
                <a:sym typeface="Wingdings" panose="05000000000000000000" pitchFamily="2" charset="2"/>
              </a:rPr>
              <a:t> sonst malen SuS Quadrate statt Teilchen  bei Kreisen entstehen Hohlräume = </a:t>
            </a:r>
            <a:r>
              <a:rPr lang="de-DE" sz="1200" dirty="0" err="1">
                <a:sym typeface="Wingdings" panose="05000000000000000000" pitchFamily="2" charset="2"/>
              </a:rPr>
              <a:t>horror</a:t>
            </a:r>
            <a:r>
              <a:rPr lang="de-DE" sz="1200" dirty="0">
                <a:sym typeface="Wingdings" panose="05000000000000000000" pitchFamily="2" charset="2"/>
              </a:rPr>
              <a:t> </a:t>
            </a:r>
            <a:r>
              <a:rPr lang="de-DE" sz="1200" dirty="0" err="1">
                <a:sym typeface="Wingdings" panose="05000000000000000000" pitchFamily="2" charset="2"/>
              </a:rPr>
              <a:t>vacui</a:t>
            </a:r>
            <a:r>
              <a:rPr lang="de-DE" sz="1200" dirty="0">
                <a:sym typeface="Wingdings" panose="05000000000000000000" pitchFamily="2" charset="2"/>
              </a:rPr>
              <a:t> - Vorstellung</a:t>
            </a:r>
            <a:endParaRPr lang="de-DE" sz="1200" dirty="0"/>
          </a:p>
        </p:txBody>
      </p:sp>
    </p:spTree>
    <p:extLst>
      <p:ext uri="{BB962C8B-B14F-4D97-AF65-F5344CB8AC3E}">
        <p14:creationId xmlns:p14="http://schemas.microsoft.com/office/powerpoint/2010/main" val="3355929267"/>
      </p:ext>
    </p:extLst>
  </p:cSld>
  <p:clrMapOvr>
    <a:masterClrMapping/>
  </p:clrMapOvr>
  <mc:AlternateContent xmlns:mc="http://schemas.openxmlformats.org/markup-compatibility/2006">
    <mc:Choice xmlns:p14="http://schemas.microsoft.com/office/powerpoint/2010/main" Requires="p14">
      <p:transition spd="slow" p14:dur="2000" advTm="2405"/>
    </mc:Choice>
    <mc:Fallback>
      <p:transition spd="slow" advTm="240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68312" y="518514"/>
            <a:ext cx="3805661" cy="2502801"/>
          </a:xfrm>
          <a:prstGeom prst="rect">
            <a:avLst/>
          </a:prstGeom>
          <a:noFill/>
        </p:spPr>
        <p:txBody>
          <a:bodyPr wrap="square" lIns="0" tIns="0" rIns="0" bIns="0" rtlCol="0">
            <a:spAutoFit/>
          </a:bodyPr>
          <a:lstStyle/>
          <a:p>
            <a:pPr>
              <a:lnSpc>
                <a:spcPts val="2200"/>
              </a:lnSpc>
              <a:tabLst>
                <a:tab pos="1074738" algn="l"/>
              </a:tabLst>
            </a:pPr>
            <a:r>
              <a:rPr lang="de-DE" sz="2000" dirty="0">
                <a:latin typeface="Palatino Linotype" panose="02040502050505030304" pitchFamily="18" charset="0"/>
              </a:rPr>
              <a:t>4. Umgang mit Schülervorstellungen – ein Leitfaden nach Driver</a:t>
            </a:r>
            <a:endParaRPr lang="de-DE" sz="1000" dirty="0">
              <a:latin typeface="Palatino Linotype" panose="02040502050505030304" pitchFamily="18" charset="0"/>
            </a:endParaRPr>
          </a:p>
          <a:p>
            <a:pPr>
              <a:lnSpc>
                <a:spcPts val="2200"/>
              </a:lnSpc>
              <a:tabLst>
                <a:tab pos="1074738" algn="l"/>
              </a:tabLst>
            </a:pPr>
            <a:endParaRPr lang="de-DE" sz="1000" dirty="0">
              <a:latin typeface="Palatino Linotype" panose="02040502050505030304" pitchFamily="18" charset="0"/>
            </a:endParaRPr>
          </a:p>
          <a:p>
            <a:pPr>
              <a:lnSpc>
                <a:spcPts val="2200"/>
              </a:lnSpc>
              <a:tabLst>
                <a:tab pos="1074738" algn="l"/>
              </a:tabLst>
            </a:pPr>
            <a:endParaRPr lang="de-DE" sz="1000" dirty="0">
              <a:latin typeface="Palatino Linotype" panose="02040502050505030304" pitchFamily="18" charset="0"/>
            </a:endParaRPr>
          </a:p>
          <a:p>
            <a:pPr>
              <a:lnSpc>
                <a:spcPts val="2200"/>
              </a:lnSpc>
              <a:tabLst>
                <a:tab pos="1074738" algn="l"/>
              </a:tabLst>
            </a:pPr>
            <a:endParaRPr lang="de-DE" sz="1000" dirty="0">
              <a:latin typeface="Palatino Linotype" panose="02040502050505030304" pitchFamily="18" charset="0"/>
            </a:endParaRPr>
          </a:p>
          <a:p>
            <a:pPr>
              <a:lnSpc>
                <a:spcPts val="2200"/>
              </a:lnSpc>
              <a:tabLst>
                <a:tab pos="1074738" algn="l"/>
              </a:tabLst>
            </a:pPr>
            <a:r>
              <a:rPr lang="de-DE" sz="1000" dirty="0">
                <a:latin typeface="Palatino Linotype" panose="02040502050505030304" pitchFamily="18" charset="0"/>
              </a:rPr>
              <a:t>Quelle: </a:t>
            </a:r>
            <a:r>
              <a:rPr lang="de-DE" sz="1000" dirty="0" err="1">
                <a:latin typeface="Palatino Linotype" panose="02040502050505030304" pitchFamily="18" charset="0"/>
              </a:rPr>
              <a:t>Drieling</a:t>
            </a:r>
            <a:r>
              <a:rPr lang="de-DE" sz="1000" dirty="0">
                <a:latin typeface="Palatino Linotype" panose="02040502050505030304" pitchFamily="18" charset="0"/>
              </a:rPr>
              <a:t>, K: Schülervorstellungen über Boden und Bodengefährdung. Ein Beitrag zur geographiedidaktischen Reduktion, 2015. </a:t>
            </a:r>
          </a:p>
        </p:txBody>
      </p:sp>
      <p:cxnSp>
        <p:nvCxnSpPr>
          <p:cNvPr id="3" name="Gerade Verbindung 24"/>
          <p:cNvCxnSpPr/>
          <p:nvPr/>
        </p:nvCxnSpPr>
        <p:spPr>
          <a:xfrm>
            <a:off x="468313" y="354016"/>
            <a:ext cx="360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Grafik 5" descr="Ein Bild, das Screenshot enthält.&#10;&#10;Automatisch generierte Beschreibung">
            <a:extLst>
              <a:ext uri="{FF2B5EF4-FFF2-40B4-BE49-F238E27FC236}">
                <a16:creationId xmlns:a16="http://schemas.microsoft.com/office/drawing/2014/main" id="{5C76721D-8979-4351-B565-6613A15252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2527" y="304807"/>
            <a:ext cx="5169636" cy="4023354"/>
          </a:xfrm>
          <a:prstGeom prst="rect">
            <a:avLst/>
          </a:prstGeom>
        </p:spPr>
      </p:pic>
      <p:pic>
        <p:nvPicPr>
          <p:cNvPr id="4" name="Aufgezeichneter Sound">
            <a:hlinkClick r:id="" action="ppaction://media"/>
            <a:extLst>
              <a:ext uri="{FF2B5EF4-FFF2-40B4-BE49-F238E27FC236}">
                <a16:creationId xmlns:a16="http://schemas.microsoft.com/office/drawing/2014/main" id="{DB9C5811-E45E-448C-9D12-0DA2ED620C7D}"/>
              </a:ext>
            </a:extLst>
          </p:cNvPr>
          <p:cNvPicPr>
            <a:picLocks noChangeAspect="1"/>
          </p:cNvPicPr>
          <p:nvPr>
            <a:audioFile r:link="rId2"/>
            <p:extLst>
              <p:ext uri="{DAA4B4D4-6D71-4841-9C94-3DE7FCFB9230}">
                <p14:media xmlns:p14="http://schemas.microsoft.com/office/powerpoint/2010/main" r:embed="rId3">
                  <p14:trim st="1700" end="135069.9909"/>
                </p14:media>
              </p:ext>
            </p:extLst>
          </p:nvPr>
        </p:nvPicPr>
        <p:blipFill>
          <a:blip r:embed="rId8"/>
          <a:stretch>
            <a:fillRect/>
          </a:stretch>
        </p:blipFill>
        <p:spPr>
          <a:xfrm>
            <a:off x="418765" y="1553386"/>
            <a:ext cx="388268" cy="388268"/>
          </a:xfrm>
          <a:prstGeom prst="rect">
            <a:avLst/>
          </a:prstGeom>
        </p:spPr>
      </p:pic>
      <p:pic>
        <p:nvPicPr>
          <p:cNvPr id="5" name="Aufgezeichneter Sound">
            <a:hlinkClick r:id="" action="ppaction://media"/>
            <a:extLst>
              <a:ext uri="{FF2B5EF4-FFF2-40B4-BE49-F238E27FC236}">
                <a16:creationId xmlns:a16="http://schemas.microsoft.com/office/drawing/2014/main" id="{CF76474D-4FC6-4ECB-B48B-2F2A9E0BFB7E}"/>
              </a:ext>
            </a:extLst>
          </p:cNvPr>
          <p:cNvPicPr>
            <a:picLocks noChangeAspect="1"/>
          </p:cNvPicPr>
          <p:nvPr>
            <a:audioFile r:link="rId2"/>
            <p:extLst>
              <p:ext uri="{DAA4B4D4-6D71-4841-9C94-3DE7FCFB9230}">
                <p14:media xmlns:p14="http://schemas.microsoft.com/office/powerpoint/2010/main" r:embed="rId4">
                  <p14:trim end="498300.136"/>
                </p14:media>
              </p:ext>
            </p:extLst>
          </p:nvPr>
        </p:nvPicPr>
        <p:blipFill>
          <a:blip r:embed="rId8"/>
          <a:stretch>
            <a:fillRect/>
          </a:stretch>
        </p:blipFill>
        <p:spPr>
          <a:xfrm rot="10800000">
            <a:off x="8249285" y="403648"/>
            <a:ext cx="487363" cy="487363"/>
          </a:xfrm>
          <a:prstGeom prst="rect">
            <a:avLst/>
          </a:prstGeom>
        </p:spPr>
      </p:pic>
    </p:spTree>
    <p:custDataLst>
      <p:tags r:id="rId1"/>
    </p:custDataLst>
    <p:extLst>
      <p:ext uri="{BB962C8B-B14F-4D97-AF65-F5344CB8AC3E}">
        <p14:creationId xmlns:p14="http://schemas.microsoft.com/office/powerpoint/2010/main" val="1700707551"/>
      </p:ext>
    </p:extLst>
  </p:cSld>
  <p:clrMapOvr>
    <a:masterClrMapping/>
  </p:clrMapOvr>
  <mc:AlternateContent xmlns:mc="http://schemas.openxmlformats.org/markup-compatibility/2006">
    <mc:Choice xmlns:p14="http://schemas.microsoft.com/office/powerpoint/2010/main" Requires="p14">
      <p:transition spd="slow" p14:dur="2000" advTm="147897"/>
    </mc:Choice>
    <mc:Fallback>
      <p:transition spd="slow" advTm="1478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5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5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308" objId="4"/>
        <p14:playEvt time="24864" objId="5"/>
        <p14:stopEvt time="24878" objId="4"/>
        <p14:stopEvt time="147897" objId="5"/>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 Verbindung 9"/>
          <p:cNvCxnSpPr/>
          <p:nvPr/>
        </p:nvCxnSpPr>
        <p:spPr>
          <a:xfrm>
            <a:off x="453461" y="339502"/>
            <a:ext cx="4625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451026" y="447444"/>
            <a:ext cx="6201234" cy="363266"/>
          </a:xfrm>
          <a:prstGeom prst="rect">
            <a:avLst/>
          </a:prstGeom>
          <a:noFill/>
        </p:spPr>
        <p:txBody>
          <a:bodyPr wrap="square" lIns="0" tIns="0" rIns="0" bIns="0" rtlCol="0">
            <a:noAutofit/>
          </a:bodyPr>
          <a:lstStyle/>
          <a:p>
            <a:r>
              <a:rPr lang="de-DE" sz="2000" dirty="0">
                <a:latin typeface="Palatino Linotype" panose="02040502050505030304" pitchFamily="18" charset="0"/>
              </a:rPr>
              <a:t>Beispielhafte Umsetzung des Leitfadens – das Gesetz der Erhaltung der Masse </a:t>
            </a:r>
          </a:p>
        </p:txBody>
      </p:sp>
      <p:sp>
        <p:nvSpPr>
          <p:cNvPr id="14" name="Textfeld 13"/>
          <p:cNvSpPr txBox="1"/>
          <p:nvPr/>
        </p:nvSpPr>
        <p:spPr>
          <a:xfrm>
            <a:off x="457600" y="1101982"/>
            <a:ext cx="8130346" cy="2981758"/>
          </a:xfrm>
          <a:prstGeom prst="rect">
            <a:avLst/>
          </a:prstGeom>
          <a:noFill/>
        </p:spPr>
        <p:txBody>
          <a:bodyPr wrap="square" lIns="0" tIns="0" rIns="0" bIns="0" rtlCol="0">
            <a:noAutofit/>
          </a:bodyPr>
          <a:lstStyle/>
          <a:p>
            <a:pPr fontAlgn="base"/>
            <a:endParaRPr lang="de-DE" b="1" dirty="0"/>
          </a:p>
          <a:p>
            <a:pPr fontAlgn="base"/>
            <a:r>
              <a:rPr lang="de-DE" b="1" dirty="0"/>
              <a:t>Ausgangslage im Einstiegsvideo: </a:t>
            </a:r>
            <a:r>
              <a:rPr lang="en-US" dirty="0"/>
              <a:t>​</a:t>
            </a:r>
          </a:p>
          <a:p>
            <a:pPr marL="285750" indent="-285750" fontAlgn="base">
              <a:buFont typeface="Arial" panose="020B0604020202020204" pitchFamily="34" charset="0"/>
              <a:buChar char="•"/>
            </a:pPr>
            <a:r>
              <a:rPr lang="de-DE" dirty="0"/>
              <a:t>Lehrerin führt ein Demonstrationsexperiment vor --&gt; fragt die Schülerinnen und Schüler, ob sie glauben, dass die Masse zunimmt, abnimmt oder gleich bleibt</a:t>
            </a:r>
            <a:r>
              <a:rPr lang="en-US" dirty="0"/>
              <a:t>​</a:t>
            </a:r>
          </a:p>
          <a:p>
            <a:pPr marL="285750" indent="-285750" fontAlgn="base">
              <a:buFont typeface="Arial" panose="020B0604020202020204" pitchFamily="34" charset="0"/>
              <a:buChar char="•"/>
            </a:pPr>
            <a:r>
              <a:rPr lang="de-DE" dirty="0"/>
              <a:t>Peter &amp; Marie sind sich einig, dass die Masse abnimmt, da sie sich auf die Verbrennung von Holz beziehen</a:t>
            </a:r>
            <a:r>
              <a:rPr lang="en-US" dirty="0"/>
              <a:t>​</a:t>
            </a:r>
          </a:p>
          <a:p>
            <a:pPr marL="285750" indent="-285750" fontAlgn="base">
              <a:buFont typeface="Arial" panose="020B0604020202020204" pitchFamily="34" charset="0"/>
              <a:buChar char="•"/>
            </a:pPr>
            <a:r>
              <a:rPr lang="de-DE" dirty="0"/>
              <a:t>Lehrerin sagt deutlich, dass dies </a:t>
            </a:r>
            <a:r>
              <a:rPr lang="de-DE" b="1" dirty="0"/>
              <a:t>falsch </a:t>
            </a:r>
            <a:r>
              <a:rPr lang="de-DE" dirty="0"/>
              <a:t>ist</a:t>
            </a:r>
            <a:r>
              <a:rPr lang="en-US" dirty="0"/>
              <a:t>​</a:t>
            </a:r>
          </a:p>
          <a:p>
            <a:pPr marL="285750" indent="-285750" fontAlgn="base">
              <a:buFont typeface="Arial" panose="020B0604020202020204" pitchFamily="34" charset="0"/>
              <a:buChar char="•"/>
            </a:pPr>
            <a:r>
              <a:rPr lang="de-DE" dirty="0"/>
              <a:t>Marie diskutiert weiterhin, da sie nicht versteht, wie etwas aus ihrer Lebenswelt falsch sein kann</a:t>
            </a:r>
            <a:r>
              <a:rPr lang="en-US" dirty="0"/>
              <a:t>​</a:t>
            </a:r>
          </a:p>
          <a:p>
            <a:pPr marL="285750" indent="-285750" fontAlgn="base">
              <a:buFont typeface="Arial" panose="020B0604020202020204" pitchFamily="34" charset="0"/>
              <a:buChar char="•"/>
            </a:pPr>
            <a:r>
              <a:rPr lang="de-DE" dirty="0"/>
              <a:t>Lehrerin fordert Marie auf, ihre beim Abwiegen des Stoffes zu helfen</a:t>
            </a:r>
            <a:endParaRPr lang="en-US" dirty="0"/>
          </a:p>
        </p:txBody>
      </p:sp>
      <p:pic>
        <p:nvPicPr>
          <p:cNvPr id="2" name="Aufgezeichneter Sound">
            <a:hlinkClick r:id="" action="ppaction://media"/>
            <a:extLst>
              <a:ext uri="{FF2B5EF4-FFF2-40B4-BE49-F238E27FC236}">
                <a16:creationId xmlns:a16="http://schemas.microsoft.com/office/drawing/2014/main" id="{FD051922-D23E-41E0-97F4-DEA540FD36FC}"/>
              </a:ext>
            </a:extLst>
          </p:cNvPr>
          <p:cNvPicPr>
            <a:picLocks noChangeAspect="1"/>
          </p:cNvPicPr>
          <p:nvPr>
            <a:audioFile r:link="rId2"/>
            <p:extLst>
              <p:ext uri="{DAA4B4D4-6D71-4841-9C94-3DE7FCFB9230}">
                <p14:media xmlns:p14="http://schemas.microsoft.com/office/powerpoint/2010/main" r:embed="rId3">
                  <p14:trim end="1.173940839E6"/>
                </p14:media>
              </p:ext>
            </p:extLst>
          </p:nvPr>
        </p:nvPicPr>
        <p:blipFill>
          <a:blip r:embed="rId6"/>
          <a:stretch>
            <a:fillRect/>
          </a:stretch>
        </p:blipFill>
        <p:spPr>
          <a:xfrm rot="10800000">
            <a:off x="8289925" y="203762"/>
            <a:ext cx="487363" cy="487363"/>
          </a:xfrm>
          <a:prstGeom prst="rect">
            <a:avLst/>
          </a:prstGeom>
        </p:spPr>
      </p:pic>
    </p:spTree>
    <p:custDataLst>
      <p:tags r:id="rId1"/>
    </p:custDataLst>
    <p:extLst>
      <p:ext uri="{BB962C8B-B14F-4D97-AF65-F5344CB8AC3E}">
        <p14:creationId xmlns:p14="http://schemas.microsoft.com/office/powerpoint/2010/main" val="1117334725"/>
      </p:ext>
    </p:extLst>
  </p:cSld>
  <p:clrMapOvr>
    <a:masterClrMapping/>
  </p:clrMapOvr>
  <mc:AlternateContent xmlns:mc="http://schemas.openxmlformats.org/markup-compatibility/2006">
    <mc:Choice xmlns:p14="http://schemas.microsoft.com/office/powerpoint/2010/main" Requires="p14">
      <p:transition spd="slow" p14:dur="2000" advTm="15221"/>
    </mc:Choice>
    <mc:Fallback>
      <p:transition spd="slow" advTm="152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797" objId="2"/>
        <p14:stopEvt time="13117" objId="2"/>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 Verbindung 9"/>
          <p:cNvCxnSpPr/>
          <p:nvPr/>
        </p:nvCxnSpPr>
        <p:spPr>
          <a:xfrm>
            <a:off x="453461" y="339502"/>
            <a:ext cx="4625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451026" y="447444"/>
            <a:ext cx="6201234" cy="363266"/>
          </a:xfrm>
          <a:prstGeom prst="rect">
            <a:avLst/>
          </a:prstGeom>
          <a:noFill/>
        </p:spPr>
        <p:txBody>
          <a:bodyPr wrap="square" lIns="0" tIns="0" rIns="0" bIns="0" rtlCol="0">
            <a:noAutofit/>
          </a:bodyPr>
          <a:lstStyle/>
          <a:p>
            <a:r>
              <a:rPr lang="de-DE" sz="2000" dirty="0">
                <a:latin typeface="Palatino Linotype" panose="02040502050505030304" pitchFamily="18" charset="0"/>
              </a:rPr>
              <a:t>Beispielhafte Umsetzung des Leitfadens – das Gesetz der Erhaltung der Masse </a:t>
            </a:r>
          </a:p>
        </p:txBody>
      </p:sp>
      <p:sp>
        <p:nvSpPr>
          <p:cNvPr id="14" name="Textfeld 13"/>
          <p:cNvSpPr txBox="1"/>
          <p:nvPr/>
        </p:nvSpPr>
        <p:spPr>
          <a:xfrm>
            <a:off x="457600" y="1101982"/>
            <a:ext cx="7932638" cy="2981758"/>
          </a:xfrm>
          <a:prstGeom prst="rect">
            <a:avLst/>
          </a:prstGeom>
          <a:noFill/>
        </p:spPr>
        <p:txBody>
          <a:bodyPr wrap="square" lIns="0" tIns="0" rIns="0" bIns="0" rtlCol="0">
            <a:noAutofit/>
          </a:bodyPr>
          <a:lstStyle/>
          <a:p>
            <a:pPr defTabSz="453514" fontAlgn="auto">
              <a:spcBef>
                <a:spcPts val="0"/>
              </a:spcBef>
              <a:spcAft>
                <a:spcPts val="0"/>
              </a:spcAft>
              <a:buClr>
                <a:schemeClr val="accent1"/>
              </a:buClr>
              <a:defRPr/>
            </a:pPr>
            <a:endParaRPr lang="de-DE" sz="2400" b="1" dirty="0"/>
          </a:p>
          <a:p>
            <a:pPr defTabSz="453514" fontAlgn="auto">
              <a:spcBef>
                <a:spcPts val="0"/>
              </a:spcBef>
              <a:spcAft>
                <a:spcPts val="0"/>
              </a:spcAft>
              <a:buClr>
                <a:schemeClr val="accent1"/>
              </a:buClr>
              <a:defRPr/>
            </a:pPr>
            <a:r>
              <a:rPr lang="de-DE" sz="2400" b="1" dirty="0"/>
              <a:t>Große Frage:</a:t>
            </a:r>
            <a:r>
              <a:rPr lang="de-DE" sz="2400" dirty="0"/>
              <a:t> </a:t>
            </a:r>
          </a:p>
          <a:p>
            <a:pPr defTabSz="453514" fontAlgn="auto">
              <a:spcBef>
                <a:spcPts val="0"/>
              </a:spcBef>
              <a:spcAft>
                <a:spcPts val="0"/>
              </a:spcAft>
              <a:buClr>
                <a:schemeClr val="accent1"/>
              </a:buClr>
              <a:defRPr/>
            </a:pPr>
            <a:endParaRPr lang="de-DE" sz="2400" dirty="0"/>
          </a:p>
          <a:p>
            <a:pPr algn="just" defTabSz="453514" fontAlgn="auto">
              <a:spcBef>
                <a:spcPts val="0"/>
              </a:spcBef>
              <a:spcAft>
                <a:spcPts val="0"/>
              </a:spcAft>
              <a:buClr>
                <a:schemeClr val="accent1"/>
              </a:buClr>
              <a:defRPr/>
            </a:pPr>
            <a:r>
              <a:rPr lang="de-DE" sz="2400" dirty="0"/>
              <a:t>Wie konzipiere ich als Lehrkraft eine Unterrichtsstunde, sodass alle Problematiken berücksichtigt werden und die Schüler/innen neues Wissen aufbauen? Wie setzte ich all das in 45 Minuten um?</a:t>
            </a:r>
            <a:endParaRPr lang="de-DE" sz="2400" b="1" dirty="0"/>
          </a:p>
        </p:txBody>
      </p:sp>
      <p:pic>
        <p:nvPicPr>
          <p:cNvPr id="2" name="Aufgezeichneter Sound">
            <a:hlinkClick r:id="" action="ppaction://media"/>
            <a:extLst>
              <a:ext uri="{FF2B5EF4-FFF2-40B4-BE49-F238E27FC236}">
                <a16:creationId xmlns:a16="http://schemas.microsoft.com/office/drawing/2014/main" id="{7B0446AD-A89E-46AE-9BCF-3E231F6C520F}"/>
              </a:ext>
            </a:extLst>
          </p:cNvPr>
          <p:cNvPicPr>
            <a:picLocks noChangeAspect="1"/>
          </p:cNvPicPr>
          <p:nvPr>
            <a:audioFile r:link="rId2"/>
            <p:extLst>
              <p:ext uri="{DAA4B4D4-6D71-4841-9C94-3DE7FCFB9230}">
                <p14:media xmlns:p14="http://schemas.microsoft.com/office/powerpoint/2010/main" r:embed="rId3">
                  <p14:trim end="290788.2131"/>
                </p14:media>
              </p:ext>
            </p:extLst>
          </p:nvPr>
        </p:nvPicPr>
        <p:blipFill>
          <a:blip r:embed="rId6"/>
          <a:stretch>
            <a:fillRect/>
          </a:stretch>
        </p:blipFill>
        <p:spPr>
          <a:xfrm rot="10800000">
            <a:off x="8146557" y="299765"/>
            <a:ext cx="487363" cy="487363"/>
          </a:xfrm>
          <a:prstGeom prst="rect">
            <a:avLst/>
          </a:prstGeom>
        </p:spPr>
      </p:pic>
    </p:spTree>
    <p:custDataLst>
      <p:tags r:id="rId1"/>
    </p:custDataLst>
    <p:extLst>
      <p:ext uri="{BB962C8B-B14F-4D97-AF65-F5344CB8AC3E}">
        <p14:creationId xmlns:p14="http://schemas.microsoft.com/office/powerpoint/2010/main" val="1276878154"/>
      </p:ext>
    </p:extLst>
  </p:cSld>
  <p:clrMapOvr>
    <a:masterClrMapping/>
  </p:clrMapOvr>
  <mc:AlternateContent xmlns:mc="http://schemas.openxmlformats.org/markup-compatibility/2006">
    <mc:Choice xmlns:p14="http://schemas.microsoft.com/office/powerpoint/2010/main" Requires="p14">
      <p:transition spd="slow" p14:dur="2000" advTm="53078"/>
    </mc:Choice>
    <mc:Fallback>
      <p:transition spd="slow" advTm="530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254" objId="2"/>
        <p14:stopEvt time="52890"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89484991-70C7-4A9A-A028-3B11315BA903}"/>
              </a:ext>
            </a:extLst>
          </p:cNvPr>
          <p:cNvSpPr txBox="1"/>
          <p:nvPr/>
        </p:nvSpPr>
        <p:spPr>
          <a:xfrm>
            <a:off x="318347" y="392853"/>
            <a:ext cx="3772746" cy="369332"/>
          </a:xfrm>
          <a:prstGeom prst="rect">
            <a:avLst/>
          </a:prstGeom>
          <a:noFill/>
        </p:spPr>
        <p:txBody>
          <a:bodyPr wrap="square" rtlCol="0">
            <a:spAutoFit/>
          </a:bodyPr>
          <a:lstStyle/>
          <a:p>
            <a:r>
              <a:rPr lang="de-DE" dirty="0">
                <a:latin typeface="Palatino Linotype" panose="02040502050505030304" pitchFamily="18" charset="0"/>
              </a:rPr>
              <a:t>Inhaltsverzeichnis</a:t>
            </a:r>
          </a:p>
        </p:txBody>
      </p:sp>
      <p:sp>
        <p:nvSpPr>
          <p:cNvPr id="4" name="Textfeld 3">
            <a:extLst>
              <a:ext uri="{FF2B5EF4-FFF2-40B4-BE49-F238E27FC236}">
                <a16:creationId xmlns:a16="http://schemas.microsoft.com/office/drawing/2014/main" id="{B57CB569-30B9-4D04-BAD7-6E92DBED277C}"/>
              </a:ext>
            </a:extLst>
          </p:cNvPr>
          <p:cNvSpPr txBox="1"/>
          <p:nvPr/>
        </p:nvSpPr>
        <p:spPr>
          <a:xfrm>
            <a:off x="426720" y="880533"/>
            <a:ext cx="8067040" cy="3970318"/>
          </a:xfrm>
          <a:prstGeom prst="rect">
            <a:avLst/>
          </a:prstGeom>
          <a:noFill/>
        </p:spPr>
        <p:txBody>
          <a:bodyPr wrap="square" rtlCol="0">
            <a:spAutoFit/>
          </a:bodyPr>
          <a:lstStyle/>
          <a:p>
            <a:pPr marL="342900" indent="-342900">
              <a:buFont typeface="+mj-lt"/>
              <a:buAutoNum type="arabicPeriod"/>
            </a:pPr>
            <a:r>
              <a:rPr lang="de-DE" dirty="0">
                <a:latin typeface="Palatino Linotype" panose="02040502050505030304" pitchFamily="18" charset="0"/>
              </a:rPr>
              <a:t>Was sind Schülervorstellungen?</a:t>
            </a:r>
          </a:p>
          <a:p>
            <a:pPr marL="900113" indent="-342900">
              <a:buFont typeface="Arial" panose="020B0604020202020204" pitchFamily="34" charset="0"/>
              <a:buChar char="•"/>
            </a:pPr>
            <a:r>
              <a:rPr lang="de-DE" dirty="0">
                <a:latin typeface="Palatino Linotype" panose="02040502050505030304" pitchFamily="18" charset="0"/>
              </a:rPr>
              <a:t>Präkonzepte</a:t>
            </a:r>
          </a:p>
          <a:p>
            <a:pPr marL="900113" indent="-342900">
              <a:buFont typeface="Arial" panose="020B0604020202020204" pitchFamily="34" charset="0"/>
              <a:buChar char="•"/>
            </a:pPr>
            <a:r>
              <a:rPr lang="de-DE" dirty="0">
                <a:latin typeface="Palatino Linotype" panose="02040502050505030304" pitchFamily="18" charset="0"/>
              </a:rPr>
              <a:t>Hausgemachte Fehlvorstellungen</a:t>
            </a:r>
          </a:p>
          <a:p>
            <a:pPr marL="900113" indent="-342900">
              <a:buFont typeface="Arial" panose="020B0604020202020204" pitchFamily="34" charset="0"/>
              <a:buChar char="•"/>
            </a:pPr>
            <a:endParaRPr lang="de-DE" dirty="0">
              <a:latin typeface="Palatino Linotype" panose="02040502050505030304" pitchFamily="18" charset="0"/>
            </a:endParaRPr>
          </a:p>
          <a:p>
            <a:pPr marL="342900" indent="-342900">
              <a:buFont typeface="+mj-lt"/>
              <a:buAutoNum type="arabicPeriod" startAt="2"/>
            </a:pPr>
            <a:r>
              <a:rPr lang="de-DE" dirty="0">
                <a:latin typeface="Palatino Linotype" panose="02040502050505030304" pitchFamily="18" charset="0"/>
              </a:rPr>
              <a:t>Historische Denkkonzepte und Schülervorstellungen</a:t>
            </a:r>
          </a:p>
          <a:p>
            <a:pPr marL="342900" indent="-342900">
              <a:buFont typeface="+mj-lt"/>
              <a:buAutoNum type="arabicPeriod" startAt="2"/>
            </a:pPr>
            <a:endParaRPr lang="de-DE" dirty="0">
              <a:latin typeface="Palatino Linotype" panose="02040502050505030304" pitchFamily="18" charset="0"/>
            </a:endParaRPr>
          </a:p>
          <a:p>
            <a:pPr marL="342900" indent="-342900">
              <a:buFont typeface="+mj-lt"/>
              <a:buAutoNum type="arabicPeriod" startAt="2"/>
            </a:pPr>
            <a:r>
              <a:rPr lang="de-DE" dirty="0">
                <a:latin typeface="Palatino Linotype" panose="02040502050505030304" pitchFamily="18" charset="0"/>
              </a:rPr>
              <a:t>Beispiele typischer Schülervorstellungen</a:t>
            </a:r>
          </a:p>
          <a:p>
            <a:pPr marL="342900" indent="-342900">
              <a:buFont typeface="+mj-lt"/>
              <a:buAutoNum type="arabicPeriod" startAt="2"/>
            </a:pPr>
            <a:endParaRPr lang="de-DE" dirty="0">
              <a:latin typeface="Palatino Linotype" panose="02040502050505030304" pitchFamily="18" charset="0"/>
            </a:endParaRPr>
          </a:p>
          <a:p>
            <a:pPr marL="342900" indent="-342900">
              <a:buFont typeface="+mj-lt"/>
              <a:buAutoNum type="arabicPeriod" startAt="2"/>
            </a:pPr>
            <a:r>
              <a:rPr lang="de-DE" dirty="0">
                <a:latin typeface="Palatino Linotype" panose="02040502050505030304" pitchFamily="18" charset="0"/>
              </a:rPr>
              <a:t>Umgang mit Schülervorstellungen – ein Leitfaden nach der Driver –Forschung</a:t>
            </a:r>
          </a:p>
          <a:p>
            <a:pPr marL="342900" indent="-342900">
              <a:buFont typeface="+mj-lt"/>
              <a:buAutoNum type="arabicPeriod" startAt="2"/>
            </a:pPr>
            <a:endParaRPr lang="de-DE" dirty="0">
              <a:latin typeface="Palatino Linotype" panose="02040502050505030304" pitchFamily="18" charset="0"/>
            </a:endParaRPr>
          </a:p>
          <a:p>
            <a:endParaRPr lang="de-DE" dirty="0"/>
          </a:p>
          <a:p>
            <a:pPr marL="342900" indent="-342900">
              <a:buFont typeface="+mj-lt"/>
              <a:buAutoNum type="arabicPeriod" startAt="2"/>
            </a:pPr>
            <a:endParaRPr lang="de-DE" dirty="0"/>
          </a:p>
          <a:p>
            <a:pPr marL="342900" indent="-342900">
              <a:buAutoNum type="arabicPeriod" startAt="2"/>
            </a:pPr>
            <a:endParaRPr lang="de-DE" dirty="0"/>
          </a:p>
        </p:txBody>
      </p:sp>
    </p:spTree>
    <p:extLst>
      <p:ext uri="{BB962C8B-B14F-4D97-AF65-F5344CB8AC3E}">
        <p14:creationId xmlns:p14="http://schemas.microsoft.com/office/powerpoint/2010/main" val="2115211978"/>
      </p:ext>
    </p:extLst>
  </p:cSld>
  <p:clrMapOvr>
    <a:masterClrMapping/>
  </p:clrMapOvr>
  <mc:AlternateContent xmlns:mc="http://schemas.openxmlformats.org/markup-compatibility/2006">
    <mc:Choice xmlns:p14="http://schemas.microsoft.com/office/powerpoint/2010/main" Requires="p14">
      <p:transition spd="slow" p14:dur="2000" advTm="12084"/>
    </mc:Choice>
    <mc:Fallback>
      <p:transition spd="slow" advTm="12084"/>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 Verbindung 9"/>
          <p:cNvCxnSpPr/>
          <p:nvPr/>
        </p:nvCxnSpPr>
        <p:spPr>
          <a:xfrm>
            <a:off x="453461" y="339502"/>
            <a:ext cx="4625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451025" y="447444"/>
            <a:ext cx="6591219" cy="363266"/>
          </a:xfrm>
          <a:prstGeom prst="rect">
            <a:avLst/>
          </a:prstGeom>
          <a:noFill/>
        </p:spPr>
        <p:txBody>
          <a:bodyPr wrap="square" lIns="0" tIns="0" rIns="0" bIns="0" rtlCol="0">
            <a:noAutofit/>
          </a:bodyPr>
          <a:lstStyle/>
          <a:p>
            <a:r>
              <a:rPr lang="de-DE" dirty="0">
                <a:latin typeface="Palatino Linotype" panose="02040502050505030304" pitchFamily="18" charset="0"/>
              </a:rPr>
              <a:t>Ein Unterrichtskonzept ausgehend von der Driver – Forschung - Schülervorstellungen im Zentrum einer Unterrichtsstunde</a:t>
            </a:r>
            <a:endParaRPr lang="de-DE" sz="2000" dirty="0">
              <a:latin typeface="Palatino Linotype" panose="02040502050505030304" pitchFamily="18" charset="0"/>
            </a:endParaRPr>
          </a:p>
        </p:txBody>
      </p:sp>
      <p:graphicFrame>
        <p:nvGraphicFramePr>
          <p:cNvPr id="3" name="Tabelle 2">
            <a:extLst>
              <a:ext uri="{FF2B5EF4-FFF2-40B4-BE49-F238E27FC236}">
                <a16:creationId xmlns:a16="http://schemas.microsoft.com/office/drawing/2014/main" id="{FD25F1A0-09B7-4666-B629-56A4C13C02C8}"/>
              </a:ext>
            </a:extLst>
          </p:cNvPr>
          <p:cNvGraphicFramePr>
            <a:graphicFrameLocks noGrp="1"/>
          </p:cNvGraphicFramePr>
          <p:nvPr>
            <p:extLst>
              <p:ext uri="{D42A27DB-BD31-4B8C-83A1-F6EECF244321}">
                <p14:modId xmlns:p14="http://schemas.microsoft.com/office/powerpoint/2010/main" val="3111240921"/>
              </p:ext>
            </p:extLst>
          </p:nvPr>
        </p:nvGraphicFramePr>
        <p:xfrm>
          <a:off x="0" y="1049739"/>
          <a:ext cx="9144000" cy="4093757"/>
        </p:xfrm>
        <a:graphic>
          <a:graphicData uri="http://schemas.openxmlformats.org/drawingml/2006/table">
            <a:tbl>
              <a:tblPr/>
              <a:tblGrid>
                <a:gridCol w="920308">
                  <a:extLst>
                    <a:ext uri="{9D8B030D-6E8A-4147-A177-3AD203B41FA5}">
                      <a16:colId xmlns:a16="http://schemas.microsoft.com/office/drawing/2014/main" val="2462621387"/>
                    </a:ext>
                  </a:extLst>
                </a:gridCol>
                <a:gridCol w="2559871">
                  <a:extLst>
                    <a:ext uri="{9D8B030D-6E8A-4147-A177-3AD203B41FA5}">
                      <a16:colId xmlns:a16="http://schemas.microsoft.com/office/drawing/2014/main" val="1508231814"/>
                    </a:ext>
                  </a:extLst>
                </a:gridCol>
                <a:gridCol w="5663821">
                  <a:extLst>
                    <a:ext uri="{9D8B030D-6E8A-4147-A177-3AD203B41FA5}">
                      <a16:colId xmlns:a16="http://schemas.microsoft.com/office/drawing/2014/main" val="2922542216"/>
                    </a:ext>
                  </a:extLst>
                </a:gridCol>
              </a:tblGrid>
              <a:tr h="237312">
                <a:tc>
                  <a:txBody>
                    <a:bodyPr/>
                    <a:lstStyle/>
                    <a:p>
                      <a:pPr algn="l" fontAlgn="base"/>
                      <a:r>
                        <a:rPr lang="de-DE" sz="1000" b="1" i="0" dirty="0">
                          <a:solidFill>
                            <a:srgbClr val="FFFFFF"/>
                          </a:solidFill>
                          <a:effectLst/>
                          <a:latin typeface="+mn-lt"/>
                        </a:rPr>
                        <a:t>Phase​</a:t>
                      </a:r>
                    </a:p>
                  </a:txBody>
                  <a:tcPr marL="30803" marR="30803" marT="15402" marB="1540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8098" cap="flat" cmpd="sng" algn="ctr">
                      <a:solidFill>
                        <a:srgbClr val="FFFFFF"/>
                      </a:solidFill>
                      <a:prstDash val="solid"/>
                      <a:round/>
                      <a:headEnd type="none" w="med" len="med"/>
                      <a:tailEnd type="none" w="med" len="med"/>
                    </a:lnB>
                    <a:solidFill>
                      <a:schemeClr val="tx1">
                        <a:lumMod val="90000"/>
                        <a:lumOff val="10000"/>
                      </a:schemeClr>
                    </a:solidFill>
                  </a:tcPr>
                </a:tc>
                <a:tc>
                  <a:txBody>
                    <a:bodyPr/>
                    <a:lstStyle/>
                    <a:p>
                      <a:pPr algn="l" fontAlgn="base"/>
                      <a:r>
                        <a:rPr lang="de-DE" sz="1000" b="1" i="0" dirty="0">
                          <a:solidFill>
                            <a:srgbClr val="FFFFFF"/>
                          </a:solidFill>
                          <a:effectLst/>
                          <a:latin typeface="+mn-lt"/>
                        </a:rPr>
                        <a:t>Inhalt​</a:t>
                      </a:r>
                    </a:p>
                  </a:txBody>
                  <a:tcPr marL="30803" marR="30803" marT="15402" marB="1540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8098" cap="flat" cmpd="sng" algn="ctr">
                      <a:solidFill>
                        <a:srgbClr val="FFFFFF"/>
                      </a:solidFill>
                      <a:prstDash val="solid"/>
                      <a:round/>
                      <a:headEnd type="none" w="med" len="med"/>
                      <a:tailEnd type="none" w="med" len="med"/>
                    </a:lnB>
                    <a:solidFill>
                      <a:schemeClr val="tx1">
                        <a:lumMod val="90000"/>
                        <a:lumOff val="10000"/>
                      </a:schemeClr>
                    </a:solidFill>
                  </a:tcPr>
                </a:tc>
                <a:tc>
                  <a:txBody>
                    <a:bodyPr/>
                    <a:lstStyle/>
                    <a:p>
                      <a:pPr algn="l" fontAlgn="base"/>
                      <a:r>
                        <a:rPr lang="de-DE" sz="1000" b="1" i="0" dirty="0">
                          <a:solidFill>
                            <a:srgbClr val="FFFFFF"/>
                          </a:solidFill>
                          <a:effectLst/>
                          <a:latin typeface="+mn-lt"/>
                        </a:rPr>
                        <a:t>Umsetzung​</a:t>
                      </a:r>
                    </a:p>
                  </a:txBody>
                  <a:tcPr marL="30803" marR="30803" marT="15402" marB="1540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8098" cap="flat" cmpd="sng" algn="ctr">
                      <a:solidFill>
                        <a:srgbClr val="FFFFFF"/>
                      </a:solidFill>
                      <a:prstDash val="solid"/>
                      <a:round/>
                      <a:headEnd type="none" w="med" len="med"/>
                      <a:tailEnd type="none" w="med" len="med"/>
                    </a:lnB>
                    <a:solidFill>
                      <a:schemeClr val="tx1">
                        <a:lumMod val="90000"/>
                        <a:lumOff val="10000"/>
                      </a:schemeClr>
                    </a:solidFill>
                  </a:tcPr>
                </a:tc>
                <a:extLst>
                  <a:ext uri="{0D108BD9-81ED-4DB2-BD59-A6C34878D82A}">
                    <a16:rowId xmlns:a16="http://schemas.microsoft.com/office/drawing/2014/main" val="3614142334"/>
                  </a:ext>
                </a:extLst>
              </a:tr>
              <a:tr h="539570">
                <a:tc>
                  <a:txBody>
                    <a:bodyPr/>
                    <a:lstStyle/>
                    <a:p>
                      <a:pPr algn="l" fontAlgn="base"/>
                      <a:r>
                        <a:rPr lang="de-DE" sz="1000" b="0" i="0">
                          <a:solidFill>
                            <a:srgbClr val="000000"/>
                          </a:solidFill>
                          <a:effectLst/>
                          <a:latin typeface="+mn-lt"/>
                        </a:rPr>
                        <a:t>1​</a:t>
                      </a:r>
                    </a:p>
                  </a:txBody>
                  <a:tcPr marL="30803" marR="30803" marT="15402" marB="1540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8098"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tc>
                  <a:txBody>
                    <a:bodyPr/>
                    <a:lstStyle/>
                    <a:p>
                      <a:pPr algn="l" fontAlgn="base"/>
                      <a:r>
                        <a:rPr lang="de-DE" sz="1000" b="0" i="0" dirty="0">
                          <a:solidFill>
                            <a:srgbClr val="000000"/>
                          </a:solidFill>
                          <a:effectLst/>
                          <a:latin typeface="+mn-lt"/>
                        </a:rPr>
                        <a:t>Herauslockung der Schülervorstellung​</a:t>
                      </a:r>
                    </a:p>
                  </a:txBody>
                  <a:tcPr marL="30803" marR="30803" marT="15402" marB="1540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8098"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tc>
                  <a:txBody>
                    <a:bodyPr/>
                    <a:lstStyle/>
                    <a:p>
                      <a:pPr algn="l" fontAlgn="base"/>
                      <a:r>
                        <a:rPr lang="de-DE" sz="1000" b="0" i="0" dirty="0">
                          <a:solidFill>
                            <a:srgbClr val="000000"/>
                          </a:solidFill>
                          <a:effectLst/>
                          <a:latin typeface="+mn-lt"/>
                        </a:rPr>
                        <a:t>Demonstrationsexperiment z.B. Eisenwolle entzünden und nach Meinung zu Stoffabnahme, - </a:t>
                      </a:r>
                      <a:r>
                        <a:rPr lang="de-DE" sz="1000" b="0" i="0" dirty="0" err="1">
                          <a:solidFill>
                            <a:srgbClr val="000000"/>
                          </a:solidFill>
                          <a:effectLst/>
                          <a:latin typeface="+mn-lt"/>
                        </a:rPr>
                        <a:t>zunahme</a:t>
                      </a:r>
                      <a:r>
                        <a:rPr lang="de-DE" sz="1000" b="0" i="0" dirty="0">
                          <a:solidFill>
                            <a:srgbClr val="000000"/>
                          </a:solidFill>
                          <a:effectLst/>
                          <a:latin typeface="+mn-lt"/>
                        </a:rPr>
                        <a:t> oder gleichbleiben fragen </a:t>
                      </a:r>
                      <a:r>
                        <a:rPr lang="de-DE" sz="1000" b="0" i="0" dirty="0">
                          <a:solidFill>
                            <a:srgbClr val="000000"/>
                          </a:solidFill>
                          <a:effectLst/>
                          <a:latin typeface="+mn-lt"/>
                          <a:sym typeface="Wingdings" panose="05000000000000000000" pitchFamily="2" charset="2"/>
                        </a:rPr>
                        <a:t></a:t>
                      </a:r>
                      <a:r>
                        <a:rPr lang="de-DE" sz="1000" b="0" i="0" dirty="0">
                          <a:solidFill>
                            <a:srgbClr val="000000"/>
                          </a:solidFill>
                          <a:effectLst/>
                          <a:latin typeface="+mn-lt"/>
                        </a:rPr>
                        <a:t> verschiedene Meinungen sammeln, an Tafel oder durch Schüler festhalten ​</a:t>
                      </a:r>
                    </a:p>
                    <a:p>
                      <a:pPr algn="l" fontAlgn="base"/>
                      <a:r>
                        <a:rPr lang="de-DE" sz="1000" b="0" i="0" dirty="0">
                          <a:solidFill>
                            <a:srgbClr val="000000"/>
                          </a:solidFill>
                          <a:effectLst/>
                          <a:latin typeface="+mn-lt"/>
                          <a:sym typeface="Wingdings" panose="05000000000000000000" pitchFamily="2" charset="2"/>
                        </a:rPr>
                        <a:t></a:t>
                      </a:r>
                      <a:r>
                        <a:rPr lang="de-DE" sz="1000" b="0" i="0" dirty="0">
                          <a:solidFill>
                            <a:srgbClr val="000000"/>
                          </a:solidFill>
                          <a:effectLst/>
                          <a:latin typeface="+mn-lt"/>
                        </a:rPr>
                        <a:t> wichtig: Ergebnis nicht bekanntgeben​</a:t>
                      </a:r>
                    </a:p>
                  </a:txBody>
                  <a:tcPr marL="30803" marR="30803" marT="15402" marB="1540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8098"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765613679"/>
                  </a:ext>
                </a:extLst>
              </a:tr>
              <a:tr h="521157">
                <a:tc>
                  <a:txBody>
                    <a:bodyPr/>
                    <a:lstStyle/>
                    <a:p>
                      <a:pPr algn="l" fontAlgn="base"/>
                      <a:r>
                        <a:rPr lang="de-DE" sz="1000" b="0" i="0">
                          <a:solidFill>
                            <a:srgbClr val="000000"/>
                          </a:solidFill>
                          <a:effectLst/>
                          <a:latin typeface="+mn-lt"/>
                        </a:rPr>
                        <a:t>2​</a:t>
                      </a:r>
                    </a:p>
                  </a:txBody>
                  <a:tcPr marL="30803" marR="30803" marT="15402" marB="1540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tc>
                  <a:txBody>
                    <a:bodyPr/>
                    <a:lstStyle/>
                    <a:p>
                      <a:pPr algn="l" fontAlgn="base"/>
                      <a:r>
                        <a:rPr lang="de-DE" sz="1000" b="0" i="0" dirty="0">
                          <a:solidFill>
                            <a:srgbClr val="000000"/>
                          </a:solidFill>
                          <a:effectLst/>
                          <a:latin typeface="+mn-lt"/>
                        </a:rPr>
                        <a:t>Fachliche Klärung d. Unterrichtgegenstandes​</a:t>
                      </a:r>
                    </a:p>
                  </a:txBody>
                  <a:tcPr marL="30803" marR="30803" marT="15402" marB="1540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tc>
                  <a:txBody>
                    <a:bodyPr/>
                    <a:lstStyle/>
                    <a:p>
                      <a:pPr algn="l" fontAlgn="base"/>
                      <a:r>
                        <a:rPr lang="de-DE" sz="1000" b="0" i="0" dirty="0">
                          <a:solidFill>
                            <a:srgbClr val="000000"/>
                          </a:solidFill>
                          <a:effectLst/>
                          <a:latin typeface="+mn-lt"/>
                        </a:rPr>
                        <a:t>Lehrkraft erklärt das Gesetz von der Erhaltung der Masse, z.B. Internetvideo nutzen oder eigenständig ein Tafelbild mit allen relevanten Informationen entwerfen ​</a:t>
                      </a:r>
                    </a:p>
                    <a:p>
                      <a:pPr algn="l" fontAlgn="base"/>
                      <a:r>
                        <a:rPr lang="de-DE" sz="1000" b="0" i="0" dirty="0">
                          <a:solidFill>
                            <a:srgbClr val="000000"/>
                          </a:solidFill>
                          <a:effectLst/>
                          <a:latin typeface="+mn-lt"/>
                          <a:sym typeface="Wingdings" panose="05000000000000000000" pitchFamily="2" charset="2"/>
                        </a:rPr>
                        <a:t></a:t>
                      </a:r>
                      <a:r>
                        <a:rPr lang="de-DE" sz="1000" b="0" i="0" dirty="0">
                          <a:solidFill>
                            <a:srgbClr val="000000"/>
                          </a:solidFill>
                          <a:effectLst/>
                          <a:latin typeface="+mn-lt"/>
                        </a:rPr>
                        <a:t> kein Ergebnis bekanntgeben​</a:t>
                      </a:r>
                    </a:p>
                  </a:txBody>
                  <a:tcPr marL="30803" marR="30803" marT="15402" marB="1540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603234096"/>
                  </a:ext>
                </a:extLst>
              </a:tr>
              <a:tr h="1009418">
                <a:tc>
                  <a:txBody>
                    <a:bodyPr/>
                    <a:lstStyle/>
                    <a:p>
                      <a:pPr algn="l" fontAlgn="base"/>
                      <a:r>
                        <a:rPr lang="de-DE" sz="1000" b="0" i="0">
                          <a:solidFill>
                            <a:srgbClr val="000000"/>
                          </a:solidFill>
                          <a:effectLst/>
                          <a:latin typeface="+mn-lt"/>
                        </a:rPr>
                        <a:t>3​</a:t>
                      </a:r>
                    </a:p>
                  </a:txBody>
                  <a:tcPr marL="30803" marR="30803" marT="15402" marB="1540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tc>
                  <a:txBody>
                    <a:bodyPr/>
                    <a:lstStyle/>
                    <a:p>
                      <a:pPr algn="l" fontAlgn="base"/>
                      <a:r>
                        <a:rPr lang="de-DE" sz="1000" b="0" i="0" dirty="0">
                          <a:solidFill>
                            <a:srgbClr val="000000"/>
                          </a:solidFill>
                          <a:effectLst/>
                          <a:latin typeface="+mn-lt"/>
                        </a:rPr>
                        <a:t>Konfliktsituation​</a:t>
                      </a:r>
                    </a:p>
                  </a:txBody>
                  <a:tcPr marL="30803" marR="30803" marT="15402" marB="1540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tc>
                  <a:txBody>
                    <a:bodyPr/>
                    <a:lstStyle/>
                    <a:p>
                      <a:pPr algn="l" fontAlgn="base"/>
                      <a:r>
                        <a:rPr lang="de-DE" sz="1000" b="0" i="0" dirty="0">
                          <a:solidFill>
                            <a:srgbClr val="000000"/>
                          </a:solidFill>
                          <a:effectLst/>
                          <a:latin typeface="+mn-lt"/>
                        </a:rPr>
                        <a:t>Je nach Möglichkeit ein Schülerexperiment durchführen lassen, z.B. Wunderkerzen im Reagenzglas mit Luftballon (siehe Anhang 2) oder Ausgangsexperiment hernehmen, Masse von mehreren Schülern wiegen lassen ​</a:t>
                      </a:r>
                    </a:p>
                    <a:p>
                      <a:pPr algn="l" fontAlgn="base"/>
                      <a:r>
                        <a:rPr lang="de-DE" sz="1000" b="0" i="0" dirty="0">
                          <a:solidFill>
                            <a:srgbClr val="000000"/>
                          </a:solidFill>
                          <a:effectLst/>
                          <a:latin typeface="+mn-lt"/>
                          <a:sym typeface="Wingdings" panose="05000000000000000000" pitchFamily="2" charset="2"/>
                        </a:rPr>
                        <a:t></a:t>
                      </a:r>
                      <a:r>
                        <a:rPr lang="de-DE" sz="1000" b="0" i="0" dirty="0">
                          <a:solidFill>
                            <a:srgbClr val="000000"/>
                          </a:solidFill>
                          <a:effectLst/>
                          <a:latin typeface="+mn-lt"/>
                        </a:rPr>
                        <a:t> Schüler währenddessen leiten &amp; gezielt auf Regelmäßigkeiten zum Gesetz von der Erhaltung der Masse hinleiten​</a:t>
                      </a:r>
                    </a:p>
                    <a:p>
                      <a:pPr algn="l" fontAlgn="base"/>
                      <a:r>
                        <a:rPr lang="de-DE" sz="1000" b="0" i="0" dirty="0">
                          <a:solidFill>
                            <a:srgbClr val="000000"/>
                          </a:solidFill>
                          <a:effectLst/>
                          <a:latin typeface="+mn-lt"/>
                        </a:rPr>
                        <a:t>Empfehlungen: Ergebnisse auswerten​</a:t>
                      </a:r>
                    </a:p>
                  </a:txBody>
                  <a:tcPr marL="30803" marR="30803" marT="15402" marB="1540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56283519"/>
                  </a:ext>
                </a:extLst>
              </a:tr>
              <a:tr h="1009418">
                <a:tc>
                  <a:txBody>
                    <a:bodyPr/>
                    <a:lstStyle/>
                    <a:p>
                      <a:pPr algn="l" fontAlgn="base"/>
                      <a:r>
                        <a:rPr lang="de-DE" sz="1000" b="0" i="0">
                          <a:solidFill>
                            <a:srgbClr val="000000"/>
                          </a:solidFill>
                          <a:effectLst/>
                          <a:latin typeface="+mn-lt"/>
                        </a:rPr>
                        <a:t>4​</a:t>
                      </a:r>
                    </a:p>
                  </a:txBody>
                  <a:tcPr marL="30803" marR="30803" marT="15402" marB="1540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tc>
                  <a:txBody>
                    <a:bodyPr/>
                    <a:lstStyle/>
                    <a:p>
                      <a:pPr algn="l" fontAlgn="base"/>
                      <a:r>
                        <a:rPr lang="de-DE" sz="1000" b="0" i="0" dirty="0">
                          <a:solidFill>
                            <a:srgbClr val="000000"/>
                          </a:solidFill>
                          <a:effectLst/>
                          <a:latin typeface="+mn-lt"/>
                        </a:rPr>
                        <a:t>Bewertung der neuen Vorstellungen​</a:t>
                      </a:r>
                    </a:p>
                  </a:txBody>
                  <a:tcPr marL="30803" marR="30803" marT="15402" marB="1540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tc>
                  <a:txBody>
                    <a:bodyPr/>
                    <a:lstStyle/>
                    <a:p>
                      <a:pPr algn="l" fontAlgn="base"/>
                      <a:r>
                        <a:rPr lang="de-DE" sz="1000" b="0" i="0" dirty="0">
                          <a:solidFill>
                            <a:srgbClr val="000000"/>
                          </a:solidFill>
                          <a:effectLst/>
                          <a:latin typeface="+mn-lt"/>
                        </a:rPr>
                        <a:t>Unsere Empfehlung: ähnelt der 6. Phase und kann verknüpft werden aus zeitlichen Gründen​</a:t>
                      </a:r>
                    </a:p>
                    <a:p>
                      <a:pPr algn="l" fontAlgn="base"/>
                      <a:r>
                        <a:rPr lang="de-DE" sz="1000" b="0" i="0" dirty="0">
                          <a:solidFill>
                            <a:srgbClr val="000000"/>
                          </a:solidFill>
                          <a:effectLst/>
                          <a:latin typeface="+mn-lt"/>
                          <a:sym typeface="Wingdings" panose="05000000000000000000" pitchFamily="2" charset="2"/>
                        </a:rPr>
                        <a:t></a:t>
                      </a:r>
                      <a:r>
                        <a:rPr lang="de-DE" sz="1000" b="0" i="0" dirty="0">
                          <a:solidFill>
                            <a:srgbClr val="000000"/>
                          </a:solidFill>
                          <a:effectLst/>
                          <a:latin typeface="+mn-lt"/>
                        </a:rPr>
                        <a:t> Schüler sollen ihre Alltagsvorstellungen mit der neuen Erkenntnis vergleichen​</a:t>
                      </a:r>
                    </a:p>
                    <a:p>
                      <a:pPr algn="l" fontAlgn="base"/>
                      <a:r>
                        <a:rPr lang="de-DE" sz="1000" b="0" i="0" dirty="0">
                          <a:solidFill>
                            <a:srgbClr val="000000"/>
                          </a:solidFill>
                          <a:effectLst/>
                          <a:latin typeface="+mn-lt"/>
                          <a:sym typeface="Wingdings" panose="05000000000000000000" pitchFamily="2" charset="2"/>
                        </a:rPr>
                        <a:t></a:t>
                      </a:r>
                      <a:r>
                        <a:rPr lang="de-DE" sz="1000" b="0" i="0" dirty="0">
                          <a:solidFill>
                            <a:srgbClr val="000000"/>
                          </a:solidFill>
                          <a:effectLst/>
                          <a:latin typeface="+mn-lt"/>
                        </a:rPr>
                        <a:t> Ähnlichkeiten aufzeigen​</a:t>
                      </a:r>
                    </a:p>
                    <a:p>
                      <a:pPr algn="l" fontAlgn="base"/>
                      <a:r>
                        <a:rPr lang="de-DE" sz="1000" b="0" i="0" dirty="0">
                          <a:solidFill>
                            <a:srgbClr val="000000"/>
                          </a:solidFill>
                          <a:effectLst/>
                          <a:latin typeface="+mn-lt"/>
                          <a:sym typeface="Wingdings" panose="05000000000000000000" pitchFamily="2" charset="2"/>
                        </a:rPr>
                        <a:t></a:t>
                      </a:r>
                      <a:r>
                        <a:rPr lang="de-DE" sz="1000" b="0" i="0" dirty="0">
                          <a:solidFill>
                            <a:srgbClr val="000000"/>
                          </a:solidFill>
                          <a:effectLst/>
                          <a:latin typeface="+mn-lt"/>
                        </a:rPr>
                        <a:t> niemals als falsch deklinieren, sondern darstellen, dass Vorstellung im ersten Moment ​</a:t>
                      </a:r>
                    </a:p>
                    <a:p>
                      <a:pPr algn="l" fontAlgn="base"/>
                      <a:r>
                        <a:rPr lang="de-DE" sz="1000" b="0" i="0" dirty="0">
                          <a:solidFill>
                            <a:srgbClr val="000000"/>
                          </a:solidFill>
                          <a:effectLst/>
                          <a:latin typeface="+mn-lt"/>
                        </a:rPr>
                        <a:t>      richtig erscheint​</a:t>
                      </a:r>
                    </a:p>
                    <a:p>
                      <a:pPr algn="l" fontAlgn="base"/>
                      <a:r>
                        <a:rPr lang="de-DE" sz="1000" b="0" i="0" dirty="0">
                          <a:solidFill>
                            <a:srgbClr val="000000"/>
                          </a:solidFill>
                          <a:effectLst/>
                          <a:latin typeface="+mn-lt"/>
                          <a:sym typeface="Wingdings" panose="05000000000000000000" pitchFamily="2" charset="2"/>
                        </a:rPr>
                        <a:t></a:t>
                      </a:r>
                      <a:r>
                        <a:rPr lang="de-DE" sz="1000" b="0" i="0" dirty="0">
                          <a:solidFill>
                            <a:srgbClr val="000000"/>
                          </a:solidFill>
                          <a:effectLst/>
                          <a:latin typeface="+mn-lt"/>
                        </a:rPr>
                        <a:t> Modelle zu Hilfe nehmen, z.B. Teilchenmodell, um Gesetz bildhaft dazustellen​</a:t>
                      </a:r>
                    </a:p>
                  </a:txBody>
                  <a:tcPr marL="30803" marR="30803" marT="15402" marB="1540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613097886"/>
                  </a:ext>
                </a:extLst>
              </a:tr>
              <a:tr h="539570">
                <a:tc>
                  <a:txBody>
                    <a:bodyPr/>
                    <a:lstStyle/>
                    <a:p>
                      <a:pPr algn="l" fontAlgn="base"/>
                      <a:r>
                        <a:rPr lang="de-DE" sz="1000" b="0" i="0">
                          <a:solidFill>
                            <a:srgbClr val="000000"/>
                          </a:solidFill>
                          <a:effectLst/>
                          <a:latin typeface="+mn-lt"/>
                        </a:rPr>
                        <a:t>5​</a:t>
                      </a:r>
                    </a:p>
                  </a:txBody>
                  <a:tcPr marL="30803" marR="30803" marT="15402" marB="1540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tc>
                  <a:txBody>
                    <a:bodyPr/>
                    <a:lstStyle/>
                    <a:p>
                      <a:pPr algn="l" fontAlgn="base"/>
                      <a:r>
                        <a:rPr lang="de-DE" sz="1000" b="0" i="0">
                          <a:solidFill>
                            <a:srgbClr val="000000"/>
                          </a:solidFill>
                          <a:effectLst/>
                          <a:latin typeface="+mn-lt"/>
                        </a:rPr>
                        <a:t>Erprobung ​</a:t>
                      </a:r>
                    </a:p>
                  </a:txBody>
                  <a:tcPr marL="30803" marR="30803" marT="15402" marB="1540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tc>
                  <a:txBody>
                    <a:bodyPr/>
                    <a:lstStyle/>
                    <a:p>
                      <a:pPr algn="l" fontAlgn="base"/>
                      <a:r>
                        <a:rPr lang="de-DE" sz="1000" b="0" i="0">
                          <a:solidFill>
                            <a:srgbClr val="000000"/>
                          </a:solidFill>
                          <a:effectLst/>
                          <a:latin typeface="+mn-lt"/>
                        </a:rPr>
                        <a:t>Weitere Experimente durchführen ( siehe Anhang 2 für Beispiele) --&gt;SuS Thesen formulieren lassen, neue Vorstellung testen und überprüfen, ob sie bei Schülern imWissensnetz eingebaut wurde​</a:t>
                      </a:r>
                    </a:p>
                    <a:p>
                      <a:pPr algn="l" fontAlgn="base"/>
                      <a:r>
                        <a:rPr lang="de-DE" sz="1000" b="0" i="0">
                          <a:solidFill>
                            <a:srgbClr val="000000"/>
                          </a:solidFill>
                          <a:effectLst/>
                          <a:latin typeface="+mn-lt"/>
                        </a:rPr>
                        <a:t>Alltagsphänomene aufgreifen, Beispiele durchgehen​</a:t>
                      </a:r>
                    </a:p>
                  </a:txBody>
                  <a:tcPr marL="30803" marR="30803" marT="15402" marB="1540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4032560520"/>
                  </a:ext>
                </a:extLst>
              </a:tr>
              <a:tr h="237312">
                <a:tc>
                  <a:txBody>
                    <a:bodyPr/>
                    <a:lstStyle/>
                    <a:p>
                      <a:pPr algn="l" fontAlgn="base"/>
                      <a:r>
                        <a:rPr lang="de-DE" sz="1000" b="0" i="0">
                          <a:solidFill>
                            <a:srgbClr val="000000"/>
                          </a:solidFill>
                          <a:effectLst/>
                          <a:latin typeface="+mn-lt"/>
                        </a:rPr>
                        <a:t>6​</a:t>
                      </a:r>
                    </a:p>
                  </a:txBody>
                  <a:tcPr marL="30803" marR="30803" marT="15402" marB="1540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tc>
                  <a:txBody>
                    <a:bodyPr/>
                    <a:lstStyle/>
                    <a:p>
                      <a:pPr algn="l" fontAlgn="base"/>
                      <a:r>
                        <a:rPr lang="de-DE" sz="1000" b="0" i="0">
                          <a:solidFill>
                            <a:srgbClr val="000000"/>
                          </a:solidFill>
                          <a:effectLst/>
                          <a:latin typeface="+mn-lt"/>
                        </a:rPr>
                        <a:t>Vergleich ursprünglich vs. Neuer Vorstellung​</a:t>
                      </a:r>
                    </a:p>
                  </a:txBody>
                  <a:tcPr marL="30803" marR="30803" marT="15402" marB="1540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tc>
                  <a:txBody>
                    <a:bodyPr/>
                    <a:lstStyle/>
                    <a:p>
                      <a:pPr algn="l" fontAlgn="base"/>
                      <a:r>
                        <a:rPr lang="de-DE" sz="1000" b="0" i="0" dirty="0">
                          <a:solidFill>
                            <a:srgbClr val="000000"/>
                          </a:solidFill>
                          <a:effectLst/>
                          <a:latin typeface="+mn-lt"/>
                        </a:rPr>
                        <a:t>Siehe Phase 4​</a:t>
                      </a:r>
                    </a:p>
                  </a:txBody>
                  <a:tcPr marL="30803" marR="30803" marT="15402" marB="1540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992004611"/>
                  </a:ext>
                </a:extLst>
              </a:tr>
            </a:tbl>
          </a:graphicData>
        </a:graphic>
      </p:graphicFrame>
      <p:sp>
        <p:nvSpPr>
          <p:cNvPr id="4" name="Rectangle 1">
            <a:extLst>
              <a:ext uri="{FF2B5EF4-FFF2-40B4-BE49-F238E27FC236}">
                <a16:creationId xmlns:a16="http://schemas.microsoft.com/office/drawing/2014/main" id="{827D0B1B-7687-4A5A-B8B2-8F5E8AF76575}"/>
              </a:ext>
            </a:extLst>
          </p:cNvPr>
          <p:cNvSpPr>
            <a:spLocks noChangeArrowheads="1"/>
          </p:cNvSpPr>
          <p:nvPr/>
        </p:nvSpPr>
        <p:spPr bwMode="auto">
          <a:xfrm>
            <a:off x="2835274" y="899843"/>
            <a:ext cx="1484820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de-DE" altLang="de-DE"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anose="020B0604020202020204" pitchFamily="34" charset="0"/>
            </a:endParaRPr>
          </a:p>
        </p:txBody>
      </p:sp>
      <p:pic>
        <p:nvPicPr>
          <p:cNvPr id="2" name="Aufgezeichneter Sound">
            <a:hlinkClick r:id="" action="ppaction://media"/>
            <a:extLst>
              <a:ext uri="{FF2B5EF4-FFF2-40B4-BE49-F238E27FC236}">
                <a16:creationId xmlns:a16="http://schemas.microsoft.com/office/drawing/2014/main" id="{3ED14637-9570-48BA-A4F4-C1262CD6A579}"/>
              </a:ext>
            </a:extLst>
          </p:cNvPr>
          <p:cNvPicPr>
            <a:picLocks noChangeAspect="1"/>
          </p:cNvPicPr>
          <p:nvPr>
            <a:audioFile r:link="rId2"/>
            <p:extLst>
              <p:ext uri="{DAA4B4D4-6D71-4841-9C94-3DE7FCFB9230}">
                <p14:media xmlns:p14="http://schemas.microsoft.com/office/powerpoint/2010/main" r:embed="rId3">
                  <p14:trim end="427613.263"/>
                </p14:media>
              </p:ext>
            </p:extLst>
          </p:nvPr>
        </p:nvPicPr>
        <p:blipFill>
          <a:blip r:embed="rId13"/>
          <a:stretch>
            <a:fillRect/>
          </a:stretch>
        </p:blipFill>
        <p:spPr>
          <a:xfrm>
            <a:off x="92809" y="429892"/>
            <a:ext cx="363266" cy="363266"/>
          </a:xfrm>
          <a:prstGeom prst="rect">
            <a:avLst/>
          </a:prstGeom>
        </p:spPr>
      </p:pic>
      <p:pic>
        <p:nvPicPr>
          <p:cNvPr id="5" name="Aufgezeichneter Sound">
            <a:hlinkClick r:id="" action="ppaction://media"/>
            <a:extLst>
              <a:ext uri="{FF2B5EF4-FFF2-40B4-BE49-F238E27FC236}">
                <a16:creationId xmlns:a16="http://schemas.microsoft.com/office/drawing/2014/main" id="{6885446B-CAAB-4691-A3F8-F2CBC66EA9B2}"/>
              </a:ext>
            </a:extLst>
          </p:cNvPr>
          <p:cNvPicPr>
            <a:picLocks noChangeAspect="1"/>
          </p:cNvPicPr>
          <p:nvPr>
            <a:audioFile r:link="rId2"/>
            <p:extLst>
              <p:ext uri="{DAA4B4D4-6D71-4841-9C94-3DE7FCFB9230}">
                <p14:media xmlns:p14="http://schemas.microsoft.com/office/powerpoint/2010/main" r:embed="rId4">
                  <p14:trim end="92083.6802"/>
                </p14:media>
              </p:ext>
            </p:extLst>
          </p:nvPr>
        </p:nvPicPr>
        <p:blipFill>
          <a:blip r:embed="rId13"/>
          <a:stretch>
            <a:fillRect/>
          </a:stretch>
        </p:blipFill>
        <p:spPr>
          <a:xfrm>
            <a:off x="310458" y="1400556"/>
            <a:ext cx="291235" cy="291235"/>
          </a:xfrm>
          <a:prstGeom prst="rect">
            <a:avLst/>
          </a:prstGeom>
        </p:spPr>
      </p:pic>
      <p:pic>
        <p:nvPicPr>
          <p:cNvPr id="6" name="Aufgezeichneter Sound">
            <a:hlinkClick r:id="" action="ppaction://media"/>
            <a:extLst>
              <a:ext uri="{FF2B5EF4-FFF2-40B4-BE49-F238E27FC236}">
                <a16:creationId xmlns:a16="http://schemas.microsoft.com/office/drawing/2014/main" id="{FB0EE629-FE37-4A09-A33C-AEEAFC67C910}"/>
              </a:ext>
            </a:extLst>
          </p:cNvPr>
          <p:cNvPicPr>
            <a:picLocks noChangeAspect="1"/>
          </p:cNvPicPr>
          <p:nvPr>
            <a:audioFile r:link="rId2"/>
            <p:extLst>
              <p:ext uri="{DAA4B4D4-6D71-4841-9C94-3DE7FCFB9230}">
                <p14:media xmlns:p14="http://schemas.microsoft.com/office/powerpoint/2010/main" r:embed="rId5">
                  <p14:trim end="7458.2789"/>
                </p14:media>
              </p:ext>
            </p:extLst>
          </p:nvPr>
        </p:nvPicPr>
        <p:blipFill>
          <a:blip r:embed="rId13"/>
          <a:stretch>
            <a:fillRect/>
          </a:stretch>
        </p:blipFill>
        <p:spPr>
          <a:xfrm>
            <a:off x="305407" y="1914665"/>
            <a:ext cx="291235" cy="291235"/>
          </a:xfrm>
          <a:prstGeom prst="rect">
            <a:avLst/>
          </a:prstGeom>
        </p:spPr>
      </p:pic>
      <p:pic>
        <p:nvPicPr>
          <p:cNvPr id="7" name="Aufgezeichneter Sound">
            <a:hlinkClick r:id="" action="ppaction://media"/>
            <a:extLst>
              <a:ext uri="{FF2B5EF4-FFF2-40B4-BE49-F238E27FC236}">
                <a16:creationId xmlns:a16="http://schemas.microsoft.com/office/drawing/2014/main" id="{68BA7F48-9445-46C0-98C9-2286CFF2374D}"/>
              </a:ext>
            </a:extLst>
          </p:cNvPr>
          <p:cNvPicPr>
            <a:picLocks noChangeAspect="1"/>
          </p:cNvPicPr>
          <p:nvPr>
            <a:audioFile r:link="rId2"/>
            <p:extLst>
              <p:ext uri="{DAA4B4D4-6D71-4841-9C94-3DE7FCFB9230}">
                <p14:media xmlns:p14="http://schemas.microsoft.com/office/powerpoint/2010/main" r:embed="rId6">
                  <p14:trim end="174940.297"/>
                </p14:media>
              </p:ext>
            </p:extLst>
          </p:nvPr>
        </p:nvPicPr>
        <p:blipFill>
          <a:blip r:embed="rId13"/>
          <a:stretch>
            <a:fillRect/>
          </a:stretch>
        </p:blipFill>
        <p:spPr>
          <a:xfrm>
            <a:off x="310459" y="2651417"/>
            <a:ext cx="286184" cy="286184"/>
          </a:xfrm>
          <a:prstGeom prst="rect">
            <a:avLst/>
          </a:prstGeom>
        </p:spPr>
      </p:pic>
      <p:pic>
        <p:nvPicPr>
          <p:cNvPr id="8" name="Aufgezeichneter Sound">
            <a:hlinkClick r:id="" action="ppaction://media"/>
            <a:extLst>
              <a:ext uri="{FF2B5EF4-FFF2-40B4-BE49-F238E27FC236}">
                <a16:creationId xmlns:a16="http://schemas.microsoft.com/office/drawing/2014/main" id="{4BEC7811-2D48-4487-AE13-BF59994099E9}"/>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305408" y="3606399"/>
            <a:ext cx="286184" cy="286184"/>
          </a:xfrm>
          <a:prstGeom prst="rect">
            <a:avLst/>
          </a:prstGeom>
        </p:spPr>
      </p:pic>
      <p:pic>
        <p:nvPicPr>
          <p:cNvPr id="9" name="Aufgezeichneter Sound">
            <a:hlinkClick r:id="" action="ppaction://media"/>
            <a:extLst>
              <a:ext uri="{FF2B5EF4-FFF2-40B4-BE49-F238E27FC236}">
                <a16:creationId xmlns:a16="http://schemas.microsoft.com/office/drawing/2014/main" id="{E9EE9A76-F391-4F21-903F-2B23A624EC57}"/>
              </a:ext>
            </a:extLst>
          </p:cNvPr>
          <p:cNvPicPr>
            <a:picLocks noChangeAspect="1"/>
          </p:cNvPicPr>
          <p:nvPr>
            <a:audioFile r:link="rId2"/>
            <p:extLst>
              <p:ext uri="{DAA4B4D4-6D71-4841-9C94-3DE7FCFB9230}">
                <p14:media xmlns:p14="http://schemas.microsoft.com/office/powerpoint/2010/main" r:embed="rId9">
                  <p14:trim end="81376.5442"/>
                </p14:media>
              </p:ext>
            </p:extLst>
          </p:nvPr>
        </p:nvPicPr>
        <p:blipFill>
          <a:blip r:embed="rId13"/>
          <a:stretch>
            <a:fillRect/>
          </a:stretch>
        </p:blipFill>
        <p:spPr>
          <a:xfrm>
            <a:off x="305407" y="4452374"/>
            <a:ext cx="345757" cy="345757"/>
          </a:xfrm>
          <a:prstGeom prst="rect">
            <a:avLst/>
          </a:prstGeom>
        </p:spPr>
      </p:pic>
      <p:pic>
        <p:nvPicPr>
          <p:cNvPr id="12" name="Aufgezeichneter Sound">
            <a:hlinkClick r:id="" action="ppaction://media"/>
            <a:extLst>
              <a:ext uri="{FF2B5EF4-FFF2-40B4-BE49-F238E27FC236}">
                <a16:creationId xmlns:a16="http://schemas.microsoft.com/office/drawing/2014/main" id="{EAAE9B77-1B01-4AD6-A0D4-D7A3CB55901A}"/>
              </a:ext>
            </a:extLst>
          </p:cNvPr>
          <p:cNvPicPr>
            <a:picLocks noChangeAspect="1"/>
          </p:cNvPicPr>
          <p:nvPr>
            <a:audioFile r:link="rId2"/>
            <p:extLst>
              <p:ext uri="{DAA4B4D4-6D71-4841-9C94-3DE7FCFB9230}">
                <p14:media xmlns:p14="http://schemas.microsoft.com/office/powerpoint/2010/main" r:embed="rId10">
                  <p14:trim end="700624.8752"/>
                </p14:media>
              </p:ext>
            </p:extLst>
          </p:nvPr>
        </p:nvPicPr>
        <p:blipFill>
          <a:blip r:embed="rId13"/>
          <a:stretch>
            <a:fillRect/>
          </a:stretch>
        </p:blipFill>
        <p:spPr>
          <a:xfrm>
            <a:off x="8373052" y="447444"/>
            <a:ext cx="452399" cy="452399"/>
          </a:xfrm>
          <a:prstGeom prst="rect">
            <a:avLst/>
          </a:prstGeom>
        </p:spPr>
      </p:pic>
    </p:spTree>
    <p:custDataLst>
      <p:tags r:id="rId1"/>
    </p:custDataLst>
    <p:extLst>
      <p:ext uri="{BB962C8B-B14F-4D97-AF65-F5344CB8AC3E}">
        <p14:creationId xmlns:p14="http://schemas.microsoft.com/office/powerpoint/2010/main" val="2415744733"/>
      </p:ext>
    </p:extLst>
  </p:cSld>
  <p:clrMapOvr>
    <a:masterClrMapping/>
  </p:clrMapOvr>
  <mc:AlternateContent xmlns:mc="http://schemas.openxmlformats.org/markup-compatibility/2006">
    <mc:Choice xmlns:p14="http://schemas.microsoft.com/office/powerpoint/2010/main" Requires="p14">
      <p:transition spd="slow" p14:dur="2000" advTm="272369"/>
    </mc:Choice>
    <mc:Fallback>
      <p:transition spd="slow" advTm="2723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38017" fill="hold"/>
                                        <p:tgtEl>
                                          <p:spTgt spid="5"/>
                                        </p:tgtEl>
                                      </p:cBhvr>
                                    </p:cmd>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30909" fill="hold"/>
                                        <p:tgtEl>
                                          <p:spTgt spid="6"/>
                                        </p:tgtEl>
                                      </p:cBhvr>
                                    </p:cmd>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50829" fill="hold"/>
                                        <p:tgtEl>
                                          <p:spTgt spid="7"/>
                                        </p:tgtEl>
                                      </p:cBhvr>
                                    </p:cmd>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64143" fill="hold"/>
                                        <p:tgtEl>
                                          <p:spTgt spid="8"/>
                                        </p:tgtEl>
                                      </p:cBhvr>
                                    </p:cmd>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30894" fill="hold"/>
                                        <p:tgtEl>
                                          <p:spTgt spid="9"/>
                                        </p:tgtEl>
                                      </p:cBhvr>
                                    </p:cmd>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5165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2"/>
                </p:tgtEl>
              </p:cMediaNode>
            </p:audio>
            <p:audio>
              <p:cMediaNode vol="80000">
                <p:cTn id="35" fill="hold" display="0">
                  <p:stCondLst>
                    <p:cond delay="indefinite"/>
                  </p:stCondLst>
                  <p:endCondLst>
                    <p:cond evt="onStopAudio" delay="0">
                      <p:tgtEl>
                        <p:sldTgt/>
                      </p:tgtEl>
                    </p:cond>
                  </p:endCondLst>
                </p:cTn>
                <p:tgtEl>
                  <p:spTgt spid="5"/>
                </p:tgtEl>
              </p:cMediaNode>
            </p:audio>
            <p:audio>
              <p:cMediaNode vol="80000">
                <p:cTn id="36" fill="hold" display="0">
                  <p:stCondLst>
                    <p:cond delay="indefinite"/>
                  </p:stCondLst>
                  <p:endCondLst>
                    <p:cond evt="onStopAudio" delay="0">
                      <p:tgtEl>
                        <p:sldTgt/>
                      </p:tgtEl>
                    </p:cond>
                  </p:endCondLst>
                </p:cTn>
                <p:tgtEl>
                  <p:spTgt spid="6"/>
                </p:tgtEl>
              </p:cMediaNode>
            </p:audio>
            <p:audio>
              <p:cMediaNode vol="80000">
                <p:cTn id="37" fill="hold" display="0">
                  <p:stCondLst>
                    <p:cond delay="indefinite"/>
                  </p:stCondLst>
                  <p:endCondLst>
                    <p:cond evt="onStopAudio" delay="0">
                      <p:tgtEl>
                        <p:sldTgt/>
                      </p:tgtEl>
                    </p:cond>
                  </p:endCondLst>
                </p:cTn>
                <p:tgtEl>
                  <p:spTgt spid="7"/>
                </p:tgtEl>
              </p:cMediaNode>
            </p:audio>
            <p:audio>
              <p:cMediaNode vol="80000">
                <p:cTn id="38" fill="hold" display="0">
                  <p:stCondLst>
                    <p:cond delay="indefinite"/>
                  </p:stCondLst>
                  <p:endCondLst>
                    <p:cond evt="onStopAudio" delay="0">
                      <p:tgtEl>
                        <p:sldTgt/>
                      </p:tgtEl>
                    </p:cond>
                  </p:endCondLst>
                </p:cTn>
                <p:tgtEl>
                  <p:spTgt spid="8"/>
                </p:tgtEl>
              </p:cMediaNode>
            </p:audio>
            <p:audio>
              <p:cMediaNode vol="80000">
                <p:cTn id="39" fill="hold" display="0">
                  <p:stCondLst>
                    <p:cond delay="indefinite"/>
                  </p:stCondLst>
                  <p:endCondLst>
                    <p:cond evt="onStopAudio" delay="0">
                      <p:tgtEl>
                        <p:sldTgt/>
                      </p:tgtEl>
                    </p:cond>
                  </p:endCondLst>
                </p:cTn>
                <p:tgtEl>
                  <p:spTgt spid="9"/>
                </p:tgtEl>
              </p:cMediaNode>
            </p:audio>
            <p:audio>
              <p:cMediaNode vol="80000">
                <p:cTn id="40" fill="hold" display="0">
                  <p:stCondLst>
                    <p:cond delay="indefinite"/>
                  </p:stCondLst>
                  <p:endCondLst>
                    <p:cond evt="onStopAudio" delay="0">
                      <p:tgtEl>
                        <p:sldTgt/>
                      </p:tgtEl>
                    </p:cond>
                  </p:endCondLst>
                </p:cTn>
                <p:tgtEl>
                  <p:spTgt spid="12"/>
                </p:tgtEl>
              </p:cMediaNode>
            </p:audio>
          </p:childTnLst>
        </p:cTn>
      </p:par>
    </p:tnLst>
  </p:timing>
  <p:extLst>
    <p:ext uri="{E180D4A7-C9FB-4DFB-919C-405C955672EB}">
      <p14:showEvtLst xmlns:p14="http://schemas.microsoft.com/office/powerpoint/2010/main">
        <p14:playEvt time="3767" objId="5"/>
        <p14:stopEvt time="41804" objId="5"/>
        <p14:playEvt time="42392" objId="6"/>
        <p14:stopEvt time="73321" objId="6"/>
        <p14:playEvt time="73360" objId="7"/>
        <p14:playEvt time="123814" objId="8"/>
        <p14:stopEvt time="124211" objId="7"/>
        <p14:stopEvt time="187991" objId="8"/>
        <p14:playEvt time="189138" objId="9"/>
        <p14:stopEvt time="220052" objId="9"/>
        <p14:playEvt time="220778" objId="12"/>
        <p14:stopEvt time="272369" objId="12"/>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4ACE2A5-C9F3-409D-86C3-433182CEE22D}"/>
              </a:ext>
            </a:extLst>
          </p:cNvPr>
          <p:cNvSpPr txBox="1"/>
          <p:nvPr/>
        </p:nvSpPr>
        <p:spPr>
          <a:xfrm>
            <a:off x="1853219" y="1261033"/>
            <a:ext cx="5906347" cy="553998"/>
          </a:xfrm>
          <a:prstGeom prst="rect">
            <a:avLst/>
          </a:prstGeom>
          <a:noFill/>
        </p:spPr>
        <p:txBody>
          <a:bodyPr wrap="square" rtlCol="0">
            <a:spAutoFit/>
          </a:bodyPr>
          <a:lstStyle/>
          <a:p>
            <a:r>
              <a:rPr lang="de-DE" sz="3000" dirty="0">
                <a:solidFill>
                  <a:schemeClr val="tx1">
                    <a:lumMod val="75000"/>
                    <a:lumOff val="25000"/>
                  </a:schemeClr>
                </a:solidFill>
              </a:rPr>
              <a:t>Vielen Dank für Ihre Aufmerksamkeit!</a:t>
            </a:r>
          </a:p>
        </p:txBody>
      </p:sp>
      <p:pic>
        <p:nvPicPr>
          <p:cNvPr id="11" name="Aufgezeichneter Sound">
            <a:hlinkClick r:id="" action="ppaction://media"/>
            <a:extLst>
              <a:ext uri="{FF2B5EF4-FFF2-40B4-BE49-F238E27FC236}">
                <a16:creationId xmlns:a16="http://schemas.microsoft.com/office/drawing/2014/main" id="{B9A95564-7627-4C58-AB5E-FA249C65EEDA}"/>
              </a:ext>
            </a:extLst>
          </p:cNvPr>
          <p:cNvPicPr>
            <a:picLocks noChangeAspect="1"/>
          </p:cNvPicPr>
          <p:nvPr>
            <a:audioFile r:link="rId2"/>
            <p:extLst>
              <p:ext uri="{DAA4B4D4-6D71-4841-9C94-3DE7FCFB9230}">
                <p14:media xmlns:p14="http://schemas.microsoft.com/office/powerpoint/2010/main" r:embed="rId3">
                  <p14:trim end="188936.5623"/>
                </p14:media>
              </p:ext>
            </p:extLst>
          </p:nvPr>
        </p:nvPicPr>
        <p:blipFill>
          <a:blip r:embed="rId5"/>
          <a:stretch>
            <a:fillRect/>
          </a:stretch>
        </p:blipFill>
        <p:spPr>
          <a:xfrm rot="10800000">
            <a:off x="8186603" y="265896"/>
            <a:ext cx="487363" cy="487363"/>
          </a:xfrm>
          <a:prstGeom prst="rect">
            <a:avLst/>
          </a:prstGeom>
        </p:spPr>
      </p:pic>
      <p:pic>
        <p:nvPicPr>
          <p:cNvPr id="6" name="Grafik 5" descr="Kolben">
            <a:extLst>
              <a:ext uri="{FF2B5EF4-FFF2-40B4-BE49-F238E27FC236}">
                <a16:creationId xmlns:a16="http://schemas.microsoft.com/office/drawing/2014/main" id="{16165F7E-779C-4358-A5CB-4FB2C239015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1733" y="1775884"/>
            <a:ext cx="914400" cy="914400"/>
          </a:xfrm>
          <a:prstGeom prst="rect">
            <a:avLst/>
          </a:prstGeom>
        </p:spPr>
      </p:pic>
      <p:pic>
        <p:nvPicPr>
          <p:cNvPr id="8" name="Grafik 7" descr="Wissenschaftlicher Gedanke">
            <a:extLst>
              <a:ext uri="{FF2B5EF4-FFF2-40B4-BE49-F238E27FC236}">
                <a16:creationId xmlns:a16="http://schemas.microsoft.com/office/drawing/2014/main" id="{7B531968-1901-449F-83A1-0BEC7981CD2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1733" y="3164416"/>
            <a:ext cx="914400" cy="914400"/>
          </a:xfrm>
          <a:prstGeom prst="rect">
            <a:avLst/>
          </a:prstGeom>
        </p:spPr>
      </p:pic>
      <p:pic>
        <p:nvPicPr>
          <p:cNvPr id="10" name="Grafik 9" descr="Klassenzimmer">
            <a:extLst>
              <a:ext uri="{FF2B5EF4-FFF2-40B4-BE49-F238E27FC236}">
                <a16:creationId xmlns:a16="http://schemas.microsoft.com/office/drawing/2014/main" id="{394B9D8A-8867-4262-9A41-CEC36E7CA6C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1733" y="387352"/>
            <a:ext cx="914400" cy="914400"/>
          </a:xfrm>
          <a:prstGeom prst="rect">
            <a:avLst/>
          </a:prstGeom>
        </p:spPr>
      </p:pic>
      <p:pic>
        <p:nvPicPr>
          <p:cNvPr id="3" name="Grafik 2">
            <a:extLst>
              <a:ext uri="{FF2B5EF4-FFF2-40B4-BE49-F238E27FC236}">
                <a16:creationId xmlns:a16="http://schemas.microsoft.com/office/drawing/2014/main" id="{11DAB2E7-C6ED-4196-B897-44F794B4A56B}"/>
              </a:ext>
            </a:extLst>
          </p:cNvPr>
          <p:cNvPicPr>
            <a:picLocks noChangeAspect="1"/>
          </p:cNvPicPr>
          <p:nvPr/>
        </p:nvPicPr>
        <p:blipFill rotWithShape="1">
          <a:blip r:embed="rId12"/>
          <a:srcRect l="22937" t="22862" r="48177" b="35509"/>
          <a:stretch/>
        </p:blipFill>
        <p:spPr>
          <a:xfrm>
            <a:off x="4921275" y="1737143"/>
            <a:ext cx="2646484" cy="2145324"/>
          </a:xfrm>
          <a:prstGeom prst="rect">
            <a:avLst/>
          </a:prstGeom>
        </p:spPr>
      </p:pic>
      <p:sp>
        <p:nvSpPr>
          <p:cNvPr id="4" name="Textfeld 3">
            <a:extLst>
              <a:ext uri="{FF2B5EF4-FFF2-40B4-BE49-F238E27FC236}">
                <a16:creationId xmlns:a16="http://schemas.microsoft.com/office/drawing/2014/main" id="{8D19D80D-8CC4-4CC7-B7D4-B58B4578F1AA}"/>
              </a:ext>
            </a:extLst>
          </p:cNvPr>
          <p:cNvSpPr txBox="1"/>
          <p:nvPr/>
        </p:nvSpPr>
        <p:spPr>
          <a:xfrm>
            <a:off x="4921275" y="3965331"/>
            <a:ext cx="914400" cy="215444"/>
          </a:xfrm>
          <a:prstGeom prst="rect">
            <a:avLst/>
          </a:prstGeom>
          <a:noFill/>
        </p:spPr>
        <p:txBody>
          <a:bodyPr wrap="square" rtlCol="0">
            <a:spAutoFit/>
          </a:bodyPr>
          <a:lstStyle/>
          <a:p>
            <a:r>
              <a:rPr lang="de-DE" sz="800" dirty="0"/>
              <a:t>Abb.15</a:t>
            </a:r>
          </a:p>
        </p:txBody>
      </p:sp>
    </p:spTree>
    <p:custDataLst>
      <p:tags r:id="rId1"/>
    </p:custDataLst>
    <p:extLst>
      <p:ext uri="{BB962C8B-B14F-4D97-AF65-F5344CB8AC3E}">
        <p14:creationId xmlns:p14="http://schemas.microsoft.com/office/powerpoint/2010/main" val="510380027"/>
      </p:ext>
    </p:extLst>
  </p:cSld>
  <p:clrMapOvr>
    <a:masterClrMapping/>
  </p:clrMapOvr>
  <mc:AlternateContent xmlns:mc="http://schemas.openxmlformats.org/markup-compatibility/2006">
    <mc:Choice xmlns:p14="http://schemas.microsoft.com/office/powerpoint/2010/main" Requires="p14">
      <p:transition spd="slow" p14:dur="2000" advTm="33640"/>
    </mc:Choice>
    <mc:Fallback>
      <p:transition spd="slow" advTm="336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7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extLst>
    <p:ext uri="{E180D4A7-C9FB-4DFB-919C-405C955672EB}">
      <p14:showEvtLst xmlns:p14="http://schemas.microsoft.com/office/powerpoint/2010/main">
        <p14:playEvt time="1309" objId="11"/>
        <p14:stopEvt time="32404" objId="11"/>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 Verbindung 9"/>
          <p:cNvCxnSpPr/>
          <p:nvPr/>
        </p:nvCxnSpPr>
        <p:spPr>
          <a:xfrm>
            <a:off x="453461" y="339502"/>
            <a:ext cx="4625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420030" y="447444"/>
            <a:ext cx="6201234" cy="363266"/>
          </a:xfrm>
          <a:prstGeom prst="rect">
            <a:avLst/>
          </a:prstGeom>
          <a:noFill/>
        </p:spPr>
        <p:txBody>
          <a:bodyPr wrap="square" lIns="0" tIns="0" rIns="0" bIns="0" rtlCol="0">
            <a:noAutofit/>
          </a:bodyPr>
          <a:lstStyle/>
          <a:p>
            <a:r>
              <a:rPr lang="de-DE" sz="2000" dirty="0">
                <a:latin typeface="Palatino Linotype" panose="02040502050505030304" pitchFamily="18" charset="0"/>
              </a:rPr>
              <a:t>Literaturverzeichnis</a:t>
            </a:r>
          </a:p>
        </p:txBody>
      </p:sp>
      <p:sp>
        <p:nvSpPr>
          <p:cNvPr id="14" name="Textfeld 13"/>
          <p:cNvSpPr txBox="1"/>
          <p:nvPr/>
        </p:nvSpPr>
        <p:spPr>
          <a:xfrm>
            <a:off x="457600" y="1101982"/>
            <a:ext cx="3661963" cy="2981758"/>
          </a:xfrm>
          <a:prstGeom prst="rect">
            <a:avLst/>
          </a:prstGeom>
          <a:noFill/>
        </p:spPr>
        <p:txBody>
          <a:bodyPr wrap="square" lIns="0" tIns="0" rIns="0" bIns="0" rtlCol="0">
            <a:noAutofit/>
          </a:bodyPr>
          <a:lstStyle/>
          <a:p>
            <a:pPr marL="180975" indent="-180975" defTabSz="453514" fontAlgn="auto">
              <a:spcBef>
                <a:spcPts val="0"/>
              </a:spcBef>
              <a:spcAft>
                <a:spcPts val="0"/>
              </a:spcAft>
              <a:buClr>
                <a:schemeClr val="accent1"/>
              </a:buClr>
              <a:buFont typeface="Arial" panose="020B0604020202020204" pitchFamily="34" charset="0"/>
              <a:buChar char="•"/>
              <a:defRPr/>
            </a:pPr>
            <a:endParaRPr lang="de-DE" sz="1200" dirty="0">
              <a:solidFill>
                <a:srgbClr val="002350"/>
              </a:solidFill>
            </a:endParaRPr>
          </a:p>
          <a:p>
            <a:pPr marL="180975" indent="-180975">
              <a:lnSpc>
                <a:spcPts val="2200"/>
              </a:lnSpc>
              <a:buClr>
                <a:schemeClr val="accent1"/>
              </a:buClr>
              <a:buFont typeface="Arial" panose="020B0604020202020204" pitchFamily="34" charset="0"/>
              <a:buChar char="•"/>
            </a:pPr>
            <a:endParaRPr lang="de-DE" sz="1400" b="1" dirty="0"/>
          </a:p>
        </p:txBody>
      </p:sp>
      <p:sp>
        <p:nvSpPr>
          <p:cNvPr id="15" name="Textfeld 14"/>
          <p:cNvSpPr txBox="1"/>
          <p:nvPr/>
        </p:nvSpPr>
        <p:spPr>
          <a:xfrm>
            <a:off x="5032375" y="1101982"/>
            <a:ext cx="3661963" cy="2981758"/>
          </a:xfrm>
          <a:prstGeom prst="rect">
            <a:avLst/>
          </a:prstGeom>
          <a:noFill/>
        </p:spPr>
        <p:txBody>
          <a:bodyPr wrap="square" lIns="0" tIns="0" rIns="0" bIns="0" rtlCol="0">
            <a:noAutofit/>
          </a:bodyPr>
          <a:lstStyle/>
          <a:p>
            <a:pPr marL="180975" indent="-180975">
              <a:lnSpc>
                <a:spcPts val="2200"/>
              </a:lnSpc>
              <a:buClr>
                <a:schemeClr val="accent1"/>
              </a:buClr>
              <a:buFont typeface="Arial" panose="020B0604020202020204" pitchFamily="34" charset="0"/>
              <a:buChar char="•"/>
            </a:pPr>
            <a:endParaRPr lang="de-DE" sz="1400" b="1" dirty="0"/>
          </a:p>
        </p:txBody>
      </p:sp>
      <p:sp>
        <p:nvSpPr>
          <p:cNvPr id="2" name="Textfeld 1">
            <a:extLst>
              <a:ext uri="{FF2B5EF4-FFF2-40B4-BE49-F238E27FC236}">
                <a16:creationId xmlns:a16="http://schemas.microsoft.com/office/drawing/2014/main" id="{C8EB7A96-3927-48C8-82D8-11987F626068}"/>
              </a:ext>
            </a:extLst>
          </p:cNvPr>
          <p:cNvSpPr txBox="1"/>
          <p:nvPr/>
        </p:nvSpPr>
        <p:spPr>
          <a:xfrm>
            <a:off x="581186" y="937647"/>
            <a:ext cx="8562814" cy="3477875"/>
          </a:xfrm>
          <a:prstGeom prst="rect">
            <a:avLst/>
          </a:prstGeom>
          <a:noFill/>
        </p:spPr>
        <p:txBody>
          <a:bodyPr wrap="square" rtlCol="0">
            <a:spAutoFit/>
          </a:bodyPr>
          <a:lstStyle/>
          <a:p>
            <a:r>
              <a:rPr lang="de-DE" sz="1000" dirty="0"/>
              <a:t>Für einen erfolgreichen Start ins Studium (2013). Online verfügbar unter https://www.osa.fu-berlin.de/chemie_lehramt/beispielaufgaben/05_schuelervorstellungen/index.html, zuletzt aktualisiert am 25.11.2013, zuletzt geprüft am 19.05.2020.</a:t>
            </a:r>
          </a:p>
          <a:p>
            <a:endParaRPr lang="de-DE" sz="1000" dirty="0"/>
          </a:p>
          <a:p>
            <a:r>
              <a:rPr lang="de-DE" sz="1000" dirty="0"/>
              <a:t>Barke, Hans-Dieter. (2006): Chemiedidaktik: Diagnose und Korrektur von Schülervorstellungen. Berlin, Heidelberg: Springer-Verlag Berlin Heidelberg. </a:t>
            </a:r>
          </a:p>
          <a:p>
            <a:endParaRPr lang="de-DE" sz="1000" dirty="0"/>
          </a:p>
          <a:p>
            <a:r>
              <a:rPr lang="de-DE" sz="1000" dirty="0"/>
              <a:t>Barke, Hans-Dieter; </a:t>
            </a:r>
            <a:r>
              <a:rPr lang="de-DE" sz="1000" dirty="0" err="1"/>
              <a:t>Engida</a:t>
            </a:r>
            <a:r>
              <a:rPr lang="de-DE" sz="1000" dirty="0"/>
              <a:t>, </a:t>
            </a:r>
            <a:r>
              <a:rPr lang="de-DE" sz="1000" dirty="0" err="1"/>
              <a:t>Temechegn</a:t>
            </a:r>
            <a:r>
              <a:rPr lang="de-DE" sz="1000" dirty="0"/>
              <a:t>; </a:t>
            </a:r>
            <a:r>
              <a:rPr lang="de-DE" sz="1000" dirty="0" err="1"/>
              <a:t>Yitbarek</a:t>
            </a:r>
            <a:r>
              <a:rPr lang="de-DE" sz="1000" dirty="0"/>
              <a:t>, </a:t>
            </a:r>
            <a:r>
              <a:rPr lang="de-DE" sz="1000" dirty="0" err="1"/>
              <a:t>Sileshi</a:t>
            </a:r>
            <a:r>
              <a:rPr lang="de-DE" sz="1000" dirty="0"/>
              <a:t>: Concept Cartoons: Diagnose, Korrektur und Prävention von Fehlvorstellungen im Chemieunterricht. Online verfügbar unter https://www.uni-muenster.de/imperia/md/content/didaktik_der_chemie/conceptcartoons.pdf. zuletzt geprüft am 30.06.2020</a:t>
            </a:r>
          </a:p>
          <a:p>
            <a:endParaRPr lang="de-DE" sz="1000" dirty="0"/>
          </a:p>
          <a:p>
            <a:r>
              <a:rPr lang="de-DE" sz="1000" dirty="0"/>
              <a:t>Barke, Hans-Dieter; Harsch, Günther (2011): Chemiedidaktik kompakt. Lernprozesse in Theorie und Praxis. Berlin, Heidelberg: Springer-Verlag Berlin Heidelberg. Online verfügbar unter http://site.ebrary.com/lib/alltitles/docDetail.action?docID=10492115.</a:t>
            </a:r>
          </a:p>
          <a:p>
            <a:endParaRPr lang="de-DE" sz="1000" dirty="0"/>
          </a:p>
          <a:p>
            <a:r>
              <a:rPr lang="de-DE" sz="1000" dirty="0"/>
              <a:t>Caspari, Ira; Weber‐Peukert, Gisela; Graulich, Nicole (2018): Der Einsatz von Modellen zum Erkenntnisgewinn / Eine Unterrichtseinheit zur Förderung der Modellkompetenz im Kontext „Batterie“ unter explizitem Einbezug von Schülervorstellungen. In: </a:t>
            </a:r>
            <a:r>
              <a:rPr lang="de-DE" sz="1000" i="1" dirty="0"/>
              <a:t>CHEMKON </a:t>
            </a:r>
            <a:r>
              <a:rPr lang="de-DE" sz="1000" dirty="0"/>
              <a:t>25 (1), S. 23–34. DOI: 10.1002/ckon.201710313.</a:t>
            </a:r>
          </a:p>
          <a:p>
            <a:endParaRPr lang="de-DE" sz="1000" dirty="0"/>
          </a:p>
          <a:p>
            <a:r>
              <a:rPr lang="de-DE" sz="1000" dirty="0"/>
              <a:t>Feige, Eva-Maria; Rutsch, Juliane; Dörfler, Tobias; Rehm, Markus (2017): Von der Alltagsvorstellung zum fachwissenschaftlichen Konzept. Schülervorstellungen diagnostizieren und weiterentwickeln. In: </a:t>
            </a:r>
            <a:r>
              <a:rPr lang="de-DE" sz="1000" i="1" dirty="0"/>
              <a:t>Unterricht Chemie </a:t>
            </a:r>
            <a:r>
              <a:rPr lang="de-DE" sz="1000" dirty="0"/>
              <a:t>159, 2-8. Online verfügbar unter https://www.researchgate.net/publication/319059163_Von_der_Alltagsvorstellung_zum_fachwissenschaftlichen_Konzept_Schulervorstellungen_diagnostizieren_und_weiterentwickeln_Unterricht_Chemie_159_2-8. zuletzt geprüft am 30.06.2020.</a:t>
            </a:r>
          </a:p>
          <a:p>
            <a:endParaRPr lang="de-DE" sz="1000" dirty="0"/>
          </a:p>
          <a:p>
            <a:endParaRPr lang="de-DE" sz="1000" dirty="0"/>
          </a:p>
          <a:p>
            <a:endParaRPr lang="de-DE" sz="1000" dirty="0"/>
          </a:p>
          <a:p>
            <a:endParaRPr lang="de-DE" sz="1000" dirty="0"/>
          </a:p>
        </p:txBody>
      </p:sp>
    </p:spTree>
    <p:extLst>
      <p:ext uri="{BB962C8B-B14F-4D97-AF65-F5344CB8AC3E}">
        <p14:creationId xmlns:p14="http://schemas.microsoft.com/office/powerpoint/2010/main" val="383613593"/>
      </p:ext>
    </p:extLst>
  </p:cSld>
  <p:clrMapOvr>
    <a:masterClrMapping/>
  </p:clrMapOvr>
  <mc:AlternateContent xmlns:mc="http://schemas.openxmlformats.org/markup-compatibility/2006">
    <mc:Choice xmlns:p14="http://schemas.microsoft.com/office/powerpoint/2010/main" Requires="p14">
      <p:transition spd="slow" p14:dur="2000" advTm="1973"/>
    </mc:Choice>
    <mc:Fallback>
      <p:transition spd="slow" advTm="1973"/>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D9272C7D-C5A3-4CFF-9E67-A165B3B367B5}"/>
              </a:ext>
            </a:extLst>
          </p:cNvPr>
          <p:cNvSpPr txBox="1"/>
          <p:nvPr/>
        </p:nvSpPr>
        <p:spPr>
          <a:xfrm>
            <a:off x="420030" y="447444"/>
            <a:ext cx="6201234" cy="363266"/>
          </a:xfrm>
          <a:prstGeom prst="rect">
            <a:avLst/>
          </a:prstGeom>
          <a:noFill/>
        </p:spPr>
        <p:txBody>
          <a:bodyPr wrap="square" lIns="0" tIns="0" rIns="0" bIns="0" rtlCol="0">
            <a:noAutofit/>
          </a:bodyPr>
          <a:lstStyle/>
          <a:p>
            <a:r>
              <a:rPr lang="de-DE" sz="2000" dirty="0">
                <a:latin typeface="Palatino Linotype" panose="02040502050505030304" pitchFamily="18" charset="0"/>
              </a:rPr>
              <a:t>Literaturverzeichnis</a:t>
            </a:r>
          </a:p>
        </p:txBody>
      </p:sp>
      <p:sp>
        <p:nvSpPr>
          <p:cNvPr id="3" name="Textfeld 2">
            <a:extLst>
              <a:ext uri="{FF2B5EF4-FFF2-40B4-BE49-F238E27FC236}">
                <a16:creationId xmlns:a16="http://schemas.microsoft.com/office/drawing/2014/main" id="{9EFE9FAE-9075-4C98-8B44-FD5D505C8E78}"/>
              </a:ext>
            </a:extLst>
          </p:cNvPr>
          <p:cNvSpPr txBox="1"/>
          <p:nvPr/>
        </p:nvSpPr>
        <p:spPr>
          <a:xfrm>
            <a:off x="581186" y="937647"/>
            <a:ext cx="8562814" cy="3016210"/>
          </a:xfrm>
          <a:prstGeom prst="rect">
            <a:avLst/>
          </a:prstGeom>
          <a:noFill/>
        </p:spPr>
        <p:txBody>
          <a:bodyPr wrap="square" rtlCol="0">
            <a:spAutoFit/>
          </a:bodyPr>
          <a:lstStyle/>
          <a:p>
            <a:r>
              <a:rPr lang="de-DE" sz="1000" dirty="0"/>
              <a:t>Friedrich, Jens, Petermann, Karin, </a:t>
            </a:r>
            <a:r>
              <a:rPr lang="de-DE" sz="1000" dirty="0" err="1"/>
              <a:t>Oetken</a:t>
            </a:r>
            <a:r>
              <a:rPr lang="de-DE" sz="1000" dirty="0"/>
              <a:t>, Marco (2008): Microsoft Word - Das an Schülervorstellungen orientierte UV_online-Version.DOC. Online verfügbar unter https://application.wiley-vch.de/contents/jc_2106/2008/110_s.pdf, zuletzt geprüft am 19.05.2020.</a:t>
            </a:r>
          </a:p>
          <a:p>
            <a:endParaRPr lang="de-DE" sz="1000" dirty="0"/>
          </a:p>
          <a:p>
            <a:r>
              <a:rPr lang="de-DE" sz="1000" dirty="0"/>
              <a:t>Höner, Kerstin; </a:t>
            </a:r>
            <a:r>
              <a:rPr lang="de-DE" sz="1000" dirty="0" err="1"/>
              <a:t>Looß</a:t>
            </a:r>
            <a:r>
              <a:rPr lang="de-DE" sz="1000" dirty="0"/>
              <a:t>, Maike; Müller, Rainer; Strahl, Alexander (</a:t>
            </a:r>
            <a:r>
              <a:rPr lang="de-DE" sz="1000" dirty="0" err="1"/>
              <a:t>Hg</a:t>
            </a:r>
            <a:r>
              <a:rPr lang="de-DE" sz="1000" dirty="0"/>
              <a:t>.) (2016): Naturwissenschaften vermitteln: Von der frühen Kindheit bis zum Lehrerberuf. Books on Demand GmbH. 1. Auflage. Norderstedt: Books on Demand (Naturwissenschaften vermitteln – Braunschweiger Beiträge zu Lehrerbildung und Fachdidaktik, 5).</a:t>
            </a:r>
          </a:p>
          <a:p>
            <a:endParaRPr lang="de-DE" sz="1000" dirty="0"/>
          </a:p>
          <a:p>
            <a:r>
              <a:rPr lang="de-DE" sz="1000" dirty="0"/>
              <a:t>Krüger, Dirk; </a:t>
            </a:r>
            <a:r>
              <a:rPr lang="de-DE" sz="1000" dirty="0" err="1"/>
              <a:t>Parchmann</a:t>
            </a:r>
            <a:r>
              <a:rPr lang="de-DE" sz="1000" dirty="0"/>
              <a:t>, Ilka; </a:t>
            </a:r>
            <a:r>
              <a:rPr lang="de-DE" sz="1000" dirty="0" err="1"/>
              <a:t>Schecker</a:t>
            </a:r>
            <a:r>
              <a:rPr lang="de-DE" sz="1000" dirty="0"/>
              <a:t>, Horst (</a:t>
            </a:r>
            <a:r>
              <a:rPr lang="de-DE" sz="1000" dirty="0" err="1"/>
              <a:t>Hg</a:t>
            </a:r>
            <a:r>
              <a:rPr lang="de-DE" sz="1000" dirty="0"/>
              <a:t>.) (2018): Theorien in der naturwissenschaftsdidaktischen Forschung. Berlin, Heidelberg: Springer Berlin Heidelberg.</a:t>
            </a:r>
          </a:p>
          <a:p>
            <a:endParaRPr lang="de-DE" sz="1000" dirty="0"/>
          </a:p>
          <a:p>
            <a:r>
              <a:rPr lang="de-DE" sz="1000" dirty="0"/>
              <a:t>Lehrerfortbildung, Baden-Württemberg: Diagnose und Förderung. Online verfügbar https://lehrerfortbildung-bw.de/u_matnatech/chemie/gym/bp2004/fb3/modul2/3_diag/uebung_diagnose_foerderung_s2.pdf</a:t>
            </a:r>
          </a:p>
          <a:p>
            <a:endParaRPr lang="de-DE" sz="1000" dirty="0"/>
          </a:p>
          <a:p>
            <a:r>
              <a:rPr lang="de-DE" sz="1000" dirty="0"/>
              <a:t>Lehrerfortbildung, Baden-Württemberg: Diagnoseübungen. Online verfügbar https://lehrerfortbildung-bw.de/u_matnatech/chemie/gym/bp2004/fb3/modul2/3_diag/</a:t>
            </a:r>
          </a:p>
          <a:p>
            <a:endParaRPr lang="de-DE" sz="1000" dirty="0"/>
          </a:p>
          <a:p>
            <a:r>
              <a:rPr lang="de-DE" sz="1000" dirty="0"/>
              <a:t>Lehrerfortbildung, Baden-Württemberg: Präkonzepte in den Naturwissenschaften. Online verfügbar https://lehrerfortbildung-bw.de/u_matnatech/chemie/gym/bp2004/fb2/modul7/3_anhang/1_prae/</a:t>
            </a:r>
          </a:p>
          <a:p>
            <a:endParaRPr lang="de-DE" sz="1000" dirty="0"/>
          </a:p>
          <a:p>
            <a:r>
              <a:rPr lang="de-DE" sz="1000" dirty="0" err="1"/>
              <a:t>Nerdel</a:t>
            </a:r>
            <a:r>
              <a:rPr lang="de-DE" sz="1000" dirty="0"/>
              <a:t>, Claudia (2017): Grundlagen der Naturwissenschaftsdidaktik. Kompetenzorientiert und aufgabenbasiert für Schule und Hochschule. Berlin: Springer Spektrum.</a:t>
            </a:r>
          </a:p>
          <a:p>
            <a:r>
              <a:rPr lang="de-DE" sz="1000" dirty="0"/>
              <a:t>Streller, Sabine; Bolte, Claus; Dietz, Dennis (2019): Chemiedidaktik an Fallbeispielen. Anregungen für die Unterrichtspraxis.</a:t>
            </a:r>
          </a:p>
          <a:p>
            <a:endParaRPr lang="de-DE" sz="1000" dirty="0"/>
          </a:p>
        </p:txBody>
      </p:sp>
    </p:spTree>
    <p:extLst>
      <p:ext uri="{BB962C8B-B14F-4D97-AF65-F5344CB8AC3E}">
        <p14:creationId xmlns:p14="http://schemas.microsoft.com/office/powerpoint/2010/main" val="2466622543"/>
      </p:ext>
    </p:extLst>
  </p:cSld>
  <p:clrMapOvr>
    <a:masterClrMapping/>
  </p:clrMapOvr>
  <mc:AlternateContent xmlns:mc="http://schemas.openxmlformats.org/markup-compatibility/2006">
    <mc:Choice xmlns:p14="http://schemas.microsoft.com/office/powerpoint/2010/main" Requires="p14">
      <p:transition spd="slow" p14:dur="2000" advTm="2322"/>
    </mc:Choice>
    <mc:Fallback>
      <p:transition spd="slow" advTm="2322"/>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 Verbindung 9"/>
          <p:cNvCxnSpPr/>
          <p:nvPr/>
        </p:nvCxnSpPr>
        <p:spPr>
          <a:xfrm>
            <a:off x="453461" y="339502"/>
            <a:ext cx="4625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451026" y="447444"/>
            <a:ext cx="6201234" cy="363266"/>
          </a:xfrm>
          <a:prstGeom prst="rect">
            <a:avLst/>
          </a:prstGeom>
          <a:noFill/>
        </p:spPr>
        <p:txBody>
          <a:bodyPr wrap="square" lIns="0" tIns="0" rIns="0" bIns="0" rtlCol="0">
            <a:noAutofit/>
          </a:bodyPr>
          <a:lstStyle/>
          <a:p>
            <a:r>
              <a:rPr lang="de-DE" sz="2000" dirty="0">
                <a:latin typeface="Palatino Linotype" panose="02040502050505030304" pitchFamily="18" charset="0"/>
              </a:rPr>
              <a:t>Abbildungsverzeichnis</a:t>
            </a:r>
          </a:p>
        </p:txBody>
      </p:sp>
      <p:sp>
        <p:nvSpPr>
          <p:cNvPr id="14" name="Textfeld 13"/>
          <p:cNvSpPr txBox="1"/>
          <p:nvPr/>
        </p:nvSpPr>
        <p:spPr>
          <a:xfrm>
            <a:off x="453461" y="918651"/>
            <a:ext cx="8407619" cy="3165089"/>
          </a:xfrm>
          <a:prstGeom prst="rect">
            <a:avLst/>
          </a:prstGeom>
          <a:noFill/>
        </p:spPr>
        <p:txBody>
          <a:bodyPr wrap="square" lIns="0" tIns="0" rIns="0" bIns="0" rtlCol="0">
            <a:noAutofit/>
          </a:bodyPr>
          <a:lstStyle/>
          <a:p>
            <a:pPr defTabSz="453514" fontAlgn="auto">
              <a:spcBef>
                <a:spcPts val="0"/>
              </a:spcBef>
              <a:spcAft>
                <a:spcPts val="0"/>
              </a:spcAft>
              <a:buClr>
                <a:schemeClr val="accent1"/>
              </a:buClr>
              <a:defRPr/>
            </a:pPr>
            <a:r>
              <a:rPr lang="de-DE" sz="1000" b="1" dirty="0"/>
              <a:t>Abb1:. </a:t>
            </a:r>
            <a:r>
              <a:rPr lang="de-DE" sz="1000" dirty="0" err="1"/>
              <a:t>Mind</a:t>
            </a:r>
            <a:r>
              <a:rPr lang="de-DE" sz="1000" dirty="0"/>
              <a:t>, unter: https://pixabay.com/vectors/brain-psychology-mind-science-4514868/, Stand: 16.06.2020.</a:t>
            </a:r>
          </a:p>
          <a:p>
            <a:pPr defTabSz="453514" fontAlgn="auto">
              <a:spcBef>
                <a:spcPts val="0"/>
              </a:spcBef>
              <a:spcAft>
                <a:spcPts val="0"/>
              </a:spcAft>
              <a:buClr>
                <a:schemeClr val="accent1"/>
              </a:buClr>
              <a:defRPr/>
            </a:pPr>
            <a:r>
              <a:rPr lang="de-DE" sz="1000" b="1" dirty="0">
                <a:solidFill>
                  <a:srgbClr val="002350"/>
                </a:solidFill>
              </a:rPr>
              <a:t>Abb2</a:t>
            </a:r>
            <a:r>
              <a:rPr lang="de-DE" sz="1000" dirty="0">
                <a:solidFill>
                  <a:srgbClr val="002350"/>
                </a:solidFill>
              </a:rPr>
              <a:t>.: </a:t>
            </a:r>
            <a:r>
              <a:rPr lang="de-DE" sz="1000" dirty="0" err="1">
                <a:solidFill>
                  <a:srgbClr val="002350"/>
                </a:solidFill>
              </a:rPr>
              <a:t>History</a:t>
            </a:r>
            <a:r>
              <a:rPr lang="de-DE" sz="1000" dirty="0">
                <a:solidFill>
                  <a:srgbClr val="002350"/>
                </a:solidFill>
              </a:rPr>
              <a:t> unter: </a:t>
            </a:r>
            <a:r>
              <a:rPr lang="de-DE" sz="500" dirty="0">
                <a:solidFill>
                  <a:srgbClr val="002350"/>
                </a:solidFill>
              </a:rPr>
              <a:t>https://pxhere.com/de/photo/1463165?__cf_chl_jschl_tk__=fe0376d96c7f54a13a8d02ef2eb34c82e2cac634-1592999199-0-AeyQfiQLL8exDxlGDiSjr428N4OyJscU2houxExkc384l9qsSor1LcXGQqduRKalXnBEvexXre9MwsJ9HEhxW67-tEMqNcXFCyZLov1yJLO9CLW9rbXQQiXQ58fVjaIFCUQqNC8XpieDsYTcba54h-9HuuCDD_5SlFSy8xNCyXc-WUl9M_Q2RqyqYuPsks5AfB_gP2LBG4MOa8C9ra_K1PjtykpJQXYTzRSKeMIoEpiYi2Bn0tQowgnCJYrUk19bvqe_gipm9qtYPBjKvw71j-Q1aE7yMWfimfbVqZNyy1HA</a:t>
            </a:r>
            <a:r>
              <a:rPr lang="de-DE" sz="1000" dirty="0">
                <a:solidFill>
                  <a:srgbClr val="002350"/>
                </a:solidFill>
              </a:rPr>
              <a:t> Stand: 24-06-2020</a:t>
            </a:r>
          </a:p>
          <a:p>
            <a:pPr defTabSz="453514" fontAlgn="auto">
              <a:spcBef>
                <a:spcPts val="0"/>
              </a:spcBef>
              <a:spcAft>
                <a:spcPts val="0"/>
              </a:spcAft>
              <a:buClr>
                <a:schemeClr val="accent1"/>
              </a:buClr>
              <a:defRPr/>
            </a:pPr>
            <a:r>
              <a:rPr lang="de-DE" sz="1000" b="1" dirty="0">
                <a:solidFill>
                  <a:srgbClr val="002350"/>
                </a:solidFill>
              </a:rPr>
              <a:t>Abb3: </a:t>
            </a:r>
            <a:r>
              <a:rPr lang="de-DE" sz="1000" dirty="0">
                <a:solidFill>
                  <a:srgbClr val="002350"/>
                </a:solidFill>
              </a:rPr>
              <a:t>Schüler unter: https://pxhere.com/de/photo/927849 Stand: 24.06.2020</a:t>
            </a:r>
          </a:p>
          <a:p>
            <a:pPr defTabSz="453514" fontAlgn="auto">
              <a:spcBef>
                <a:spcPts val="0"/>
              </a:spcBef>
              <a:spcAft>
                <a:spcPts val="0"/>
              </a:spcAft>
              <a:buClr>
                <a:schemeClr val="accent1"/>
              </a:buClr>
              <a:defRPr/>
            </a:pPr>
            <a:r>
              <a:rPr lang="de-DE" sz="1000" b="1" dirty="0">
                <a:solidFill>
                  <a:srgbClr val="002350"/>
                </a:solidFill>
              </a:rPr>
              <a:t>Abb4</a:t>
            </a:r>
            <a:r>
              <a:rPr lang="de-DE" sz="1000" dirty="0">
                <a:solidFill>
                  <a:srgbClr val="002350"/>
                </a:solidFill>
              </a:rPr>
              <a:t>: Glühbirnen unter: https://pixabay.com/de/illustrations/idee-wolke-lampe-denken-4330295/ Stand: 24.06.2020</a:t>
            </a:r>
          </a:p>
          <a:p>
            <a:pPr defTabSz="453514" fontAlgn="auto">
              <a:spcBef>
                <a:spcPts val="0"/>
              </a:spcBef>
              <a:spcAft>
                <a:spcPts val="0"/>
              </a:spcAft>
              <a:buClr>
                <a:schemeClr val="accent1"/>
              </a:buClr>
              <a:defRPr/>
            </a:pPr>
            <a:r>
              <a:rPr lang="de-DE" sz="1000" b="1" dirty="0">
                <a:solidFill>
                  <a:srgbClr val="002350"/>
                </a:solidFill>
              </a:rPr>
              <a:t>Abb5</a:t>
            </a:r>
            <a:r>
              <a:rPr lang="de-DE" sz="1000" dirty="0">
                <a:solidFill>
                  <a:srgbClr val="002350"/>
                </a:solidFill>
              </a:rPr>
              <a:t>: Alchemisten unter: https://de.wikipedia.org/wiki/Datei:Pieter_Bruegel_the_Elder_-_The_Alchemist.JPG, Stand_: 24.06.2020</a:t>
            </a:r>
          </a:p>
          <a:p>
            <a:pPr defTabSz="453514" fontAlgn="auto">
              <a:spcBef>
                <a:spcPts val="0"/>
              </a:spcBef>
              <a:spcAft>
                <a:spcPts val="0"/>
              </a:spcAft>
              <a:buClr>
                <a:schemeClr val="accent1"/>
              </a:buClr>
              <a:defRPr/>
            </a:pPr>
            <a:r>
              <a:rPr lang="de-DE" sz="1000" b="1" dirty="0">
                <a:solidFill>
                  <a:srgbClr val="002350"/>
                </a:solidFill>
              </a:rPr>
              <a:t>Abb6: </a:t>
            </a:r>
            <a:r>
              <a:rPr lang="de-DE" sz="1000" dirty="0">
                <a:solidFill>
                  <a:srgbClr val="002350"/>
                </a:solidFill>
              </a:rPr>
              <a:t>Georg E. Stahl unter: https://de.wikipedia.org/wiki/Datei:Georg_Ernst_Stahl_crop.jpg Stand: 24.06.2020</a:t>
            </a:r>
          </a:p>
          <a:p>
            <a:pPr defTabSz="453514" fontAlgn="auto">
              <a:spcBef>
                <a:spcPts val="0"/>
              </a:spcBef>
              <a:spcAft>
                <a:spcPts val="0"/>
              </a:spcAft>
              <a:buClr>
                <a:schemeClr val="accent1"/>
              </a:buClr>
              <a:defRPr/>
            </a:pPr>
            <a:r>
              <a:rPr lang="de-DE" sz="1000" b="1" dirty="0">
                <a:solidFill>
                  <a:srgbClr val="002350"/>
                </a:solidFill>
              </a:rPr>
              <a:t>Abb7</a:t>
            </a:r>
            <a:r>
              <a:rPr lang="de-DE" sz="1000" dirty="0">
                <a:solidFill>
                  <a:srgbClr val="002350"/>
                </a:solidFill>
              </a:rPr>
              <a:t>: Die vier Elemente unter: https://de.m.wikipedia.org/wiki/Datei:4-Elemente-Eigenschaften.jpg Stand: 24.06.2020</a:t>
            </a:r>
          </a:p>
          <a:p>
            <a:pPr defTabSz="453514" fontAlgn="auto">
              <a:spcBef>
                <a:spcPts val="0"/>
              </a:spcBef>
              <a:spcAft>
                <a:spcPts val="0"/>
              </a:spcAft>
              <a:buClr>
                <a:schemeClr val="accent1"/>
              </a:buClr>
              <a:defRPr/>
            </a:pPr>
            <a:r>
              <a:rPr lang="de-DE" sz="1000" b="1" dirty="0">
                <a:solidFill>
                  <a:srgbClr val="002350"/>
                </a:solidFill>
              </a:rPr>
              <a:t>Abb8</a:t>
            </a:r>
            <a:r>
              <a:rPr lang="de-DE" sz="1000" dirty="0">
                <a:solidFill>
                  <a:srgbClr val="002350"/>
                </a:solidFill>
              </a:rPr>
              <a:t>: Goldbarren unter: https://www.pexels.com/de-de/foto/barren-gold-goldbarren-golden-47047/ Stand: 24.06.2020</a:t>
            </a:r>
          </a:p>
          <a:p>
            <a:pPr defTabSz="453514" fontAlgn="auto">
              <a:spcBef>
                <a:spcPts val="0"/>
              </a:spcBef>
              <a:spcAft>
                <a:spcPts val="0"/>
              </a:spcAft>
              <a:buClr>
                <a:schemeClr val="accent1"/>
              </a:buClr>
              <a:defRPr/>
            </a:pPr>
            <a:r>
              <a:rPr lang="de-DE" sz="1000" b="1" dirty="0">
                <a:solidFill>
                  <a:srgbClr val="002350"/>
                </a:solidFill>
              </a:rPr>
              <a:t>Abb9: </a:t>
            </a:r>
            <a:r>
              <a:rPr lang="de-DE" sz="1000" dirty="0">
                <a:solidFill>
                  <a:srgbClr val="002350"/>
                </a:solidFill>
              </a:rPr>
              <a:t>siehe Abb5</a:t>
            </a:r>
          </a:p>
          <a:p>
            <a:pPr defTabSz="453514" fontAlgn="auto">
              <a:spcBef>
                <a:spcPts val="0"/>
              </a:spcBef>
              <a:spcAft>
                <a:spcPts val="0"/>
              </a:spcAft>
              <a:buClr>
                <a:schemeClr val="accent1"/>
              </a:buClr>
              <a:defRPr/>
            </a:pPr>
            <a:r>
              <a:rPr lang="de-DE" sz="1000" b="1" dirty="0">
                <a:solidFill>
                  <a:srgbClr val="002350"/>
                </a:solidFill>
              </a:rPr>
              <a:t>Abb10: </a:t>
            </a:r>
            <a:r>
              <a:rPr lang="de-DE" sz="1000" dirty="0">
                <a:solidFill>
                  <a:srgbClr val="002350"/>
                </a:solidFill>
              </a:rPr>
              <a:t>Flamme unter: https://pxhere.com/de/photo/1134110 Stand: 24.06.2020</a:t>
            </a:r>
          </a:p>
          <a:p>
            <a:pPr defTabSz="453514" fontAlgn="auto">
              <a:spcBef>
                <a:spcPts val="0"/>
              </a:spcBef>
              <a:spcAft>
                <a:spcPts val="0"/>
              </a:spcAft>
              <a:buClr>
                <a:schemeClr val="accent1"/>
              </a:buClr>
              <a:defRPr/>
            </a:pPr>
            <a:r>
              <a:rPr lang="de-DE" sz="1000" b="1" dirty="0">
                <a:solidFill>
                  <a:srgbClr val="002350"/>
                </a:solidFill>
              </a:rPr>
              <a:t>Abb11: </a:t>
            </a:r>
            <a:r>
              <a:rPr lang="de-DE" sz="1000" dirty="0">
                <a:solidFill>
                  <a:srgbClr val="002350"/>
                </a:solidFill>
              </a:rPr>
              <a:t>Concept Cartoon unter: https://lehrerfortbildung-bw.de/u_matnatech/chemie/gym/bp2004/fb3/modul2/3_diag/uebung_diagnose_foerderung_s2.pdf</a:t>
            </a:r>
            <a:endParaRPr lang="de-DE" sz="1000" b="1" dirty="0">
              <a:solidFill>
                <a:srgbClr val="002350"/>
              </a:solidFill>
            </a:endParaRPr>
          </a:p>
          <a:p>
            <a:pPr defTabSz="453514" fontAlgn="auto">
              <a:spcBef>
                <a:spcPts val="0"/>
              </a:spcBef>
              <a:spcAft>
                <a:spcPts val="0"/>
              </a:spcAft>
              <a:buClr>
                <a:schemeClr val="accent1"/>
              </a:buClr>
              <a:defRPr/>
            </a:pPr>
            <a:r>
              <a:rPr lang="de-DE" sz="1000" b="1" dirty="0">
                <a:solidFill>
                  <a:srgbClr val="002350"/>
                </a:solidFill>
              </a:rPr>
              <a:t>Abb12:</a:t>
            </a:r>
            <a:r>
              <a:rPr lang="de-DE" sz="1000" dirty="0">
                <a:solidFill>
                  <a:srgbClr val="002350"/>
                </a:solidFill>
              </a:rPr>
              <a:t> Concept Cartoon unter: https://www.uni-muenster.de/imperia/md/content/didaktik_der_chemie/conceptcartoons.pdf</a:t>
            </a:r>
            <a:endParaRPr lang="de-DE" sz="1000" b="1" dirty="0">
              <a:solidFill>
                <a:srgbClr val="002350"/>
              </a:solidFill>
            </a:endParaRPr>
          </a:p>
          <a:p>
            <a:pPr defTabSz="453514" fontAlgn="auto">
              <a:spcBef>
                <a:spcPts val="0"/>
              </a:spcBef>
              <a:spcAft>
                <a:spcPts val="0"/>
              </a:spcAft>
              <a:buClr>
                <a:schemeClr val="accent1"/>
              </a:buClr>
              <a:defRPr/>
            </a:pPr>
            <a:r>
              <a:rPr lang="de-DE" sz="1000" b="1" dirty="0">
                <a:solidFill>
                  <a:srgbClr val="002350"/>
                </a:solidFill>
              </a:rPr>
              <a:t>Abb13: </a:t>
            </a:r>
            <a:r>
              <a:rPr lang="de-DE" sz="1000" dirty="0">
                <a:solidFill>
                  <a:srgbClr val="002350"/>
                </a:solidFill>
              </a:rPr>
              <a:t>Concept Cartoon unter: https://www.uni-muenster.de/imperia/md/content/didaktik_der_chemie/conceptcartoons.pdf</a:t>
            </a:r>
            <a:endParaRPr lang="de-DE" sz="1000" b="1" dirty="0">
              <a:solidFill>
                <a:srgbClr val="002350"/>
              </a:solidFill>
            </a:endParaRPr>
          </a:p>
          <a:p>
            <a:pPr defTabSz="453514" fontAlgn="auto">
              <a:spcBef>
                <a:spcPts val="0"/>
              </a:spcBef>
              <a:spcAft>
                <a:spcPts val="0"/>
              </a:spcAft>
              <a:buClr>
                <a:schemeClr val="accent1"/>
              </a:buClr>
              <a:defRPr/>
            </a:pPr>
            <a:r>
              <a:rPr lang="de-DE" sz="1000" b="1" dirty="0">
                <a:solidFill>
                  <a:srgbClr val="002350"/>
                </a:solidFill>
              </a:rPr>
              <a:t>Abb14: </a:t>
            </a:r>
            <a:r>
              <a:rPr lang="de-DE" sz="1000" dirty="0">
                <a:solidFill>
                  <a:srgbClr val="002350"/>
                </a:solidFill>
              </a:rPr>
              <a:t>Concept Cartoon mit eigener Fragestellung</a:t>
            </a:r>
          </a:p>
          <a:p>
            <a:pPr defTabSz="453514" fontAlgn="auto">
              <a:spcBef>
                <a:spcPts val="0"/>
              </a:spcBef>
              <a:spcAft>
                <a:spcPts val="0"/>
              </a:spcAft>
              <a:buClr>
                <a:schemeClr val="accent1"/>
              </a:buClr>
              <a:defRPr/>
            </a:pPr>
            <a:r>
              <a:rPr lang="de-DE" sz="1000" b="1" dirty="0">
                <a:solidFill>
                  <a:srgbClr val="002350"/>
                </a:solidFill>
              </a:rPr>
              <a:t>Abb15: </a:t>
            </a:r>
            <a:r>
              <a:rPr lang="de-DE" sz="1000" dirty="0">
                <a:solidFill>
                  <a:srgbClr val="002350"/>
                </a:solidFill>
              </a:rPr>
              <a:t>https://swise.ch/wp-content/uploads/2015/01/Inno3_A17_Blutkreislauf_SuSVorstellungen_Luzia-Hedinger.pdf</a:t>
            </a:r>
          </a:p>
          <a:p>
            <a:pPr defTabSz="453514" fontAlgn="auto">
              <a:spcBef>
                <a:spcPts val="0"/>
              </a:spcBef>
              <a:spcAft>
                <a:spcPts val="0"/>
              </a:spcAft>
              <a:buClr>
                <a:schemeClr val="accent1"/>
              </a:buClr>
              <a:defRPr/>
            </a:pPr>
            <a:endParaRPr lang="de-DE" sz="500" dirty="0">
              <a:solidFill>
                <a:srgbClr val="002350"/>
              </a:solidFill>
            </a:endParaRPr>
          </a:p>
        </p:txBody>
      </p:sp>
      <p:sp>
        <p:nvSpPr>
          <p:cNvPr id="15" name="Textfeld 14"/>
          <p:cNvSpPr txBox="1"/>
          <p:nvPr/>
        </p:nvSpPr>
        <p:spPr>
          <a:xfrm>
            <a:off x="4482185" y="2256605"/>
            <a:ext cx="3661963" cy="2981758"/>
          </a:xfrm>
          <a:prstGeom prst="rect">
            <a:avLst/>
          </a:prstGeom>
          <a:noFill/>
        </p:spPr>
        <p:txBody>
          <a:bodyPr wrap="square" lIns="0" tIns="0" rIns="0" bIns="0" rtlCol="0">
            <a:noAutofit/>
          </a:bodyPr>
          <a:lstStyle/>
          <a:p>
            <a:pPr marL="180975" indent="-180975">
              <a:lnSpc>
                <a:spcPts val="2200"/>
              </a:lnSpc>
              <a:buClr>
                <a:schemeClr val="accent1"/>
              </a:buClr>
              <a:buFont typeface="Arial" panose="020B0604020202020204" pitchFamily="34" charset="0"/>
              <a:buChar char="•"/>
            </a:pPr>
            <a:endParaRPr lang="de-DE" sz="1400" b="1" dirty="0"/>
          </a:p>
        </p:txBody>
      </p:sp>
    </p:spTree>
    <p:extLst>
      <p:ext uri="{BB962C8B-B14F-4D97-AF65-F5344CB8AC3E}">
        <p14:creationId xmlns:p14="http://schemas.microsoft.com/office/powerpoint/2010/main" val="2071772803"/>
      </p:ext>
    </p:extLst>
  </p:cSld>
  <p:clrMapOvr>
    <a:masterClrMapping/>
  </p:clrMapOvr>
  <mc:AlternateContent xmlns:mc="http://schemas.openxmlformats.org/markup-compatibility/2006">
    <mc:Choice xmlns:p14="http://schemas.microsoft.com/office/powerpoint/2010/main" Requires="p14">
      <p:transition spd="slow" p14:dur="2000" advTm="2298"/>
    </mc:Choice>
    <mc:Fallback>
      <p:transition spd="slow" advTm="229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 Verbindung 9"/>
          <p:cNvCxnSpPr/>
          <p:nvPr/>
        </p:nvCxnSpPr>
        <p:spPr>
          <a:xfrm>
            <a:off x="453461" y="339502"/>
            <a:ext cx="4625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451026" y="447444"/>
            <a:ext cx="6201234" cy="363266"/>
          </a:xfrm>
          <a:prstGeom prst="rect">
            <a:avLst/>
          </a:prstGeom>
          <a:noFill/>
        </p:spPr>
        <p:txBody>
          <a:bodyPr wrap="square" lIns="0" tIns="0" rIns="0" bIns="0" rtlCol="0">
            <a:noAutofit/>
          </a:bodyPr>
          <a:lstStyle/>
          <a:p>
            <a:r>
              <a:rPr lang="de-DE" sz="2000" dirty="0">
                <a:latin typeface="Palatino Linotype" panose="02040502050505030304" pitchFamily="18" charset="0"/>
              </a:rPr>
              <a:t>1. Was sind Schülervorstellungen?</a:t>
            </a:r>
          </a:p>
        </p:txBody>
      </p:sp>
      <p:sp>
        <p:nvSpPr>
          <p:cNvPr id="14" name="Textfeld 13"/>
          <p:cNvSpPr txBox="1"/>
          <p:nvPr/>
        </p:nvSpPr>
        <p:spPr>
          <a:xfrm>
            <a:off x="362185" y="1344169"/>
            <a:ext cx="6657421" cy="1995085"/>
          </a:xfrm>
          <a:prstGeom prst="rect">
            <a:avLst/>
          </a:prstGeom>
          <a:noFill/>
        </p:spPr>
        <p:txBody>
          <a:bodyPr wrap="square" lIns="0" tIns="0" rIns="0" bIns="0" rtlCol="0">
            <a:noAutofit/>
          </a:bodyPr>
          <a:lstStyle/>
          <a:p>
            <a:pPr algn="just" defTabSz="453514" fontAlgn="auto">
              <a:spcBef>
                <a:spcPts val="0"/>
              </a:spcBef>
              <a:spcAft>
                <a:spcPts val="0"/>
              </a:spcAft>
              <a:buClr>
                <a:schemeClr val="accent1"/>
              </a:buClr>
              <a:defRPr/>
            </a:pPr>
            <a:r>
              <a:rPr lang="de-DE" dirty="0"/>
              <a:t>Definition: 	</a:t>
            </a:r>
          </a:p>
          <a:p>
            <a:pPr algn="just" defTabSz="453514" fontAlgn="auto">
              <a:spcBef>
                <a:spcPts val="0"/>
              </a:spcBef>
              <a:spcAft>
                <a:spcPts val="0"/>
              </a:spcAft>
              <a:buClr>
                <a:schemeClr val="accent1"/>
              </a:buClr>
              <a:defRPr/>
            </a:pPr>
            <a:r>
              <a:rPr lang="de-DE" dirty="0"/>
              <a:t>„Ein Begriff wird mit einem bestehenden Konzept in Verbindung gebracht. Diese Konzepte erarbeiten sich der Schüler/-in im alltäglichen außerschulischen Leben, in der Schule oder dem sozialen Umfeld. In der Regel kollidieren die Vorstellungen mit den Erkenntnissen aus der Forschung“ </a:t>
            </a:r>
            <a:endParaRPr lang="de-DE" sz="1400" b="1" dirty="0"/>
          </a:p>
        </p:txBody>
      </p:sp>
      <p:pic>
        <p:nvPicPr>
          <p:cNvPr id="3" name="Grafik 2" descr="Ein Bild, das dunkel, Blume, haltend, rot enthält.&#10;&#10;Automatisch generierte Beschreibung">
            <a:extLst>
              <a:ext uri="{FF2B5EF4-FFF2-40B4-BE49-F238E27FC236}">
                <a16:creationId xmlns:a16="http://schemas.microsoft.com/office/drawing/2014/main" id="{53C46553-A138-49C7-9661-AFA17A3E23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41526" y="2257095"/>
            <a:ext cx="1640289" cy="1808588"/>
          </a:xfrm>
          <a:prstGeom prst="rect">
            <a:avLst/>
          </a:prstGeom>
          <a:ln>
            <a:noFill/>
          </a:ln>
          <a:effectLst>
            <a:softEdge rad="112500"/>
          </a:effectLst>
        </p:spPr>
      </p:pic>
      <p:sp>
        <p:nvSpPr>
          <p:cNvPr id="4" name="Textfeld 3">
            <a:extLst>
              <a:ext uri="{FF2B5EF4-FFF2-40B4-BE49-F238E27FC236}">
                <a16:creationId xmlns:a16="http://schemas.microsoft.com/office/drawing/2014/main" id="{759CACDE-5C02-4857-A474-38D5F4A8B404}"/>
              </a:ext>
            </a:extLst>
          </p:cNvPr>
          <p:cNvSpPr txBox="1"/>
          <p:nvPr/>
        </p:nvSpPr>
        <p:spPr>
          <a:xfrm>
            <a:off x="7975903" y="3899571"/>
            <a:ext cx="805912" cy="230832"/>
          </a:xfrm>
          <a:prstGeom prst="rect">
            <a:avLst/>
          </a:prstGeom>
          <a:noFill/>
        </p:spPr>
        <p:txBody>
          <a:bodyPr wrap="square" rtlCol="0">
            <a:spAutoFit/>
          </a:bodyPr>
          <a:lstStyle/>
          <a:p>
            <a:r>
              <a:rPr lang="de-DE" sz="900" dirty="0"/>
              <a:t>Abb1</a:t>
            </a:r>
          </a:p>
        </p:txBody>
      </p:sp>
      <p:pic>
        <p:nvPicPr>
          <p:cNvPr id="2" name="Aufgezeichneter Sound">
            <a:hlinkClick r:id="" action="ppaction://media"/>
            <a:extLst>
              <a:ext uri="{FF2B5EF4-FFF2-40B4-BE49-F238E27FC236}">
                <a16:creationId xmlns:a16="http://schemas.microsoft.com/office/drawing/2014/main" id="{6C5B7FEC-C036-4179-A4A9-47DA95D992AF}"/>
              </a:ext>
            </a:extLst>
          </p:cNvPr>
          <p:cNvPicPr>
            <a:picLocks noChangeAspect="1"/>
          </p:cNvPicPr>
          <p:nvPr>
            <a:audioFile r:link="rId2"/>
            <p:extLst>
              <p:ext uri="{DAA4B4D4-6D71-4841-9C94-3DE7FCFB9230}">
                <p14:media xmlns:p14="http://schemas.microsoft.com/office/powerpoint/2010/main" r:embed="rId3">
                  <p14:trim end="73482.1337"/>
                </p14:media>
              </p:ext>
            </p:extLst>
          </p:nvPr>
        </p:nvPicPr>
        <p:blipFill>
          <a:blip r:embed="rId7"/>
          <a:stretch>
            <a:fillRect/>
          </a:stretch>
        </p:blipFill>
        <p:spPr>
          <a:xfrm rot="10800000">
            <a:off x="6870323" y="3217333"/>
            <a:ext cx="420487" cy="420487"/>
          </a:xfrm>
          <a:prstGeom prst="rect">
            <a:avLst/>
          </a:prstGeom>
        </p:spPr>
      </p:pic>
    </p:spTree>
    <p:custDataLst>
      <p:tags r:id="rId1"/>
    </p:custDataLst>
    <p:extLst>
      <p:ext uri="{BB962C8B-B14F-4D97-AF65-F5344CB8AC3E}">
        <p14:creationId xmlns:p14="http://schemas.microsoft.com/office/powerpoint/2010/main" val="132657658"/>
      </p:ext>
    </p:extLst>
  </p:cSld>
  <p:clrMapOvr>
    <a:masterClrMapping/>
  </p:clrMapOvr>
  <mc:AlternateContent xmlns:mc="http://schemas.openxmlformats.org/markup-compatibility/2006">
    <mc:Choice xmlns:p14="http://schemas.microsoft.com/office/powerpoint/2010/main" Requires="p14">
      <p:transition spd="slow" p14:dur="2000" advTm="83513"/>
    </mc:Choice>
    <mc:Fallback>
      <p:transition spd="slow" advTm="835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019" objId="2"/>
        <p14:stopEvt time="82467" objId="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p:cNvSpPr txBox="1"/>
          <p:nvPr/>
        </p:nvSpPr>
        <p:spPr>
          <a:xfrm>
            <a:off x="4126119" y="446490"/>
            <a:ext cx="4572407" cy="658410"/>
          </a:xfrm>
          <a:prstGeom prst="rect">
            <a:avLst/>
          </a:prstGeom>
          <a:noFill/>
        </p:spPr>
        <p:txBody>
          <a:bodyPr wrap="square" lIns="0" tIns="0" rIns="0" bIns="0" rtlCol="0">
            <a:noAutofit/>
          </a:bodyPr>
          <a:lstStyle/>
          <a:p>
            <a:r>
              <a:rPr lang="de-DE" sz="2000" dirty="0">
                <a:latin typeface="Palatino Linotype" panose="02040502050505030304" pitchFamily="18" charset="0"/>
              </a:rPr>
              <a:t>Forschungsstand</a:t>
            </a:r>
          </a:p>
        </p:txBody>
      </p:sp>
      <p:sp>
        <p:nvSpPr>
          <p:cNvPr id="12" name="Textfeld 11"/>
          <p:cNvSpPr txBox="1"/>
          <p:nvPr/>
        </p:nvSpPr>
        <p:spPr>
          <a:xfrm>
            <a:off x="4126119" y="821411"/>
            <a:ext cx="4112032" cy="3010814"/>
          </a:xfrm>
          <a:prstGeom prst="rect">
            <a:avLst/>
          </a:prstGeom>
          <a:noFill/>
        </p:spPr>
        <p:txBody>
          <a:bodyPr wrap="square" lIns="0" tIns="0" rIns="0" bIns="0" rtlCol="0">
            <a:noAutofit/>
          </a:bodyPr>
          <a:lstStyle/>
          <a:p>
            <a:pPr marL="285750" indent="-285750" fontAlgn="base">
              <a:buFont typeface="Arial" panose="020B0604020202020204" pitchFamily="34" charset="0"/>
              <a:buChar char="•"/>
            </a:pPr>
            <a:r>
              <a:rPr lang="de-DE" sz="1600" dirty="0">
                <a:latin typeface="Palatino Linotype" panose="02040502050505030304" pitchFamily="18" charset="0"/>
              </a:rPr>
              <a:t>Vergangenheit: Schüler/-innen bringen keine Vorstellungen mit in den Chemieunterricht</a:t>
            </a:r>
            <a:r>
              <a:rPr lang="en-US" sz="1600" dirty="0">
                <a:latin typeface="Palatino Linotype" panose="02040502050505030304" pitchFamily="18" charset="0"/>
              </a:rPr>
              <a:t>​</a:t>
            </a:r>
          </a:p>
          <a:p>
            <a:pPr marL="285750" indent="-285750" fontAlgn="base">
              <a:buFont typeface="Arial" panose="020B0604020202020204" pitchFamily="34" charset="0"/>
              <a:buChar char="•"/>
            </a:pPr>
            <a:r>
              <a:rPr lang="de-DE" sz="1600" dirty="0">
                <a:latin typeface="Palatino Linotype" panose="02040502050505030304" pitchFamily="18" charset="0"/>
              </a:rPr>
              <a:t>heute: Meisterdisziplin in der Didaktik​</a:t>
            </a:r>
          </a:p>
          <a:p>
            <a:pPr marL="285750" indent="-285750" fontAlgn="base">
              <a:buFont typeface="Arial" panose="020B0604020202020204" pitchFamily="34" charset="0"/>
              <a:buChar char="•"/>
            </a:pPr>
            <a:r>
              <a:rPr lang="de-DE" sz="1600" dirty="0">
                <a:latin typeface="Palatino Linotype" panose="02040502050505030304" pitchFamily="18" charset="0"/>
              </a:rPr>
              <a:t>„Unterricht hat bei den Erfahrungen der Kinder anzuknüpfen.“ – </a:t>
            </a:r>
            <a:r>
              <a:rPr lang="de-DE" sz="1600" dirty="0" err="1">
                <a:latin typeface="Palatino Linotype" panose="02040502050505030304" pitchFamily="18" charset="0"/>
              </a:rPr>
              <a:t>Devey</a:t>
            </a:r>
            <a:r>
              <a:rPr lang="en-US" sz="1600" dirty="0">
                <a:latin typeface="Palatino Linotype" panose="02040502050505030304" pitchFamily="18" charset="0"/>
              </a:rPr>
              <a:t>​</a:t>
            </a:r>
          </a:p>
          <a:p>
            <a:pPr fontAlgn="base"/>
            <a:endParaRPr lang="en-US" sz="1600" dirty="0">
              <a:latin typeface="Palatino Linotype" panose="02040502050505030304" pitchFamily="18" charset="0"/>
            </a:endParaRPr>
          </a:p>
          <a:p>
            <a:pPr fontAlgn="base"/>
            <a:r>
              <a:rPr lang="de-DE" sz="1600" u="sng" dirty="0">
                <a:latin typeface="Palatino Linotype" panose="02040502050505030304" pitchFamily="18" charset="0"/>
              </a:rPr>
              <a:t>Aktuelle Forschungsfragen</a:t>
            </a:r>
            <a:r>
              <a:rPr lang="de-DE" sz="1600" dirty="0">
                <a:latin typeface="Palatino Linotype" panose="02040502050505030304" pitchFamily="18" charset="0"/>
              </a:rPr>
              <a:t>: </a:t>
            </a:r>
            <a:r>
              <a:rPr lang="en-US" sz="1600" dirty="0">
                <a:latin typeface="Palatino Linotype" panose="02040502050505030304" pitchFamily="18" charset="0"/>
              </a:rPr>
              <a:t>​</a:t>
            </a:r>
          </a:p>
          <a:p>
            <a:pPr marL="285750" indent="-285750" fontAlgn="base">
              <a:buFont typeface="Arial" panose="020B0604020202020204" pitchFamily="34" charset="0"/>
              <a:buChar char="•"/>
            </a:pPr>
            <a:endParaRPr lang="en-US" sz="1600" dirty="0">
              <a:latin typeface="Palatino Linotype" panose="02040502050505030304" pitchFamily="18" charset="0"/>
            </a:endParaRPr>
          </a:p>
          <a:p>
            <a:pPr algn="ctr" fontAlgn="base"/>
            <a:r>
              <a:rPr lang="de-DE" sz="1600" dirty="0">
                <a:latin typeface="Palatino Linotype" panose="02040502050505030304" pitchFamily="18" charset="0"/>
              </a:rPr>
              <a:t>Wie haben sich Schülervorstellungen geändert? ​</a:t>
            </a:r>
          </a:p>
          <a:p>
            <a:pPr algn="ctr" fontAlgn="base"/>
            <a:r>
              <a:rPr lang="de-DE" sz="1600" dirty="0">
                <a:latin typeface="Palatino Linotype" panose="02040502050505030304" pitchFamily="18" charset="0"/>
              </a:rPr>
              <a:t>Welche Prozesse stecken dahinter? </a:t>
            </a:r>
          </a:p>
          <a:p>
            <a:pPr marL="171450" indent="-171450">
              <a:buClr>
                <a:schemeClr val="accent1"/>
              </a:buClr>
              <a:buFont typeface="Arial" panose="020B0604020202020204" pitchFamily="34" charset="0"/>
              <a:buChar char="•"/>
            </a:pPr>
            <a:endParaRPr lang="de-DE" altLang="de-DE" sz="1600" dirty="0">
              <a:solidFill>
                <a:srgbClr val="002350"/>
              </a:solidFill>
            </a:endParaRPr>
          </a:p>
          <a:p>
            <a:pPr marL="171450" indent="-171450">
              <a:buClr>
                <a:schemeClr val="accent1"/>
              </a:buClr>
              <a:buFont typeface="Arial" panose="020B0604020202020204" pitchFamily="34" charset="0"/>
              <a:buChar char="•"/>
            </a:pPr>
            <a:endParaRPr lang="de-DE" altLang="de-DE" sz="1600" dirty="0">
              <a:solidFill>
                <a:srgbClr val="002350"/>
              </a:solidFill>
            </a:endParaRPr>
          </a:p>
          <a:p>
            <a:pPr marL="285750" indent="-285750">
              <a:lnSpc>
                <a:spcPts val="2200"/>
              </a:lnSpc>
              <a:buClr>
                <a:schemeClr val="accent1"/>
              </a:buClr>
              <a:buFont typeface="Arial" panose="020B0604020202020204" pitchFamily="34" charset="0"/>
              <a:buChar char="•"/>
            </a:pPr>
            <a:endParaRPr lang="de-DE" sz="1400" b="1" dirty="0"/>
          </a:p>
        </p:txBody>
      </p:sp>
      <p:cxnSp>
        <p:nvCxnSpPr>
          <p:cNvPr id="7" name="Gerade Verbindung 6"/>
          <p:cNvCxnSpPr/>
          <p:nvPr/>
        </p:nvCxnSpPr>
        <p:spPr>
          <a:xfrm>
            <a:off x="0" y="2732591"/>
            <a:ext cx="3672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p:nvCxnSpPr>
        <p:spPr>
          <a:xfrm>
            <a:off x="4126119" y="346590"/>
            <a:ext cx="45476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Aufgezeichneter Sound">
            <a:hlinkClick r:id="" action="ppaction://media"/>
            <a:extLst>
              <a:ext uri="{FF2B5EF4-FFF2-40B4-BE49-F238E27FC236}">
                <a16:creationId xmlns:a16="http://schemas.microsoft.com/office/drawing/2014/main" id="{646B1DD4-8F36-483E-A9E0-9034F9F44EF7}"/>
              </a:ext>
            </a:extLst>
          </p:cNvPr>
          <p:cNvPicPr>
            <a:picLocks noChangeAspect="1"/>
          </p:cNvPicPr>
          <p:nvPr>
            <a:audioFile r:link="rId2"/>
            <p:extLst>
              <p:ext uri="{DAA4B4D4-6D71-4841-9C94-3DE7FCFB9230}">
                <p14:media xmlns:p14="http://schemas.microsoft.com/office/powerpoint/2010/main" r:embed="rId3">
                  <p14:trim end="254705.4013"/>
                </p14:media>
              </p:ext>
            </p:extLst>
          </p:nvPr>
        </p:nvPicPr>
        <p:blipFill>
          <a:blip r:embed="rId6"/>
          <a:stretch>
            <a:fillRect/>
          </a:stretch>
        </p:blipFill>
        <p:spPr>
          <a:xfrm rot="10800000">
            <a:off x="8405072" y="202808"/>
            <a:ext cx="487363" cy="487363"/>
          </a:xfrm>
          <a:prstGeom prst="rect">
            <a:avLst/>
          </a:prstGeom>
        </p:spPr>
      </p:pic>
      <p:pic>
        <p:nvPicPr>
          <p:cNvPr id="6" name="Grafik 5" descr="Ein Bild, das Schiefertafel, Foto, schwarz, alt enthält.&#10;&#10;Automatisch generierte Beschreibung">
            <a:extLst>
              <a:ext uri="{FF2B5EF4-FFF2-40B4-BE49-F238E27FC236}">
                <a16:creationId xmlns:a16="http://schemas.microsoft.com/office/drawing/2014/main" id="{1B136DE9-86E4-4654-86E0-9F80F2A997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0319"/>
            <a:ext cx="3045966" cy="2152800"/>
          </a:xfrm>
          <a:prstGeom prst="rect">
            <a:avLst/>
          </a:prstGeom>
          <a:ln>
            <a:noFill/>
          </a:ln>
          <a:effectLst>
            <a:softEdge rad="112500"/>
          </a:effectLst>
        </p:spPr>
      </p:pic>
      <p:sp>
        <p:nvSpPr>
          <p:cNvPr id="8" name="Textfeld 7">
            <a:extLst>
              <a:ext uri="{FF2B5EF4-FFF2-40B4-BE49-F238E27FC236}">
                <a16:creationId xmlns:a16="http://schemas.microsoft.com/office/drawing/2014/main" id="{62E877A8-ED97-4B44-93CD-A22F5E0E5F31}"/>
              </a:ext>
            </a:extLst>
          </p:cNvPr>
          <p:cNvSpPr txBox="1"/>
          <p:nvPr/>
        </p:nvSpPr>
        <p:spPr>
          <a:xfrm>
            <a:off x="0" y="1968135"/>
            <a:ext cx="660800" cy="369332"/>
          </a:xfrm>
          <a:prstGeom prst="rect">
            <a:avLst/>
          </a:prstGeom>
          <a:noFill/>
        </p:spPr>
        <p:txBody>
          <a:bodyPr wrap="square" rtlCol="0">
            <a:spAutoFit/>
          </a:bodyPr>
          <a:lstStyle/>
          <a:p>
            <a:r>
              <a:rPr lang="de-DE" sz="900" dirty="0"/>
              <a:t> Abb2	</a:t>
            </a:r>
          </a:p>
        </p:txBody>
      </p:sp>
      <p:pic>
        <p:nvPicPr>
          <p:cNvPr id="10" name="Grafik 9" descr="Ein Bild, das Person, drinnen, Essen, Tisch enthält.&#10;&#10;Automatisch generierte Beschreibung">
            <a:extLst>
              <a:ext uri="{FF2B5EF4-FFF2-40B4-BE49-F238E27FC236}">
                <a16:creationId xmlns:a16="http://schemas.microsoft.com/office/drawing/2014/main" id="{EB78233C-AABA-4BFF-BDA6-C22B7703E3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422119"/>
            <a:ext cx="3114835" cy="2054648"/>
          </a:xfrm>
          <a:prstGeom prst="rect">
            <a:avLst/>
          </a:prstGeom>
          <a:ln>
            <a:noFill/>
          </a:ln>
          <a:effectLst>
            <a:softEdge rad="112500"/>
          </a:effectLst>
        </p:spPr>
      </p:pic>
      <p:sp>
        <p:nvSpPr>
          <p:cNvPr id="14" name="Textfeld 13">
            <a:extLst>
              <a:ext uri="{FF2B5EF4-FFF2-40B4-BE49-F238E27FC236}">
                <a16:creationId xmlns:a16="http://schemas.microsoft.com/office/drawing/2014/main" id="{DD19A5BA-983E-4325-A5D5-9781770BFF5A}"/>
              </a:ext>
            </a:extLst>
          </p:cNvPr>
          <p:cNvSpPr txBox="1"/>
          <p:nvPr/>
        </p:nvSpPr>
        <p:spPr>
          <a:xfrm>
            <a:off x="0" y="4245935"/>
            <a:ext cx="1020739" cy="230832"/>
          </a:xfrm>
          <a:prstGeom prst="rect">
            <a:avLst/>
          </a:prstGeom>
          <a:noFill/>
        </p:spPr>
        <p:txBody>
          <a:bodyPr wrap="square" rtlCol="0">
            <a:spAutoFit/>
          </a:bodyPr>
          <a:lstStyle/>
          <a:p>
            <a:r>
              <a:rPr lang="de-DE" sz="900" dirty="0"/>
              <a:t>Abb3</a:t>
            </a:r>
          </a:p>
        </p:txBody>
      </p:sp>
    </p:spTree>
    <p:custDataLst>
      <p:tags r:id="rId1"/>
    </p:custDataLst>
    <p:extLst>
      <p:ext uri="{BB962C8B-B14F-4D97-AF65-F5344CB8AC3E}">
        <p14:creationId xmlns:p14="http://schemas.microsoft.com/office/powerpoint/2010/main" val="4106839137"/>
      </p:ext>
    </p:extLst>
  </p:cSld>
  <p:clrMapOvr>
    <a:masterClrMapping/>
  </p:clrMapOvr>
  <mc:AlternateContent xmlns:mc="http://schemas.openxmlformats.org/markup-compatibility/2006">
    <mc:Choice xmlns:p14="http://schemas.microsoft.com/office/powerpoint/2010/main" Requires="p14">
      <p:transition spd="slow" p14:dur="2000" advTm="70439"/>
    </mc:Choice>
    <mc:Fallback>
      <p:transition spd="slow" advTm="704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573" objId="2"/>
        <p14:stopEvt time="69970"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459968" y="346590"/>
            <a:ext cx="45476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459968" y="445480"/>
            <a:ext cx="2756525" cy="307594"/>
          </a:xfrm>
          <a:prstGeom prst="rect">
            <a:avLst/>
          </a:prstGeom>
          <a:noFill/>
        </p:spPr>
        <p:txBody>
          <a:bodyPr wrap="square" lIns="0" tIns="0" rIns="0" bIns="0" rtlCol="0">
            <a:noAutofit/>
          </a:bodyPr>
          <a:lstStyle/>
          <a:p>
            <a:r>
              <a:rPr lang="de-DE" sz="2000" dirty="0">
                <a:latin typeface="Palatino Linotype" panose="02040502050505030304" pitchFamily="18" charset="0"/>
              </a:rPr>
              <a:t>Charakteristika</a:t>
            </a:r>
          </a:p>
        </p:txBody>
      </p:sp>
      <p:sp>
        <p:nvSpPr>
          <p:cNvPr id="12" name="Textfeld 11"/>
          <p:cNvSpPr txBox="1"/>
          <p:nvPr/>
        </p:nvSpPr>
        <p:spPr>
          <a:xfrm>
            <a:off x="459968" y="942469"/>
            <a:ext cx="2756525" cy="3239301"/>
          </a:xfrm>
          <a:prstGeom prst="rect">
            <a:avLst/>
          </a:prstGeom>
          <a:noFill/>
        </p:spPr>
        <p:txBody>
          <a:bodyPr wrap="square" lIns="0" tIns="0" rIns="0" bIns="0" rtlCol="0">
            <a:noAutofit/>
          </a:bodyPr>
          <a:lstStyle/>
          <a:p>
            <a:pPr fontAlgn="base"/>
            <a:r>
              <a:rPr lang="de-DE" sz="1300" dirty="0"/>
              <a:t>Unterteilung von</a:t>
            </a:r>
            <a:r>
              <a:rPr lang="de-DE" sz="1300" b="1" u="sng" dirty="0"/>
              <a:t> Schülervorstellungen:</a:t>
            </a:r>
            <a:r>
              <a:rPr lang="de-DE" sz="1300" dirty="0"/>
              <a:t> </a:t>
            </a:r>
          </a:p>
          <a:p>
            <a:pPr marL="742950" lvl="1" indent="-285750" fontAlgn="base">
              <a:buFont typeface="Arial" panose="020B0604020202020204" pitchFamily="34" charset="0"/>
              <a:buChar char="•"/>
            </a:pPr>
            <a:r>
              <a:rPr lang="de-DE" sz="1100" dirty="0"/>
              <a:t>Alltagsvorstellungen​</a:t>
            </a:r>
          </a:p>
          <a:p>
            <a:pPr marL="742950" lvl="1" indent="-285750" fontAlgn="base">
              <a:buFont typeface="Arial" panose="020B0604020202020204" pitchFamily="34" charset="0"/>
              <a:buChar char="•"/>
            </a:pPr>
            <a:r>
              <a:rPr lang="de-DE" sz="1100" dirty="0"/>
              <a:t>vorwissenschaftlichen Vorstellungen​</a:t>
            </a:r>
          </a:p>
          <a:p>
            <a:pPr marL="742950" lvl="1" indent="-285750" fontAlgn="base">
              <a:buFont typeface="Arial" panose="020B0604020202020204" pitchFamily="34" charset="0"/>
              <a:buChar char="•"/>
            </a:pPr>
            <a:r>
              <a:rPr lang="de-DE" sz="1100" dirty="0"/>
              <a:t>Präkonzepte​</a:t>
            </a:r>
          </a:p>
          <a:p>
            <a:pPr marL="742950" lvl="1" indent="-285750" fontAlgn="base">
              <a:buFont typeface="Arial" panose="020B0604020202020204" pitchFamily="34" charset="0"/>
              <a:buChar char="•"/>
            </a:pPr>
            <a:r>
              <a:rPr lang="de-DE" sz="1100" dirty="0" err="1"/>
              <a:t>Misconcepts</a:t>
            </a:r>
            <a:r>
              <a:rPr lang="de-DE" sz="1100" dirty="0"/>
              <a:t>​</a:t>
            </a:r>
          </a:p>
          <a:p>
            <a:pPr marL="285750" indent="-285750" fontAlgn="base">
              <a:buFont typeface="Arial" panose="020B0604020202020204" pitchFamily="34" charset="0"/>
              <a:buChar char="•"/>
            </a:pPr>
            <a:r>
              <a:rPr lang="de-DE" sz="1300" dirty="0"/>
              <a:t>Schülervorstellungen können Lernschwierigkeiten auslösen​</a:t>
            </a:r>
          </a:p>
          <a:p>
            <a:pPr marL="285750" indent="-285750" fontAlgn="base">
              <a:buFont typeface="Arial" panose="020B0604020202020204" pitchFamily="34" charset="0"/>
              <a:buChar char="•"/>
            </a:pPr>
            <a:r>
              <a:rPr lang="de-DE" sz="1300" dirty="0"/>
              <a:t>besondere Herausforderung: </a:t>
            </a:r>
            <a:r>
              <a:rPr lang="de-DE" sz="1300" u="sng" dirty="0"/>
              <a:t>hausgemachte Fehlvorstellungen</a:t>
            </a:r>
            <a:r>
              <a:rPr lang="de-DE" sz="1300" dirty="0"/>
              <a:t> </a:t>
            </a:r>
            <a:r>
              <a:rPr lang="de-DE" sz="1300" dirty="0">
                <a:sym typeface="Wingdings" panose="05000000000000000000" pitchFamily="2" charset="2"/>
              </a:rPr>
              <a:t></a:t>
            </a:r>
            <a:r>
              <a:rPr lang="de-DE" sz="1300" dirty="0"/>
              <a:t> der Ursprung liegt im eigenen Unterricht ​</a:t>
            </a:r>
          </a:p>
          <a:p>
            <a:pPr fontAlgn="base"/>
            <a:r>
              <a:rPr lang="de-DE" sz="1300" dirty="0">
                <a:sym typeface="Wingdings" panose="05000000000000000000" pitchFamily="2" charset="2"/>
              </a:rPr>
              <a:t></a:t>
            </a:r>
            <a:r>
              <a:rPr lang="de-DE" sz="1300" dirty="0"/>
              <a:t> Schülervorstellungen greifen auf historische Erkenntnisprozesse zurück​</a:t>
            </a:r>
          </a:p>
        </p:txBody>
      </p:sp>
      <p:pic>
        <p:nvPicPr>
          <p:cNvPr id="2" name="Aufgezeichneter Sound">
            <a:hlinkClick r:id="" action="ppaction://media"/>
            <a:extLst>
              <a:ext uri="{FF2B5EF4-FFF2-40B4-BE49-F238E27FC236}">
                <a16:creationId xmlns:a16="http://schemas.microsoft.com/office/drawing/2014/main" id="{22F984D2-4931-43C0-A2CF-BDCB8BF83B5D}"/>
              </a:ext>
            </a:extLst>
          </p:cNvPr>
          <p:cNvPicPr>
            <a:picLocks noChangeAspect="1"/>
          </p:cNvPicPr>
          <p:nvPr>
            <a:audioFile r:link="rId2"/>
            <p:extLst>
              <p:ext uri="{DAA4B4D4-6D71-4841-9C94-3DE7FCFB9230}">
                <p14:media xmlns:p14="http://schemas.microsoft.com/office/powerpoint/2010/main" r:embed="rId3">
                  <p14:trim end="485021.8548"/>
                </p14:media>
              </p:ext>
            </p:extLst>
          </p:nvPr>
        </p:nvPicPr>
        <p:blipFill>
          <a:blip r:embed="rId6"/>
          <a:stretch>
            <a:fillRect/>
          </a:stretch>
        </p:blipFill>
        <p:spPr>
          <a:xfrm>
            <a:off x="111535" y="3843162"/>
            <a:ext cx="487363" cy="487363"/>
          </a:xfrm>
          <a:prstGeom prst="rect">
            <a:avLst/>
          </a:prstGeom>
        </p:spPr>
      </p:pic>
      <p:pic>
        <p:nvPicPr>
          <p:cNvPr id="5" name="Grafik 4" descr="Ein Bild, das Schiefertafel enthält.&#10;&#10;Automatisch generierte Beschreibung">
            <a:extLst>
              <a:ext uri="{FF2B5EF4-FFF2-40B4-BE49-F238E27FC236}">
                <a16:creationId xmlns:a16="http://schemas.microsoft.com/office/drawing/2014/main" id="{48FBAADA-C631-4DBA-8892-894AF6402B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30284" y="47419"/>
            <a:ext cx="5402181" cy="4235694"/>
          </a:xfrm>
          <a:prstGeom prst="rect">
            <a:avLst/>
          </a:prstGeom>
          <a:ln>
            <a:noFill/>
          </a:ln>
          <a:effectLst>
            <a:softEdge rad="112500"/>
          </a:effectLst>
        </p:spPr>
      </p:pic>
      <p:sp>
        <p:nvSpPr>
          <p:cNvPr id="6" name="Textfeld 5">
            <a:extLst>
              <a:ext uri="{FF2B5EF4-FFF2-40B4-BE49-F238E27FC236}">
                <a16:creationId xmlns:a16="http://schemas.microsoft.com/office/drawing/2014/main" id="{2B5FB7F1-5A6F-4F07-A059-812CFA29A28F}"/>
              </a:ext>
            </a:extLst>
          </p:cNvPr>
          <p:cNvSpPr txBox="1"/>
          <p:nvPr/>
        </p:nvSpPr>
        <p:spPr>
          <a:xfrm>
            <a:off x="8497689" y="3950938"/>
            <a:ext cx="487363" cy="230832"/>
          </a:xfrm>
          <a:prstGeom prst="rect">
            <a:avLst/>
          </a:prstGeom>
          <a:noFill/>
        </p:spPr>
        <p:txBody>
          <a:bodyPr wrap="square" rtlCol="0">
            <a:spAutoFit/>
          </a:bodyPr>
          <a:lstStyle/>
          <a:p>
            <a:r>
              <a:rPr lang="de-DE" sz="900" dirty="0"/>
              <a:t>Abb4</a:t>
            </a:r>
          </a:p>
        </p:txBody>
      </p:sp>
    </p:spTree>
    <p:custDataLst>
      <p:tags r:id="rId1"/>
    </p:custDataLst>
    <p:extLst>
      <p:ext uri="{BB962C8B-B14F-4D97-AF65-F5344CB8AC3E}">
        <p14:creationId xmlns:p14="http://schemas.microsoft.com/office/powerpoint/2010/main" val="3628569406"/>
      </p:ext>
    </p:extLst>
  </p:cSld>
  <p:clrMapOvr>
    <a:masterClrMapping/>
  </p:clrMapOvr>
  <mc:AlternateContent xmlns:mc="http://schemas.openxmlformats.org/markup-compatibility/2006">
    <mc:Choice xmlns:p14="http://schemas.microsoft.com/office/powerpoint/2010/main" Requires="p14">
      <p:transition spd="slow" p14:dur="2000" advTm="96010"/>
    </mc:Choice>
    <mc:Fallback>
      <p:transition spd="slow" advTm="960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4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062" objId="2"/>
        <p14:stopEvt time="96010" objId="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 Verbindung 9"/>
          <p:cNvCxnSpPr/>
          <p:nvPr/>
        </p:nvCxnSpPr>
        <p:spPr>
          <a:xfrm>
            <a:off x="453461" y="339502"/>
            <a:ext cx="4625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451026" y="447444"/>
            <a:ext cx="6201234" cy="363266"/>
          </a:xfrm>
          <a:prstGeom prst="rect">
            <a:avLst/>
          </a:prstGeom>
          <a:noFill/>
        </p:spPr>
        <p:txBody>
          <a:bodyPr wrap="square" lIns="0" tIns="0" rIns="0" bIns="0" rtlCol="0">
            <a:noAutofit/>
          </a:bodyPr>
          <a:lstStyle/>
          <a:p>
            <a:r>
              <a:rPr lang="de-DE" sz="2000" dirty="0">
                <a:latin typeface="Palatino Linotype" panose="02040502050505030304" pitchFamily="18" charset="0"/>
              </a:rPr>
              <a:t>Präkonzepte</a:t>
            </a:r>
          </a:p>
        </p:txBody>
      </p:sp>
      <p:sp>
        <p:nvSpPr>
          <p:cNvPr id="14" name="Textfeld 13"/>
          <p:cNvSpPr txBox="1"/>
          <p:nvPr/>
        </p:nvSpPr>
        <p:spPr>
          <a:xfrm>
            <a:off x="399941" y="918652"/>
            <a:ext cx="8132114" cy="3020302"/>
          </a:xfrm>
          <a:prstGeom prst="rect">
            <a:avLst/>
          </a:prstGeom>
          <a:noFill/>
        </p:spPr>
        <p:txBody>
          <a:bodyPr wrap="square" lIns="0" tIns="0" rIns="0" bIns="0" rtlCol="0">
            <a:noAutofit/>
          </a:bodyPr>
          <a:lstStyle/>
          <a:p>
            <a:pPr algn="just" defTabSz="453514" fontAlgn="auto">
              <a:spcBef>
                <a:spcPts val="0"/>
              </a:spcBef>
              <a:spcAft>
                <a:spcPts val="0"/>
              </a:spcAft>
              <a:buClr>
                <a:schemeClr val="accent1"/>
              </a:buClr>
              <a:defRPr/>
            </a:pPr>
            <a:r>
              <a:rPr lang="de-DE" sz="1600" dirty="0"/>
              <a:t>Präkonzepte sind empirisch ermittelt. Sie werden von Lernenden durch Erfahrungen aus ihrer eigenen Lebensweilt mit in den Unterricht gebracht. Kindliche (labile) Präkonzepte manifestieren sich vor Schuleintritt zu stabilen und robusten Denkmodellen. Oft stehen sie den wissenschaftlichen Konzepten konträr gegenüber (Barke, 2006). ​</a:t>
            </a:r>
          </a:p>
          <a:p>
            <a:pPr algn="just" defTabSz="453514" fontAlgn="auto">
              <a:spcBef>
                <a:spcPts val="0"/>
              </a:spcBef>
              <a:spcAft>
                <a:spcPts val="0"/>
              </a:spcAft>
              <a:buClr>
                <a:schemeClr val="accent1"/>
              </a:buClr>
              <a:defRPr/>
            </a:pPr>
            <a:endParaRPr lang="de-DE" sz="1600" dirty="0"/>
          </a:p>
          <a:p>
            <a:pPr marL="180975" indent="-180975" defTabSz="453514" fontAlgn="auto">
              <a:spcBef>
                <a:spcPts val="0"/>
              </a:spcBef>
              <a:spcAft>
                <a:spcPts val="0"/>
              </a:spcAft>
              <a:buClr>
                <a:schemeClr val="accent1"/>
              </a:buClr>
              <a:buFont typeface="Arial" panose="020B0604020202020204" pitchFamily="34" charset="0"/>
              <a:buChar char="•"/>
              <a:defRPr/>
            </a:pPr>
            <a:r>
              <a:rPr lang="de-DE" sz="1600" dirty="0"/>
              <a:t>ohne spezifisches Vorwissen entstehenden Vorstellungen aufgrund genauer Beobachtungen, logischer Verknüpfungen entwickelt </a:t>
            </a:r>
            <a:r>
              <a:rPr lang="de-DE" sz="1600" dirty="0">
                <a:sym typeface="Wingdings" panose="05000000000000000000" pitchFamily="2" charset="2"/>
              </a:rPr>
              <a:t> </a:t>
            </a:r>
            <a:r>
              <a:rPr lang="de-DE" sz="1600" dirty="0"/>
              <a:t>sind deswegen nicht falsch</a:t>
            </a:r>
          </a:p>
          <a:p>
            <a:pPr marL="180975" indent="-180975" defTabSz="453514" fontAlgn="auto">
              <a:spcBef>
                <a:spcPts val="0"/>
              </a:spcBef>
              <a:spcAft>
                <a:spcPts val="0"/>
              </a:spcAft>
              <a:buClr>
                <a:schemeClr val="accent1"/>
              </a:buClr>
              <a:buFont typeface="Arial" panose="020B0604020202020204" pitchFamily="34" charset="0"/>
              <a:buChar char="•"/>
              <a:defRPr/>
            </a:pPr>
            <a:r>
              <a:rPr lang="de-DE" sz="1600" dirty="0"/>
              <a:t>Alternative Begriffe: Alltags- oder lebensweltliche Vorstellungen oder auch als alternativ, ursprünglich oder vorwissenschaftlich bezeichnet</a:t>
            </a:r>
          </a:p>
          <a:p>
            <a:pPr marL="180975" indent="-180975" algn="just" defTabSz="453514" fontAlgn="auto">
              <a:spcBef>
                <a:spcPts val="0"/>
              </a:spcBef>
              <a:spcAft>
                <a:spcPts val="0"/>
              </a:spcAft>
              <a:buClr>
                <a:schemeClr val="accent1"/>
              </a:buClr>
              <a:buFont typeface="Arial" panose="020B0604020202020204" pitchFamily="34" charset="0"/>
              <a:buChar char="•"/>
              <a:defRPr/>
            </a:pPr>
            <a:endParaRPr lang="de-DE" sz="1600" dirty="0">
              <a:solidFill>
                <a:srgbClr val="002350"/>
              </a:solidFill>
            </a:endParaRPr>
          </a:p>
          <a:p>
            <a:pPr algn="just" defTabSz="453514">
              <a:buClr>
                <a:schemeClr val="accent1"/>
              </a:buClr>
              <a:defRPr/>
            </a:pPr>
            <a:r>
              <a:rPr lang="de-DE" sz="1600" dirty="0"/>
              <a:t>„Das Vorwissen des Einzelnen beeinflusst grundlegend, welche Informationen wahrgenommen und wie sie interpretiert werden. Auch im naturwissenschaftlichen Bereich bringen Schüler[Innen] viele Vorstellungen mit in den Unterricht, die nicht mit den wissenschaftlichen übereinstimmen. Ein Nichtaufgreifen dieser Ideen kann zu Lernschwierigkeiten führen.“ (Beerenwinkel, 2007)</a:t>
            </a:r>
            <a:endParaRPr lang="de-DE" sz="1100" dirty="0">
              <a:solidFill>
                <a:srgbClr val="002350"/>
              </a:solidFill>
            </a:endParaRPr>
          </a:p>
          <a:p>
            <a:pPr defTabSz="453514" fontAlgn="auto">
              <a:spcBef>
                <a:spcPts val="0"/>
              </a:spcBef>
              <a:spcAft>
                <a:spcPts val="0"/>
              </a:spcAft>
              <a:buClr>
                <a:schemeClr val="accent1"/>
              </a:buClr>
              <a:defRPr/>
            </a:pPr>
            <a:endParaRPr lang="de-DE" sz="1600" dirty="0">
              <a:solidFill>
                <a:srgbClr val="002350"/>
              </a:solidFill>
            </a:endParaRPr>
          </a:p>
          <a:p>
            <a:pPr algn="just" defTabSz="453514" fontAlgn="auto">
              <a:spcBef>
                <a:spcPts val="0"/>
              </a:spcBef>
              <a:spcAft>
                <a:spcPts val="0"/>
              </a:spcAft>
              <a:buClr>
                <a:schemeClr val="accent1"/>
              </a:buClr>
              <a:defRPr/>
            </a:pPr>
            <a:endParaRPr lang="de-DE" sz="1600" dirty="0"/>
          </a:p>
          <a:p>
            <a:pPr algn="just" defTabSz="453514" fontAlgn="auto">
              <a:spcBef>
                <a:spcPts val="0"/>
              </a:spcBef>
              <a:spcAft>
                <a:spcPts val="0"/>
              </a:spcAft>
              <a:buClr>
                <a:schemeClr val="accent1"/>
              </a:buClr>
              <a:defRPr/>
            </a:pPr>
            <a:endParaRPr lang="de-DE" sz="1600" dirty="0"/>
          </a:p>
          <a:p>
            <a:pPr algn="just" defTabSz="453514" fontAlgn="auto">
              <a:spcBef>
                <a:spcPts val="0"/>
              </a:spcBef>
              <a:spcAft>
                <a:spcPts val="0"/>
              </a:spcAft>
              <a:buClr>
                <a:schemeClr val="accent1"/>
              </a:buClr>
              <a:defRPr/>
            </a:pPr>
            <a:endParaRPr lang="de-DE" sz="1600" dirty="0">
              <a:solidFill>
                <a:srgbClr val="002350"/>
              </a:solidFill>
            </a:endParaRPr>
          </a:p>
          <a:p>
            <a:pPr algn="just" defTabSz="453514" fontAlgn="auto">
              <a:spcBef>
                <a:spcPts val="0"/>
              </a:spcBef>
              <a:spcAft>
                <a:spcPts val="0"/>
              </a:spcAft>
              <a:buClr>
                <a:schemeClr val="accent1"/>
              </a:buClr>
              <a:defRPr/>
            </a:pPr>
            <a:endParaRPr lang="de-DE" sz="1600" dirty="0">
              <a:solidFill>
                <a:srgbClr val="002350"/>
              </a:solidFill>
            </a:endParaRPr>
          </a:p>
          <a:p>
            <a:pPr marL="180975" indent="-180975">
              <a:lnSpc>
                <a:spcPts val="2200"/>
              </a:lnSpc>
              <a:buClr>
                <a:schemeClr val="accent1"/>
              </a:buClr>
              <a:buFont typeface="Arial" panose="020B0604020202020204" pitchFamily="34" charset="0"/>
              <a:buChar char="•"/>
            </a:pPr>
            <a:endParaRPr lang="de-DE" sz="1600" b="1" dirty="0"/>
          </a:p>
        </p:txBody>
      </p:sp>
    </p:spTree>
    <p:extLst>
      <p:ext uri="{BB962C8B-B14F-4D97-AF65-F5344CB8AC3E}">
        <p14:creationId xmlns:p14="http://schemas.microsoft.com/office/powerpoint/2010/main" val="3289418733"/>
      </p:ext>
    </p:extLst>
  </p:cSld>
  <p:clrMapOvr>
    <a:masterClrMapping/>
  </p:clrMapOvr>
  <mc:AlternateContent xmlns:mc="http://schemas.openxmlformats.org/markup-compatibility/2006">
    <mc:Choice xmlns:p14="http://schemas.microsoft.com/office/powerpoint/2010/main" Requires="p14">
      <p:transition spd="slow" p14:dur="2000" advTm="1503"/>
    </mc:Choice>
    <mc:Fallback>
      <p:transition spd="slow" advTm="150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 Verbindung 9"/>
          <p:cNvCxnSpPr/>
          <p:nvPr/>
        </p:nvCxnSpPr>
        <p:spPr>
          <a:xfrm>
            <a:off x="453461" y="339502"/>
            <a:ext cx="4625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451026" y="447444"/>
            <a:ext cx="6201234" cy="363266"/>
          </a:xfrm>
          <a:prstGeom prst="rect">
            <a:avLst/>
          </a:prstGeom>
          <a:noFill/>
        </p:spPr>
        <p:txBody>
          <a:bodyPr wrap="square" lIns="0" tIns="0" rIns="0" bIns="0" rtlCol="0">
            <a:noAutofit/>
          </a:bodyPr>
          <a:lstStyle/>
          <a:p>
            <a:r>
              <a:rPr lang="de-DE" sz="2000" dirty="0">
                <a:latin typeface="Palatino Linotype" panose="02040502050505030304" pitchFamily="18" charset="0"/>
              </a:rPr>
              <a:t>Hausgemachte Schülerfehlvorstellungen</a:t>
            </a:r>
          </a:p>
        </p:txBody>
      </p:sp>
      <p:sp>
        <p:nvSpPr>
          <p:cNvPr id="14" name="Textfeld 13"/>
          <p:cNvSpPr txBox="1"/>
          <p:nvPr/>
        </p:nvSpPr>
        <p:spPr>
          <a:xfrm>
            <a:off x="451026" y="967888"/>
            <a:ext cx="7799676" cy="2981758"/>
          </a:xfrm>
          <a:prstGeom prst="rect">
            <a:avLst/>
          </a:prstGeom>
          <a:noFill/>
        </p:spPr>
        <p:txBody>
          <a:bodyPr wrap="square" lIns="0" tIns="0" rIns="0" bIns="0" rtlCol="0">
            <a:noAutofit/>
          </a:bodyPr>
          <a:lstStyle/>
          <a:p>
            <a:pPr algn="just" defTabSz="453514" fontAlgn="auto">
              <a:spcBef>
                <a:spcPts val="0"/>
              </a:spcBef>
              <a:spcAft>
                <a:spcPts val="0"/>
              </a:spcAft>
              <a:buClr>
                <a:schemeClr val="accent1"/>
              </a:buClr>
              <a:defRPr/>
            </a:pPr>
            <a:r>
              <a:rPr lang="de-DE" sz="1600" dirty="0">
                <a:solidFill>
                  <a:srgbClr val="002350"/>
                </a:solidFill>
              </a:rPr>
              <a:t>Hausgemachte Fehlvorstellungen sind von der wissenschaftlichen Vorstellung abweichende, d. h. wissenschaftlich falsche Vorstellungen über einen Lerngegenstand. Sie werden durch die Vermittlungsprozesse im Unterricht hervorgerufen. </a:t>
            </a:r>
          </a:p>
          <a:p>
            <a:pPr algn="just" defTabSz="453514" fontAlgn="auto">
              <a:spcBef>
                <a:spcPts val="0"/>
              </a:spcBef>
              <a:spcAft>
                <a:spcPts val="0"/>
              </a:spcAft>
              <a:buClr>
                <a:schemeClr val="accent1"/>
              </a:buClr>
              <a:defRPr/>
            </a:pPr>
            <a:endParaRPr lang="de-DE" sz="1600" dirty="0">
              <a:solidFill>
                <a:srgbClr val="002350"/>
              </a:solidFill>
            </a:endParaRPr>
          </a:p>
          <a:p>
            <a:pPr algn="just" defTabSz="453514" fontAlgn="auto">
              <a:spcBef>
                <a:spcPts val="0"/>
              </a:spcBef>
              <a:spcAft>
                <a:spcPts val="0"/>
              </a:spcAft>
              <a:buClr>
                <a:schemeClr val="accent1"/>
              </a:buClr>
              <a:defRPr/>
            </a:pPr>
            <a:r>
              <a:rPr lang="de-DE" sz="1600" dirty="0">
                <a:solidFill>
                  <a:srgbClr val="002350"/>
                </a:solidFill>
              </a:rPr>
              <a:t>Dabei spielt vor allem die Lehrkraft in ihrer Lehrtätigkeit eine große Rolle. Aber auch die Darstellung von Inhalten über die gesetzten Medien wie Bücher, Arbeitsblätter, Powerpoints, Videos auf </a:t>
            </a:r>
            <a:r>
              <a:rPr lang="de-DE" sz="1600" dirty="0" err="1">
                <a:solidFill>
                  <a:srgbClr val="002350"/>
                </a:solidFill>
              </a:rPr>
              <a:t>Youtube</a:t>
            </a:r>
            <a:r>
              <a:rPr lang="de-DE" sz="1600" dirty="0">
                <a:solidFill>
                  <a:srgbClr val="002350"/>
                </a:solidFill>
              </a:rPr>
              <a:t> etc. können falsche Vorstellungen verursachen. Im Chemieunterricht von besonderer Bedeutung sind in diesem Zusammenhang auch der Grad der Fachsprache und die eingesetzten Modelldarstellungen. </a:t>
            </a:r>
          </a:p>
          <a:p>
            <a:pPr algn="just" defTabSz="453514" fontAlgn="auto">
              <a:spcBef>
                <a:spcPts val="0"/>
              </a:spcBef>
              <a:spcAft>
                <a:spcPts val="0"/>
              </a:spcAft>
              <a:buClr>
                <a:schemeClr val="accent1"/>
              </a:buClr>
              <a:defRPr/>
            </a:pPr>
            <a:endParaRPr lang="de-DE" sz="1600" dirty="0">
              <a:solidFill>
                <a:srgbClr val="002350"/>
              </a:solidFill>
            </a:endParaRPr>
          </a:p>
          <a:p>
            <a:pPr algn="just" defTabSz="453514" fontAlgn="auto">
              <a:spcBef>
                <a:spcPts val="0"/>
              </a:spcBef>
              <a:spcAft>
                <a:spcPts val="0"/>
              </a:spcAft>
              <a:buClr>
                <a:schemeClr val="accent1"/>
              </a:buClr>
              <a:defRPr/>
            </a:pPr>
            <a:r>
              <a:rPr lang="de-DE" sz="1600" dirty="0">
                <a:solidFill>
                  <a:srgbClr val="002350"/>
                </a:solidFill>
              </a:rPr>
              <a:t>Manche Fehlvorstellungen lassen sich aber gar nicht vermeiden, weil sie in der Reduktion bzw. der Komplexität der Inhalte begründet liegen. </a:t>
            </a:r>
          </a:p>
        </p:txBody>
      </p:sp>
    </p:spTree>
    <p:extLst>
      <p:ext uri="{BB962C8B-B14F-4D97-AF65-F5344CB8AC3E}">
        <p14:creationId xmlns:p14="http://schemas.microsoft.com/office/powerpoint/2010/main" val="2034104117"/>
      </p:ext>
    </p:extLst>
  </p:cSld>
  <p:clrMapOvr>
    <a:masterClrMapping/>
  </p:clrMapOvr>
  <mc:AlternateContent xmlns:mc="http://schemas.openxmlformats.org/markup-compatibility/2006">
    <mc:Choice xmlns:p14="http://schemas.microsoft.com/office/powerpoint/2010/main" Requires="p14">
      <p:transition spd="slow" p14:dur="2000" advTm="1255"/>
    </mc:Choice>
    <mc:Fallback>
      <p:transition spd="slow" advTm="125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p:cNvSpPr txBox="1"/>
          <p:nvPr/>
        </p:nvSpPr>
        <p:spPr>
          <a:xfrm>
            <a:off x="459968" y="446490"/>
            <a:ext cx="4808383" cy="658410"/>
          </a:xfrm>
          <a:prstGeom prst="rect">
            <a:avLst/>
          </a:prstGeom>
          <a:noFill/>
        </p:spPr>
        <p:txBody>
          <a:bodyPr wrap="square" lIns="0" tIns="0" rIns="0" bIns="0" rtlCol="0">
            <a:noAutofit/>
          </a:bodyPr>
          <a:lstStyle/>
          <a:p>
            <a:pPr>
              <a:tabLst>
                <a:tab pos="1074738" algn="l"/>
              </a:tabLst>
            </a:pPr>
            <a:r>
              <a:rPr lang="de-DE" sz="2000" dirty="0">
                <a:latin typeface="Palatino Linotype" panose="02040502050505030304" pitchFamily="18" charset="0"/>
              </a:rPr>
              <a:t>2. Ein Einblick in die Geschichte der historische Erkenntnisprozesse</a:t>
            </a:r>
          </a:p>
        </p:txBody>
      </p:sp>
      <p:sp>
        <p:nvSpPr>
          <p:cNvPr id="12" name="Textfeld 11"/>
          <p:cNvSpPr txBox="1"/>
          <p:nvPr/>
        </p:nvSpPr>
        <p:spPr>
          <a:xfrm>
            <a:off x="459968" y="1260000"/>
            <a:ext cx="5128032" cy="778350"/>
          </a:xfrm>
          <a:prstGeom prst="rect">
            <a:avLst/>
          </a:prstGeom>
          <a:noFill/>
        </p:spPr>
        <p:txBody>
          <a:bodyPr wrap="square" lIns="0" tIns="0" rIns="0" bIns="0" rtlCol="0">
            <a:noAutofit/>
          </a:bodyPr>
          <a:lstStyle/>
          <a:p>
            <a:pPr marL="285750" indent="-285750">
              <a:buClr>
                <a:schemeClr val="accent1"/>
              </a:buClr>
              <a:buFont typeface="Arial" panose="020B0604020202020204" pitchFamily="34" charset="0"/>
              <a:buChar char="•"/>
            </a:pPr>
            <a:r>
              <a:rPr lang="de-DE" sz="1400" dirty="0"/>
              <a:t>Philosophen der Alten Welt haben viele Themen, z.B. aus dem Alltag oder naturwissenschaftliche Phänomene erforscht und dazu diverse Theorien aufgestellt</a:t>
            </a:r>
          </a:p>
          <a:p>
            <a:pPr marL="171450" indent="-171450">
              <a:buClr>
                <a:schemeClr val="accent1"/>
              </a:buClr>
              <a:buFont typeface="Arial" panose="020B0604020202020204" pitchFamily="34" charset="0"/>
              <a:buChar char="•"/>
            </a:pPr>
            <a:endParaRPr lang="de-DE" altLang="de-DE" sz="1200" dirty="0">
              <a:solidFill>
                <a:srgbClr val="002350"/>
              </a:solidFill>
            </a:endParaRPr>
          </a:p>
          <a:p>
            <a:pPr marL="171450" indent="-171450">
              <a:buClr>
                <a:schemeClr val="accent1"/>
              </a:buClr>
              <a:buFont typeface="Arial" panose="020B0604020202020204" pitchFamily="34" charset="0"/>
              <a:buChar char="•"/>
            </a:pPr>
            <a:endParaRPr lang="de-DE" altLang="de-DE" sz="1200" dirty="0">
              <a:solidFill>
                <a:srgbClr val="002350"/>
              </a:solidFill>
            </a:endParaRPr>
          </a:p>
          <a:p>
            <a:pPr marL="285750" indent="-285750">
              <a:lnSpc>
                <a:spcPts val="2200"/>
              </a:lnSpc>
              <a:buClr>
                <a:schemeClr val="accent1"/>
              </a:buClr>
              <a:buFont typeface="Arial" panose="020B0604020202020204" pitchFamily="34" charset="0"/>
              <a:buChar char="•"/>
            </a:pPr>
            <a:endParaRPr lang="de-DE" sz="1400" b="1" dirty="0"/>
          </a:p>
        </p:txBody>
      </p:sp>
      <p:cxnSp>
        <p:nvCxnSpPr>
          <p:cNvPr id="7" name="Gerade Verbindung 6"/>
          <p:cNvCxnSpPr/>
          <p:nvPr/>
        </p:nvCxnSpPr>
        <p:spPr>
          <a:xfrm>
            <a:off x="6799097" y="2800962"/>
            <a:ext cx="236224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p:nvCxnSpPr>
        <p:spPr>
          <a:xfrm>
            <a:off x="459968" y="346590"/>
            <a:ext cx="45476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Grafik 3" descr="Ein Bild, das Person, sitzend, Mann, Foto enthält.&#10;&#10;Automatisch generierte Beschreibung">
            <a:extLst>
              <a:ext uri="{FF2B5EF4-FFF2-40B4-BE49-F238E27FC236}">
                <a16:creationId xmlns:a16="http://schemas.microsoft.com/office/drawing/2014/main" id="{9078268D-E345-473B-BCC3-59EAA50B10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2059" y="-52385"/>
            <a:ext cx="2784601" cy="2860104"/>
          </a:xfrm>
          <a:prstGeom prst="rect">
            <a:avLst/>
          </a:prstGeom>
          <a:ln>
            <a:noFill/>
          </a:ln>
          <a:effectLst>
            <a:softEdge rad="112500"/>
          </a:effectLst>
        </p:spPr>
      </p:pic>
      <p:pic>
        <p:nvPicPr>
          <p:cNvPr id="14" name="Grafik 13" descr="Ein Bild, das Text, Foto, Buch, alt enthält.&#10;&#10;Automatisch generierte Beschreibung">
            <a:extLst>
              <a:ext uri="{FF2B5EF4-FFF2-40B4-BE49-F238E27FC236}">
                <a16:creationId xmlns:a16="http://schemas.microsoft.com/office/drawing/2014/main" id="{672F72B5-2655-4F2F-95B7-4CB7A1D14A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76737" y="2824068"/>
            <a:ext cx="2767263" cy="1657689"/>
          </a:xfrm>
          <a:prstGeom prst="rect">
            <a:avLst/>
          </a:prstGeom>
          <a:ln>
            <a:noFill/>
          </a:ln>
          <a:effectLst>
            <a:softEdge rad="112500"/>
          </a:effectLst>
        </p:spPr>
      </p:pic>
      <p:sp>
        <p:nvSpPr>
          <p:cNvPr id="15" name="Rechteck: abgerundete Ecken 14">
            <a:extLst>
              <a:ext uri="{FF2B5EF4-FFF2-40B4-BE49-F238E27FC236}">
                <a16:creationId xmlns:a16="http://schemas.microsoft.com/office/drawing/2014/main" id="{F27E0B07-DF3E-46FC-AFA2-C8715D82EFCF}"/>
              </a:ext>
            </a:extLst>
          </p:cNvPr>
          <p:cNvSpPr/>
          <p:nvPr/>
        </p:nvSpPr>
        <p:spPr>
          <a:xfrm>
            <a:off x="116031" y="2038350"/>
            <a:ext cx="2022302" cy="9768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200" dirty="0"/>
              <a:t>Urstofftheorie</a:t>
            </a:r>
          </a:p>
        </p:txBody>
      </p:sp>
      <p:sp>
        <p:nvSpPr>
          <p:cNvPr id="16" name="Rechteck: abgerundete Ecken 15">
            <a:extLst>
              <a:ext uri="{FF2B5EF4-FFF2-40B4-BE49-F238E27FC236}">
                <a16:creationId xmlns:a16="http://schemas.microsoft.com/office/drawing/2014/main" id="{AD5656BA-67CD-4564-B6F7-29C8709FF743}"/>
              </a:ext>
            </a:extLst>
          </p:cNvPr>
          <p:cNvSpPr/>
          <p:nvPr/>
        </p:nvSpPr>
        <p:spPr>
          <a:xfrm>
            <a:off x="2280404" y="2038350"/>
            <a:ext cx="1656171" cy="9862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200" dirty="0"/>
              <a:t>Horror </a:t>
            </a:r>
            <a:r>
              <a:rPr lang="de-DE" sz="2200" dirty="0" err="1"/>
              <a:t>vacui</a:t>
            </a:r>
            <a:endParaRPr lang="de-DE" sz="2200" dirty="0"/>
          </a:p>
        </p:txBody>
      </p:sp>
      <p:sp>
        <p:nvSpPr>
          <p:cNvPr id="17" name="Rechteck: abgerundete Ecken 16">
            <a:extLst>
              <a:ext uri="{FF2B5EF4-FFF2-40B4-BE49-F238E27FC236}">
                <a16:creationId xmlns:a16="http://schemas.microsoft.com/office/drawing/2014/main" id="{2AFB3EC3-0F18-4E28-89EF-5749BFC791D6}"/>
              </a:ext>
            </a:extLst>
          </p:cNvPr>
          <p:cNvSpPr/>
          <p:nvPr/>
        </p:nvSpPr>
        <p:spPr>
          <a:xfrm>
            <a:off x="4064979" y="2024280"/>
            <a:ext cx="2234154" cy="9862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200" dirty="0"/>
              <a:t>Phlogistontheorie</a:t>
            </a:r>
          </a:p>
        </p:txBody>
      </p:sp>
      <p:sp>
        <p:nvSpPr>
          <p:cNvPr id="19" name="Rechteck: abgerundete Ecken 18">
            <a:extLst>
              <a:ext uri="{FF2B5EF4-FFF2-40B4-BE49-F238E27FC236}">
                <a16:creationId xmlns:a16="http://schemas.microsoft.com/office/drawing/2014/main" id="{9FC568DD-3AF9-4B53-B61A-0EE748A670C2}"/>
              </a:ext>
            </a:extLst>
          </p:cNvPr>
          <p:cNvSpPr/>
          <p:nvPr/>
        </p:nvSpPr>
        <p:spPr>
          <a:xfrm>
            <a:off x="968498" y="3237812"/>
            <a:ext cx="2415505" cy="9752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Theorie zur Atomistik + Struktur der Materie</a:t>
            </a:r>
          </a:p>
        </p:txBody>
      </p:sp>
      <p:sp>
        <p:nvSpPr>
          <p:cNvPr id="20" name="Rechteck: abgerundete Ecken 19">
            <a:extLst>
              <a:ext uri="{FF2B5EF4-FFF2-40B4-BE49-F238E27FC236}">
                <a16:creationId xmlns:a16="http://schemas.microsoft.com/office/drawing/2014/main" id="{97C20DC3-1586-4E1E-83B7-7B3B1D73E81B}"/>
              </a:ext>
            </a:extLst>
          </p:cNvPr>
          <p:cNvSpPr/>
          <p:nvPr/>
        </p:nvSpPr>
        <p:spPr>
          <a:xfrm>
            <a:off x="3532426" y="3232315"/>
            <a:ext cx="2519329" cy="9862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Umwandlungskonzept der Alchemisten</a:t>
            </a:r>
          </a:p>
        </p:txBody>
      </p:sp>
      <p:sp>
        <p:nvSpPr>
          <p:cNvPr id="5" name="Textfeld 4">
            <a:extLst>
              <a:ext uri="{FF2B5EF4-FFF2-40B4-BE49-F238E27FC236}">
                <a16:creationId xmlns:a16="http://schemas.microsoft.com/office/drawing/2014/main" id="{15F37CBB-732A-483D-A87C-28C35F10818A}"/>
              </a:ext>
            </a:extLst>
          </p:cNvPr>
          <p:cNvSpPr txBox="1"/>
          <p:nvPr/>
        </p:nvSpPr>
        <p:spPr>
          <a:xfrm>
            <a:off x="8739295" y="2613538"/>
            <a:ext cx="459501" cy="230832"/>
          </a:xfrm>
          <a:prstGeom prst="rect">
            <a:avLst/>
          </a:prstGeom>
          <a:noFill/>
        </p:spPr>
        <p:txBody>
          <a:bodyPr wrap="square" rtlCol="0">
            <a:spAutoFit/>
          </a:bodyPr>
          <a:lstStyle/>
          <a:p>
            <a:pPr algn="ctr"/>
            <a:r>
              <a:rPr lang="de-DE" sz="900" dirty="0">
                <a:highlight>
                  <a:srgbClr val="C0C0C0"/>
                </a:highlight>
              </a:rPr>
              <a:t>Abb4</a:t>
            </a:r>
          </a:p>
        </p:txBody>
      </p:sp>
      <p:sp>
        <p:nvSpPr>
          <p:cNvPr id="6" name="Textfeld 5">
            <a:extLst>
              <a:ext uri="{FF2B5EF4-FFF2-40B4-BE49-F238E27FC236}">
                <a16:creationId xmlns:a16="http://schemas.microsoft.com/office/drawing/2014/main" id="{9D593D99-5218-4388-B994-91D12536E351}"/>
              </a:ext>
            </a:extLst>
          </p:cNvPr>
          <p:cNvSpPr txBox="1"/>
          <p:nvPr/>
        </p:nvSpPr>
        <p:spPr>
          <a:xfrm>
            <a:off x="8798090" y="4274030"/>
            <a:ext cx="423514" cy="230832"/>
          </a:xfrm>
          <a:prstGeom prst="rect">
            <a:avLst/>
          </a:prstGeom>
          <a:noFill/>
        </p:spPr>
        <p:txBody>
          <a:bodyPr wrap="none" rtlCol="0">
            <a:spAutoFit/>
          </a:bodyPr>
          <a:lstStyle/>
          <a:p>
            <a:r>
              <a:rPr lang="de-DE" sz="900" dirty="0">
                <a:highlight>
                  <a:srgbClr val="C0C0C0"/>
                </a:highlight>
              </a:rPr>
              <a:t>Abb5</a:t>
            </a:r>
          </a:p>
        </p:txBody>
      </p:sp>
      <p:pic>
        <p:nvPicPr>
          <p:cNvPr id="2" name="Aufgezeichneter Sound">
            <a:hlinkClick r:id="" action="ppaction://media"/>
            <a:extLst>
              <a:ext uri="{FF2B5EF4-FFF2-40B4-BE49-F238E27FC236}">
                <a16:creationId xmlns:a16="http://schemas.microsoft.com/office/drawing/2014/main" id="{8A46AE20-F355-486A-87FC-DF5AAA45187B}"/>
              </a:ext>
            </a:extLst>
          </p:cNvPr>
          <p:cNvPicPr>
            <a:picLocks noChangeAspect="1"/>
          </p:cNvPicPr>
          <p:nvPr>
            <a:audioFile r:link="rId2"/>
            <p:extLst>
              <p:ext uri="{DAA4B4D4-6D71-4841-9C94-3DE7FCFB9230}">
                <p14:media xmlns:p14="http://schemas.microsoft.com/office/powerpoint/2010/main" r:embed="rId3">
                  <p14:trim end="142299.9773"/>
                </p14:media>
              </p:ext>
            </p:extLst>
          </p:nvPr>
        </p:nvPicPr>
        <p:blipFill>
          <a:blip r:embed="rId8"/>
          <a:stretch>
            <a:fillRect/>
          </a:stretch>
        </p:blipFill>
        <p:spPr>
          <a:xfrm rot="10800000">
            <a:off x="5477666" y="437616"/>
            <a:ext cx="487363" cy="487363"/>
          </a:xfrm>
          <a:prstGeom prst="rect">
            <a:avLst/>
          </a:prstGeom>
        </p:spPr>
      </p:pic>
    </p:spTree>
    <p:custDataLst>
      <p:tags r:id="rId1"/>
    </p:custDataLst>
    <p:extLst>
      <p:ext uri="{BB962C8B-B14F-4D97-AF65-F5344CB8AC3E}">
        <p14:creationId xmlns:p14="http://schemas.microsoft.com/office/powerpoint/2010/main" val="929786142"/>
      </p:ext>
    </p:extLst>
  </p:cSld>
  <p:clrMapOvr>
    <a:masterClrMapping/>
  </p:clrMapOvr>
  <mc:AlternateContent xmlns:mc="http://schemas.openxmlformats.org/markup-compatibility/2006">
    <mc:Choice xmlns:p14="http://schemas.microsoft.com/office/powerpoint/2010/main" Requires="p14">
      <p:transition spd="slow" p14:dur="2000" advTm="34253"/>
    </mc:Choice>
    <mc:Fallback>
      <p:transition spd="slow" advTm="342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345" objId="2"/>
        <p14:stopEvt time="31814" objId="2"/>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459968" y="346590"/>
            <a:ext cx="45476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459968" y="445480"/>
            <a:ext cx="2756525" cy="307594"/>
          </a:xfrm>
          <a:prstGeom prst="rect">
            <a:avLst/>
          </a:prstGeom>
          <a:noFill/>
        </p:spPr>
        <p:txBody>
          <a:bodyPr wrap="square" lIns="0" tIns="0" rIns="0" bIns="0" rtlCol="0">
            <a:noAutofit/>
          </a:bodyPr>
          <a:lstStyle/>
          <a:p>
            <a:r>
              <a:rPr lang="de-DE" sz="2000" dirty="0">
                <a:latin typeface="Palatino Linotype" panose="02040502050505030304" pitchFamily="18" charset="0"/>
              </a:rPr>
              <a:t>Urstofftheorie</a:t>
            </a:r>
          </a:p>
        </p:txBody>
      </p:sp>
      <p:sp>
        <p:nvSpPr>
          <p:cNvPr id="12" name="Textfeld 11"/>
          <p:cNvSpPr txBox="1"/>
          <p:nvPr/>
        </p:nvSpPr>
        <p:spPr>
          <a:xfrm>
            <a:off x="459968" y="1110827"/>
            <a:ext cx="3319552" cy="3050623"/>
          </a:xfrm>
          <a:prstGeom prst="rect">
            <a:avLst/>
          </a:prstGeom>
          <a:noFill/>
        </p:spPr>
        <p:txBody>
          <a:bodyPr wrap="square" lIns="0" tIns="0" rIns="0" bIns="0" rtlCol="0">
            <a:noAutofit/>
          </a:bodyPr>
          <a:lstStyle/>
          <a:p>
            <a:pPr marL="171450" indent="-171450">
              <a:buClr>
                <a:schemeClr val="accent1"/>
              </a:buClr>
              <a:buFont typeface="Arial" panose="020B0604020202020204" pitchFamily="34" charset="0"/>
              <a:buChar char="•"/>
            </a:pPr>
            <a:r>
              <a:rPr lang="de-DE" sz="1400" dirty="0"/>
              <a:t>bei griechischen Philosophen erforscht</a:t>
            </a:r>
          </a:p>
          <a:p>
            <a:pPr marL="171450" indent="-171450">
              <a:buClr>
                <a:schemeClr val="accent1"/>
              </a:buClr>
              <a:buFont typeface="Arial" panose="020B0604020202020204" pitchFamily="34" charset="0"/>
              <a:buChar char="•"/>
            </a:pPr>
            <a:endParaRPr lang="de-DE" altLang="de-DE" sz="1400" dirty="0">
              <a:solidFill>
                <a:srgbClr val="002F5D"/>
              </a:solidFill>
              <a:ea typeface="Roboto Condensed" panose="02000000000000000000" pitchFamily="2" charset="0"/>
              <a:cs typeface="Roboto Condensed" panose="02000000000000000000" pitchFamily="2" charset="0"/>
            </a:endParaRPr>
          </a:p>
          <a:p>
            <a:pPr marL="171450" indent="-171450">
              <a:buClr>
                <a:schemeClr val="accent1"/>
              </a:buClr>
              <a:buFont typeface="Arial" panose="020B0604020202020204" pitchFamily="34" charset="0"/>
              <a:buChar char="•"/>
            </a:pPr>
            <a:r>
              <a:rPr lang="de-DE" sz="1400" dirty="0"/>
              <a:t>Frage: Woraus besteht die Welt </a:t>
            </a:r>
            <a:r>
              <a:rPr lang="de-DE" sz="1400" dirty="0">
                <a:sym typeface="Wingdings" panose="05000000000000000000" pitchFamily="2" charset="2"/>
              </a:rPr>
              <a:t></a:t>
            </a:r>
            <a:r>
              <a:rPr lang="de-DE" sz="1400" dirty="0"/>
              <a:t> „Urstoff“</a:t>
            </a:r>
          </a:p>
          <a:p>
            <a:pPr marL="171450" indent="-171450">
              <a:buClr>
                <a:schemeClr val="accent1"/>
              </a:buClr>
              <a:buFont typeface="Arial" panose="020B0604020202020204" pitchFamily="34" charset="0"/>
              <a:buChar char="•"/>
            </a:pPr>
            <a:endParaRPr lang="de-DE" sz="1400" dirty="0"/>
          </a:p>
          <a:p>
            <a:pPr marL="171450" indent="-171450">
              <a:buClr>
                <a:schemeClr val="accent1"/>
              </a:buClr>
              <a:buFont typeface="Arial" panose="020B0604020202020204" pitchFamily="34" charset="0"/>
              <a:buChar char="•"/>
            </a:pPr>
            <a:r>
              <a:rPr lang="de-DE" sz="1400" dirty="0"/>
              <a:t>Gedanke: Urstoff muss für die Ewigkeit sein</a:t>
            </a:r>
          </a:p>
          <a:p>
            <a:pPr marL="171450" indent="-171450">
              <a:buClr>
                <a:schemeClr val="accent1"/>
              </a:buClr>
              <a:buFont typeface="Arial" panose="020B0604020202020204" pitchFamily="34" charset="0"/>
              <a:buChar char="•"/>
            </a:pPr>
            <a:endParaRPr lang="de-DE" sz="1400" dirty="0"/>
          </a:p>
          <a:p>
            <a:pPr marL="171450" indent="-171450">
              <a:buClr>
                <a:schemeClr val="accent1"/>
              </a:buClr>
              <a:buFont typeface="Arial" panose="020B0604020202020204" pitchFamily="34" charset="0"/>
              <a:buChar char="•"/>
            </a:pPr>
            <a:r>
              <a:rPr lang="de-DE" sz="1400" dirty="0"/>
              <a:t>Insbesondere: 4-Elemente-Lehre nach Empedokles</a:t>
            </a:r>
          </a:p>
        </p:txBody>
      </p:sp>
      <p:pic>
        <p:nvPicPr>
          <p:cNvPr id="3" name="Grafik 2">
            <a:extLst>
              <a:ext uri="{FF2B5EF4-FFF2-40B4-BE49-F238E27FC236}">
                <a16:creationId xmlns:a16="http://schemas.microsoft.com/office/drawing/2014/main" id="{B4F73B96-3B41-4B6C-A1AF-77803FAF87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0"/>
            <a:ext cx="4495800" cy="4495800"/>
          </a:xfrm>
          <a:prstGeom prst="rect">
            <a:avLst/>
          </a:prstGeom>
          <a:ln>
            <a:noFill/>
          </a:ln>
          <a:effectLst>
            <a:softEdge rad="112500"/>
          </a:effectLst>
        </p:spPr>
      </p:pic>
      <p:sp>
        <p:nvSpPr>
          <p:cNvPr id="2" name="Textfeld 1">
            <a:extLst>
              <a:ext uri="{FF2B5EF4-FFF2-40B4-BE49-F238E27FC236}">
                <a16:creationId xmlns:a16="http://schemas.microsoft.com/office/drawing/2014/main" id="{0876428F-6067-4E73-9F2D-A5BBAF3E8139}"/>
              </a:ext>
            </a:extLst>
          </p:cNvPr>
          <p:cNvSpPr txBox="1"/>
          <p:nvPr/>
        </p:nvSpPr>
        <p:spPr>
          <a:xfrm>
            <a:off x="8696960" y="4264968"/>
            <a:ext cx="508000" cy="230832"/>
          </a:xfrm>
          <a:prstGeom prst="rect">
            <a:avLst/>
          </a:prstGeom>
          <a:noFill/>
        </p:spPr>
        <p:txBody>
          <a:bodyPr wrap="square" rtlCol="0">
            <a:spAutoFit/>
          </a:bodyPr>
          <a:lstStyle/>
          <a:p>
            <a:r>
              <a:rPr lang="de-DE" sz="900" dirty="0"/>
              <a:t>Abb7</a:t>
            </a:r>
          </a:p>
        </p:txBody>
      </p:sp>
    </p:spTree>
    <p:extLst>
      <p:ext uri="{BB962C8B-B14F-4D97-AF65-F5344CB8AC3E}">
        <p14:creationId xmlns:p14="http://schemas.microsoft.com/office/powerpoint/2010/main" val="957167440"/>
      </p:ext>
    </p:extLst>
  </p:cSld>
  <p:clrMapOvr>
    <a:masterClrMapping/>
  </p:clrMapOvr>
  <mc:AlternateContent xmlns:mc="http://schemas.openxmlformats.org/markup-compatibility/2006">
    <mc:Choice xmlns:p14="http://schemas.microsoft.com/office/powerpoint/2010/main" Requires="p14">
      <p:transition spd="slow" p14:dur="2000" advTm="1364"/>
    </mc:Choice>
    <mc:Fallback>
      <p:transition spd="slow" advTm="1364"/>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5"/>
</p:tagLst>
</file>

<file path=ppt/tags/tag10.xml><?xml version="1.0" encoding="utf-8"?>
<p:tagLst xmlns:a="http://schemas.openxmlformats.org/drawingml/2006/main" xmlns:r="http://schemas.openxmlformats.org/officeDocument/2006/relationships" xmlns:p="http://schemas.openxmlformats.org/presentationml/2006/main">
  <p:tag name="TIMING" val="|1.2|2.4|38.6|30.9|50.4|65.3|31.6"/>
</p:tagLst>
</file>

<file path=ppt/tags/tag11.xml><?xml version="1.0" encoding="utf-8"?>
<p:tagLst xmlns:a="http://schemas.openxmlformats.org/drawingml/2006/main" xmlns:r="http://schemas.openxmlformats.org/officeDocument/2006/relationships" xmlns:p="http://schemas.openxmlformats.org/presentationml/2006/main">
  <p:tag name="TIMING" val="|1.2"/>
</p:tagLst>
</file>

<file path=ppt/tags/tag2.xml><?xml version="1.0" encoding="utf-8"?>
<p:tagLst xmlns:a="http://schemas.openxmlformats.org/drawingml/2006/main" xmlns:r="http://schemas.openxmlformats.org/officeDocument/2006/relationships" xmlns:p="http://schemas.openxmlformats.org/presentationml/2006/main">
  <p:tag name="TIMING" val="|1.9"/>
</p:tagLst>
</file>

<file path=ppt/tags/tag3.xml><?xml version="1.0" encoding="utf-8"?>
<p:tagLst xmlns:a="http://schemas.openxmlformats.org/drawingml/2006/main" xmlns:r="http://schemas.openxmlformats.org/officeDocument/2006/relationships" xmlns:p="http://schemas.openxmlformats.org/presentationml/2006/main">
  <p:tag name="TIMING" val="|1.5"/>
</p:tagLst>
</file>

<file path=ppt/tags/tag4.xml><?xml version="1.0" encoding="utf-8"?>
<p:tagLst xmlns:a="http://schemas.openxmlformats.org/drawingml/2006/main" xmlns:r="http://schemas.openxmlformats.org/officeDocument/2006/relationships" xmlns:p="http://schemas.openxmlformats.org/presentationml/2006/main">
  <p:tag name="TIMING" val="|1"/>
</p:tagLst>
</file>

<file path=ppt/tags/tag5.xml><?xml version="1.0" encoding="utf-8"?>
<p:tagLst xmlns:a="http://schemas.openxmlformats.org/drawingml/2006/main" xmlns:r="http://schemas.openxmlformats.org/officeDocument/2006/relationships" xmlns:p="http://schemas.openxmlformats.org/presentationml/2006/main">
  <p:tag name="TIMING" val="|1.3"/>
</p:tagLst>
</file>

<file path=ppt/tags/tag6.xml><?xml version="1.0" encoding="utf-8"?>
<p:tagLst xmlns:a="http://schemas.openxmlformats.org/drawingml/2006/main" xmlns:r="http://schemas.openxmlformats.org/officeDocument/2006/relationships" xmlns:p="http://schemas.openxmlformats.org/presentationml/2006/main">
  <p:tag name="TIMING" val="|1.3"/>
</p:tagLst>
</file>

<file path=ppt/tags/tag7.xml><?xml version="1.0" encoding="utf-8"?>
<p:tagLst xmlns:a="http://schemas.openxmlformats.org/drawingml/2006/main" xmlns:r="http://schemas.openxmlformats.org/officeDocument/2006/relationships" xmlns:p="http://schemas.openxmlformats.org/presentationml/2006/main">
  <p:tag name="TIMING" val="|1.2|23.5"/>
</p:tagLst>
</file>

<file path=ppt/tags/tag8.xml><?xml version="1.0" encoding="utf-8"?>
<p:tagLst xmlns:a="http://schemas.openxmlformats.org/drawingml/2006/main" xmlns:r="http://schemas.openxmlformats.org/officeDocument/2006/relationships" xmlns:p="http://schemas.openxmlformats.org/presentationml/2006/main">
  <p:tag name="TIMING" val="|1.7"/>
</p:tagLst>
</file>

<file path=ppt/tags/tag9.xml><?xml version="1.0" encoding="utf-8"?>
<p:tagLst xmlns:a="http://schemas.openxmlformats.org/drawingml/2006/main" xmlns:r="http://schemas.openxmlformats.org/officeDocument/2006/relationships" xmlns:p="http://schemas.openxmlformats.org/presentationml/2006/main">
  <p:tag name="TIMING" val="|1.2"/>
</p:tagLst>
</file>

<file path=ppt/theme/theme1.xml><?xml version="1.0" encoding="utf-8"?>
<a:theme xmlns:a="http://schemas.openxmlformats.org/drawingml/2006/main" name="Universität Jena">
  <a:themeElements>
    <a:clrScheme name="Universität">
      <a:dk1>
        <a:srgbClr val="002F5D"/>
      </a:dk1>
      <a:lt1>
        <a:srgbClr val="FFFFFF"/>
      </a:lt1>
      <a:dk2>
        <a:srgbClr val="002F5D"/>
      </a:dk2>
      <a:lt2>
        <a:srgbClr val="FFFFFF"/>
      </a:lt2>
      <a:accent1>
        <a:srgbClr val="AE9A63"/>
      </a:accent1>
      <a:accent2>
        <a:srgbClr val="7682A5"/>
      </a:accent2>
      <a:accent3>
        <a:srgbClr val="8E98B7"/>
      </a:accent3>
      <a:accent4>
        <a:srgbClr val="FFFFFF"/>
      </a:accent4>
      <a:accent5>
        <a:srgbClr val="FFFFFF"/>
      </a:accent5>
      <a:accent6>
        <a:srgbClr val="FFFFFF"/>
      </a:accent6>
      <a:hlink>
        <a:srgbClr val="7682A5"/>
      </a:hlink>
      <a:folHlink>
        <a:srgbClr val="A8AFC8"/>
      </a:folHlink>
    </a:clrScheme>
    <a:fontScheme name="Universität">
      <a:majorFont>
        <a:latin typeface="Palatino nova Medium"/>
        <a:ea typeface=""/>
        <a:cs typeface=""/>
      </a:majorFont>
      <a:minorFont>
        <a:latin typeface="Roboto Condensed"/>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alpha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Vorlage (1)" id="{739E7CCB-2E29-4880-B3A6-2BAD8EB94617}" vid="{722A5E07-FA0E-4CA0-B03D-3D0D2E6883D5}"/>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920F6AA76A84CC44B7DB83CE7CBF78DF" ma:contentTypeVersion="8" ma:contentTypeDescription="Ein neues Dokument erstellen." ma:contentTypeScope="" ma:versionID="6dc4d81caeb2808f19c6d437d0618e9e">
  <xsd:schema xmlns:xsd="http://www.w3.org/2001/XMLSchema" xmlns:xs="http://www.w3.org/2001/XMLSchema" xmlns:p="http://schemas.microsoft.com/office/2006/metadata/properties" xmlns:ns2="44d71a85-72a5-43fb-bafe-0064c075c558" targetNamespace="http://schemas.microsoft.com/office/2006/metadata/properties" ma:root="true" ma:fieldsID="fe7bf928396b3735f8ced4489d442927" ns2:_="">
    <xsd:import namespace="44d71a85-72a5-43fb-bafe-0064c075c55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d71a85-72a5-43fb-bafe-0064c075c5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1697BE6-CF5C-40A8-B5AC-39C50569EAAB}">
  <ds:schemaRefs>
    <ds:schemaRef ds:uri="http://schemas.microsoft.com/sharepoint/v3/contenttype/forms"/>
  </ds:schemaRefs>
</ds:datastoreItem>
</file>

<file path=customXml/itemProps2.xml><?xml version="1.0" encoding="utf-8"?>
<ds:datastoreItem xmlns:ds="http://schemas.openxmlformats.org/officeDocument/2006/customXml" ds:itemID="{AD950BDB-8D84-4902-B5B9-F30C8A34EA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d71a85-72a5-43fb-bafe-0064c075c5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8EC76CB-84E1-44B7-87FE-22CFC50F2952}">
  <ds:schemaRefs>
    <ds:schemaRef ds:uri="http://www.w3.org/XML/1998/namespace"/>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purl.org/dc/terms/"/>
    <ds:schemaRef ds:uri="44d71a85-72a5-43fb-bafe-0064c075c558"/>
  </ds:schemaRefs>
</ds:datastoreItem>
</file>

<file path=docProps/app.xml><?xml version="1.0" encoding="utf-8"?>
<Properties xmlns="http://schemas.openxmlformats.org/officeDocument/2006/extended-properties" xmlns:vt="http://schemas.openxmlformats.org/officeDocument/2006/docPropsVTypes">
  <Template>Uni Jena</Template>
  <TotalTime>0</TotalTime>
  <Words>2471</Words>
  <Application>Microsoft Office PowerPoint</Application>
  <PresentationFormat>Bildschirmpräsentation (16:9)</PresentationFormat>
  <Paragraphs>279</Paragraphs>
  <Slides>24</Slides>
  <Notes>21</Notes>
  <HiddenSlides>0</HiddenSlides>
  <MMClips>18</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24</vt:i4>
      </vt:variant>
    </vt:vector>
  </HeadingPairs>
  <TitlesOfParts>
    <vt:vector size="30" baseType="lpstr">
      <vt:lpstr>Roboto Condensed</vt:lpstr>
      <vt:lpstr>Times New Roman</vt:lpstr>
      <vt:lpstr>Arial</vt:lpstr>
      <vt:lpstr>Calibri</vt:lpstr>
      <vt:lpstr>Palatino Linotype</vt:lpstr>
      <vt:lpstr>Universität Jena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FSU Jena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Lennart</dc:creator>
  <cp:lastModifiedBy>Philipp Engelmann</cp:lastModifiedBy>
  <cp:revision>96</cp:revision>
  <cp:lastPrinted>2020-06-30T07:02:05Z</cp:lastPrinted>
  <dcterms:created xsi:type="dcterms:W3CDTF">2020-06-15T08:09:53Z</dcterms:created>
  <dcterms:modified xsi:type="dcterms:W3CDTF">2021-11-09T13:04:11Z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0x010100920F6AA76A84CC44B7DB83CE7CBF78DF</vt:lpwstr>
  </property>
</Properties>
</file>