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4"/>
  </p:notesMasterIdLst>
  <p:handoutMasterIdLst>
    <p:handoutMasterId r:id="rId35"/>
  </p:handoutMasterIdLst>
  <p:sldIdLst>
    <p:sldId id="258" r:id="rId5"/>
    <p:sldId id="285" r:id="rId6"/>
    <p:sldId id="281" r:id="rId7"/>
    <p:sldId id="286" r:id="rId8"/>
    <p:sldId id="287" r:id="rId9"/>
    <p:sldId id="288" r:id="rId10"/>
    <p:sldId id="289" r:id="rId11"/>
    <p:sldId id="290" r:id="rId12"/>
    <p:sldId id="292" r:id="rId13"/>
    <p:sldId id="291" r:id="rId14"/>
    <p:sldId id="293" r:id="rId15"/>
    <p:sldId id="294" r:id="rId16"/>
    <p:sldId id="282" r:id="rId17"/>
    <p:sldId id="283" r:id="rId18"/>
    <p:sldId id="284" r:id="rId19"/>
    <p:sldId id="295" r:id="rId20"/>
    <p:sldId id="296" r:id="rId21"/>
    <p:sldId id="297" r:id="rId22"/>
    <p:sldId id="298" r:id="rId23"/>
    <p:sldId id="308" r:id="rId24"/>
    <p:sldId id="299" r:id="rId25"/>
    <p:sldId id="300" r:id="rId26"/>
    <p:sldId id="301" r:id="rId27"/>
    <p:sldId id="302" r:id="rId28"/>
    <p:sldId id="303" r:id="rId29"/>
    <p:sldId id="304" r:id="rId30"/>
    <p:sldId id="305" r:id="rId31"/>
    <p:sldId id="306" r:id="rId32"/>
    <p:sldId id="307" r:id="rId33"/>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Palatino Linotype" panose="02040502050505030304" pitchFamily="18" charset="0"/>
      <p:regular r:id="rId40"/>
      <p:bold r:id="rId41"/>
      <p:italic r:id="rId42"/>
      <p:boldItalic r:id="rId43"/>
    </p:embeddedFont>
    <p:embeddedFont>
      <p:font typeface="Roboto Condensed" panose="020F0502020204030204" pitchFamily="34" charset="0"/>
      <p:regular r:id="rId44"/>
      <p:bold r:id="rId45"/>
      <p:italic r:id="rId46"/>
      <p:boldItalic r:id="rId4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162" userDrawn="1">
          <p15:clr>
            <a:srgbClr val="A4A3A4"/>
          </p15:clr>
        </p15:guide>
        <p15:guide id="3" orient="horz" pos="2414" userDrawn="1">
          <p15:clr>
            <a:srgbClr val="A4A3A4"/>
          </p15:clr>
        </p15:guide>
        <p15:guide id="5" orient="horz" pos="2867" userDrawn="1">
          <p15:clr>
            <a:srgbClr val="A4A3A4"/>
          </p15:clr>
        </p15:guide>
        <p15:guide id="6" orient="horz" pos="282">
          <p15:clr>
            <a:srgbClr val="A4A3A4"/>
          </p15:clr>
        </p15:guide>
        <p15:guide id="7" orient="horz" pos="696">
          <p15:clr>
            <a:srgbClr val="A4A3A4"/>
          </p15:clr>
        </p15:guide>
        <p15:guide id="8" orient="horz" pos="2709" userDrawn="1">
          <p15:clr>
            <a:srgbClr val="A4A3A4"/>
          </p15:clr>
        </p15:guide>
        <p15:guide id="9" pos="2018">
          <p15:clr>
            <a:srgbClr val="A4A3A4"/>
          </p15:clr>
        </p15:guide>
        <p15:guide id="10" pos="1723" userDrawn="1">
          <p15:clr>
            <a:srgbClr val="A4A3A4"/>
          </p15:clr>
        </p15:guide>
        <p15:guide id="11" pos="5474">
          <p15:clr>
            <a:srgbClr val="A4A3A4"/>
          </p15:clr>
        </p15:guide>
        <p15:guide id="12" pos="295" userDrawn="1">
          <p15:clr>
            <a:srgbClr val="A4A3A4"/>
          </p15:clr>
        </p15:guide>
        <p15:guide id="13" pos="4033">
          <p15:clr>
            <a:srgbClr val="A4A3A4"/>
          </p15:clr>
        </p15:guide>
        <p15:guide id="14" pos="3745">
          <p15:clr>
            <a:srgbClr val="A4A3A4"/>
          </p15:clr>
        </p15:guide>
        <p15:guide id="15" pos="3170">
          <p15:clr>
            <a:srgbClr val="A4A3A4"/>
          </p15:clr>
        </p15:guide>
        <p15:guide id="16" pos="577">
          <p15:clr>
            <a:srgbClr val="A4A3A4"/>
          </p15:clr>
        </p15:guide>
        <p15:guide id="17" pos="864">
          <p15:clr>
            <a:srgbClr val="A4A3A4"/>
          </p15:clr>
        </p15:guide>
        <p15:guide id="18" pos="1156" userDrawn="1">
          <p15:clr>
            <a:srgbClr val="A4A3A4"/>
          </p15:clr>
        </p15:guide>
        <p15:guide id="19" pos="1443">
          <p15:clr>
            <a:srgbClr val="A4A3A4"/>
          </p15:clr>
        </p15:guide>
        <p15:guide id="20" pos="2312">
          <p15:clr>
            <a:srgbClr val="A4A3A4"/>
          </p15:clr>
        </p15:guide>
        <p15:guide id="21" pos="2595">
          <p15:clr>
            <a:srgbClr val="A4A3A4"/>
          </p15:clr>
        </p15:guide>
        <p15:guide id="22" pos="2880" userDrawn="1">
          <p15:clr>
            <a:srgbClr val="A4A3A4"/>
          </p15:clr>
        </p15:guide>
        <p15:guide id="23" pos="3458">
          <p15:clr>
            <a:srgbClr val="A4A3A4"/>
          </p15:clr>
        </p15:guide>
        <p15:guide id="25" pos="4604" userDrawn="1">
          <p15:clr>
            <a:srgbClr val="A4A3A4"/>
          </p15:clr>
        </p15:guide>
        <p15:guide id="26" pos="4899">
          <p15:clr>
            <a:srgbClr val="A4A3A4"/>
          </p15:clr>
        </p15:guide>
        <p15:guide id="27" pos="5186">
          <p15:clr>
            <a:srgbClr val="A4A3A4"/>
          </p15:clr>
        </p15:guide>
        <p15:guide id="28" orient="horz" pos="3153">
          <p15:clr>
            <a:srgbClr val="A4A3A4"/>
          </p15:clr>
        </p15:guide>
        <p15:guide id="29" orient="horz" pos="2836">
          <p15:clr>
            <a:srgbClr val="A4A3A4"/>
          </p15:clr>
        </p15:guide>
        <p15:guide id="30" pos="432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F5D"/>
    <a:srgbClr val="BD9F21"/>
    <a:srgbClr val="FFC864"/>
    <a:srgbClr val="FFBE64"/>
    <a:srgbClr val="F0AA46"/>
    <a:srgbClr val="F0A050"/>
    <a:srgbClr val="FFB464"/>
    <a:srgbClr val="FABE5A"/>
    <a:srgbClr val="F0A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1E63A-EE0E-4D50-BC3A-B764AA0DCC2F}" v="44" dt="2021-10-20T15:45:10.68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68" autoAdjust="0"/>
    <p:restoredTop sz="90142" autoAdjust="0"/>
  </p:normalViewPr>
  <p:slideViewPr>
    <p:cSldViewPr snapToGrid="0" snapToObjects="1">
      <p:cViewPr varScale="1">
        <p:scale>
          <a:sx n="106" d="100"/>
          <a:sy n="106" d="100"/>
        </p:scale>
        <p:origin x="184" y="568"/>
      </p:cViewPr>
      <p:guideLst>
        <p:guide orient="horz" pos="1620"/>
        <p:guide orient="horz" pos="3162"/>
        <p:guide orient="horz" pos="2414"/>
        <p:guide orient="horz" pos="2867"/>
        <p:guide orient="horz" pos="282"/>
        <p:guide orient="horz" pos="696"/>
        <p:guide orient="horz" pos="2709"/>
        <p:guide pos="2018"/>
        <p:guide pos="1723"/>
        <p:guide pos="5474"/>
        <p:guide pos="295"/>
        <p:guide pos="4033"/>
        <p:guide pos="3745"/>
        <p:guide pos="3170"/>
        <p:guide pos="577"/>
        <p:guide pos="864"/>
        <p:guide pos="1156"/>
        <p:guide pos="1443"/>
        <p:guide pos="2312"/>
        <p:guide pos="2595"/>
        <p:guide pos="2880"/>
        <p:guide pos="3458"/>
        <p:guide pos="4604"/>
        <p:guide pos="4899"/>
        <p:guide pos="5186"/>
        <p:guide orient="horz" pos="3153"/>
        <p:guide orient="horz" pos="2836"/>
        <p:guide pos="432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82" d="100"/>
          <a:sy n="82" d="100"/>
        </p:scale>
        <p:origin x="-3180"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2642F8-4030-468B-846F-DE3B6AB6CE0D}" type="datetimeFigureOut">
              <a:rPr lang="de-DE" smtClean="0"/>
              <a:t>04.11.21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6AA542-7317-4AC6-A4A4-9C0CA7435764}" type="slidenum">
              <a:rPr lang="de-DE" smtClean="0"/>
              <a:t>‹Nr.›</a:t>
            </a:fld>
            <a:endParaRPr lang="de-DE"/>
          </a:p>
        </p:txBody>
      </p:sp>
    </p:spTree>
    <p:extLst>
      <p:ext uri="{BB962C8B-B14F-4D97-AF65-F5344CB8AC3E}">
        <p14:creationId xmlns:p14="http://schemas.microsoft.com/office/powerpoint/2010/main" val="2602496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AB2040-EA4D-4002-BC41-13AC0377AF84}" type="datetimeFigureOut">
              <a:rPr lang="de-DE" smtClean="0"/>
              <a:t>04.11.21</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DADD7A-5464-40FD-B5CC-4CA36D7CC1F5}" type="slidenum">
              <a:rPr lang="de-DE" smtClean="0"/>
              <a:t>‹Nr.›</a:t>
            </a:fld>
            <a:endParaRPr lang="de-DE"/>
          </a:p>
        </p:txBody>
      </p:sp>
    </p:spTree>
    <p:extLst>
      <p:ext uri="{BB962C8B-B14F-4D97-AF65-F5344CB8AC3E}">
        <p14:creationId xmlns:p14="http://schemas.microsoft.com/office/powerpoint/2010/main" val="149530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a:t>
            </a:fld>
            <a:endParaRPr lang="de-DE"/>
          </a:p>
        </p:txBody>
      </p:sp>
    </p:spTree>
    <p:extLst>
      <p:ext uri="{BB962C8B-B14F-4D97-AF65-F5344CB8AC3E}">
        <p14:creationId xmlns:p14="http://schemas.microsoft.com/office/powerpoint/2010/main" val="3884142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10</a:t>
            </a:fld>
            <a:endParaRPr lang="de-DE"/>
          </a:p>
        </p:txBody>
      </p:sp>
    </p:spTree>
    <p:extLst>
      <p:ext uri="{BB962C8B-B14F-4D97-AF65-F5344CB8AC3E}">
        <p14:creationId xmlns:p14="http://schemas.microsoft.com/office/powerpoint/2010/main" val="4037360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11</a:t>
            </a:fld>
            <a:endParaRPr lang="de-DE"/>
          </a:p>
        </p:txBody>
      </p:sp>
    </p:spTree>
    <p:extLst>
      <p:ext uri="{BB962C8B-B14F-4D97-AF65-F5344CB8AC3E}">
        <p14:creationId xmlns:p14="http://schemas.microsoft.com/office/powerpoint/2010/main" val="143058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12</a:t>
            </a:fld>
            <a:endParaRPr lang="de-DE"/>
          </a:p>
        </p:txBody>
      </p:sp>
    </p:spTree>
    <p:extLst>
      <p:ext uri="{BB962C8B-B14F-4D97-AF65-F5344CB8AC3E}">
        <p14:creationId xmlns:p14="http://schemas.microsoft.com/office/powerpoint/2010/main" val="891399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13</a:t>
            </a:fld>
            <a:endParaRPr lang="de-DE"/>
          </a:p>
        </p:txBody>
      </p:sp>
    </p:spTree>
    <p:extLst>
      <p:ext uri="{BB962C8B-B14F-4D97-AF65-F5344CB8AC3E}">
        <p14:creationId xmlns:p14="http://schemas.microsoft.com/office/powerpoint/2010/main" val="312009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14</a:t>
            </a:fld>
            <a:endParaRPr lang="de-DE"/>
          </a:p>
        </p:txBody>
      </p:sp>
    </p:spTree>
    <p:extLst>
      <p:ext uri="{BB962C8B-B14F-4D97-AF65-F5344CB8AC3E}">
        <p14:creationId xmlns:p14="http://schemas.microsoft.com/office/powerpoint/2010/main" val="391443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15</a:t>
            </a:fld>
            <a:endParaRPr lang="de-DE"/>
          </a:p>
        </p:txBody>
      </p:sp>
    </p:spTree>
    <p:extLst>
      <p:ext uri="{BB962C8B-B14F-4D97-AF65-F5344CB8AC3E}">
        <p14:creationId xmlns:p14="http://schemas.microsoft.com/office/powerpoint/2010/main" val="143767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16</a:t>
            </a:fld>
            <a:endParaRPr lang="de-DE"/>
          </a:p>
        </p:txBody>
      </p:sp>
    </p:spTree>
    <p:extLst>
      <p:ext uri="{BB962C8B-B14F-4D97-AF65-F5344CB8AC3E}">
        <p14:creationId xmlns:p14="http://schemas.microsoft.com/office/powerpoint/2010/main" val="2610854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17</a:t>
            </a:fld>
            <a:endParaRPr lang="de-DE"/>
          </a:p>
        </p:txBody>
      </p:sp>
    </p:spTree>
    <p:extLst>
      <p:ext uri="{BB962C8B-B14F-4D97-AF65-F5344CB8AC3E}">
        <p14:creationId xmlns:p14="http://schemas.microsoft.com/office/powerpoint/2010/main" val="334919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18</a:t>
            </a:fld>
            <a:endParaRPr lang="de-DE"/>
          </a:p>
        </p:txBody>
      </p:sp>
    </p:spTree>
    <p:extLst>
      <p:ext uri="{BB962C8B-B14F-4D97-AF65-F5344CB8AC3E}">
        <p14:creationId xmlns:p14="http://schemas.microsoft.com/office/powerpoint/2010/main" val="372809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19</a:t>
            </a:fld>
            <a:endParaRPr lang="de-DE"/>
          </a:p>
        </p:txBody>
      </p:sp>
    </p:spTree>
    <p:extLst>
      <p:ext uri="{BB962C8B-B14F-4D97-AF65-F5344CB8AC3E}">
        <p14:creationId xmlns:p14="http://schemas.microsoft.com/office/powerpoint/2010/main" val="3532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2</a:t>
            </a:fld>
            <a:endParaRPr lang="de-DE"/>
          </a:p>
        </p:txBody>
      </p:sp>
    </p:spTree>
    <p:extLst>
      <p:ext uri="{BB962C8B-B14F-4D97-AF65-F5344CB8AC3E}">
        <p14:creationId xmlns:p14="http://schemas.microsoft.com/office/powerpoint/2010/main" val="3631720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20</a:t>
            </a:fld>
            <a:endParaRPr lang="de-DE"/>
          </a:p>
        </p:txBody>
      </p:sp>
    </p:spTree>
    <p:extLst>
      <p:ext uri="{BB962C8B-B14F-4D97-AF65-F5344CB8AC3E}">
        <p14:creationId xmlns:p14="http://schemas.microsoft.com/office/powerpoint/2010/main" val="653374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pPr/>
              <a:t>21</a:t>
            </a:fld>
            <a:endParaRPr lang="de-DE"/>
          </a:p>
        </p:txBody>
      </p:sp>
    </p:spTree>
    <p:extLst>
      <p:ext uri="{BB962C8B-B14F-4D97-AF65-F5344CB8AC3E}">
        <p14:creationId xmlns:p14="http://schemas.microsoft.com/office/powerpoint/2010/main" val="1915331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22</a:t>
            </a:fld>
            <a:endParaRPr lang="de-DE" altLang="de-DE">
              <a:solidFill>
                <a:srgbClr val="000000"/>
              </a:solidFill>
            </a:endParaRPr>
          </a:p>
        </p:txBody>
      </p:sp>
    </p:spTree>
    <p:extLst>
      <p:ext uri="{BB962C8B-B14F-4D97-AF65-F5344CB8AC3E}">
        <p14:creationId xmlns:p14="http://schemas.microsoft.com/office/powerpoint/2010/main" val="398551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23</a:t>
            </a:fld>
            <a:endParaRPr lang="de-DE" altLang="de-DE">
              <a:solidFill>
                <a:srgbClr val="000000"/>
              </a:solidFill>
            </a:endParaRPr>
          </a:p>
        </p:txBody>
      </p:sp>
    </p:spTree>
    <p:extLst>
      <p:ext uri="{BB962C8B-B14F-4D97-AF65-F5344CB8AC3E}">
        <p14:creationId xmlns:p14="http://schemas.microsoft.com/office/powerpoint/2010/main" val="813527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24</a:t>
            </a:fld>
            <a:endParaRPr lang="de-DE" altLang="de-DE">
              <a:solidFill>
                <a:srgbClr val="000000"/>
              </a:solidFill>
            </a:endParaRPr>
          </a:p>
        </p:txBody>
      </p:sp>
    </p:spTree>
    <p:extLst>
      <p:ext uri="{BB962C8B-B14F-4D97-AF65-F5344CB8AC3E}">
        <p14:creationId xmlns:p14="http://schemas.microsoft.com/office/powerpoint/2010/main" val="3827463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25</a:t>
            </a:fld>
            <a:endParaRPr lang="de-DE" altLang="de-DE">
              <a:solidFill>
                <a:srgbClr val="000000"/>
              </a:solidFill>
            </a:endParaRPr>
          </a:p>
        </p:txBody>
      </p:sp>
    </p:spTree>
    <p:extLst>
      <p:ext uri="{BB962C8B-B14F-4D97-AF65-F5344CB8AC3E}">
        <p14:creationId xmlns:p14="http://schemas.microsoft.com/office/powerpoint/2010/main" val="3860342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26</a:t>
            </a:fld>
            <a:endParaRPr lang="de-DE" altLang="de-DE">
              <a:solidFill>
                <a:srgbClr val="000000"/>
              </a:solidFill>
            </a:endParaRPr>
          </a:p>
        </p:txBody>
      </p:sp>
    </p:spTree>
    <p:extLst>
      <p:ext uri="{BB962C8B-B14F-4D97-AF65-F5344CB8AC3E}">
        <p14:creationId xmlns:p14="http://schemas.microsoft.com/office/powerpoint/2010/main" val="77691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27</a:t>
            </a:fld>
            <a:endParaRPr lang="de-DE" altLang="de-DE">
              <a:solidFill>
                <a:srgbClr val="000000"/>
              </a:solidFill>
            </a:endParaRPr>
          </a:p>
        </p:txBody>
      </p:sp>
    </p:spTree>
    <p:extLst>
      <p:ext uri="{BB962C8B-B14F-4D97-AF65-F5344CB8AC3E}">
        <p14:creationId xmlns:p14="http://schemas.microsoft.com/office/powerpoint/2010/main" val="4223578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28</a:t>
            </a:fld>
            <a:endParaRPr lang="de-DE" altLang="de-DE">
              <a:solidFill>
                <a:srgbClr val="000000"/>
              </a:solidFill>
            </a:endParaRPr>
          </a:p>
        </p:txBody>
      </p:sp>
    </p:spTree>
    <p:extLst>
      <p:ext uri="{BB962C8B-B14F-4D97-AF65-F5344CB8AC3E}">
        <p14:creationId xmlns:p14="http://schemas.microsoft.com/office/powerpoint/2010/main" val="73199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3</a:t>
            </a:fld>
            <a:endParaRPr lang="de-DE"/>
          </a:p>
        </p:txBody>
      </p:sp>
    </p:spTree>
    <p:extLst>
      <p:ext uri="{BB962C8B-B14F-4D97-AF65-F5344CB8AC3E}">
        <p14:creationId xmlns:p14="http://schemas.microsoft.com/office/powerpoint/2010/main" val="246852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4</a:t>
            </a:fld>
            <a:endParaRPr lang="de-DE"/>
          </a:p>
        </p:txBody>
      </p:sp>
    </p:spTree>
    <p:extLst>
      <p:ext uri="{BB962C8B-B14F-4D97-AF65-F5344CB8AC3E}">
        <p14:creationId xmlns:p14="http://schemas.microsoft.com/office/powerpoint/2010/main" val="58251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5</a:t>
            </a:fld>
            <a:endParaRPr lang="de-DE"/>
          </a:p>
        </p:txBody>
      </p:sp>
    </p:spTree>
    <p:extLst>
      <p:ext uri="{BB962C8B-B14F-4D97-AF65-F5344CB8AC3E}">
        <p14:creationId xmlns:p14="http://schemas.microsoft.com/office/powerpoint/2010/main" val="349426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6</a:t>
            </a:fld>
            <a:endParaRPr lang="de-DE"/>
          </a:p>
        </p:txBody>
      </p:sp>
    </p:spTree>
    <p:extLst>
      <p:ext uri="{BB962C8B-B14F-4D97-AF65-F5344CB8AC3E}">
        <p14:creationId xmlns:p14="http://schemas.microsoft.com/office/powerpoint/2010/main" val="74491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7</a:t>
            </a:fld>
            <a:endParaRPr lang="de-DE"/>
          </a:p>
        </p:txBody>
      </p:sp>
    </p:spTree>
    <p:extLst>
      <p:ext uri="{BB962C8B-B14F-4D97-AF65-F5344CB8AC3E}">
        <p14:creationId xmlns:p14="http://schemas.microsoft.com/office/powerpoint/2010/main" val="1754449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8</a:t>
            </a:fld>
            <a:endParaRPr lang="de-DE"/>
          </a:p>
        </p:txBody>
      </p:sp>
    </p:spTree>
    <p:extLst>
      <p:ext uri="{BB962C8B-B14F-4D97-AF65-F5344CB8AC3E}">
        <p14:creationId xmlns:p14="http://schemas.microsoft.com/office/powerpoint/2010/main" val="250508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9</a:t>
            </a:fld>
            <a:endParaRPr lang="de-DE"/>
          </a:p>
        </p:txBody>
      </p:sp>
    </p:spTree>
    <p:extLst>
      <p:ext uri="{BB962C8B-B14F-4D97-AF65-F5344CB8AC3E}">
        <p14:creationId xmlns:p14="http://schemas.microsoft.com/office/powerpoint/2010/main" val="19786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Rechteck 1"/>
          <p:cNvSpPr/>
          <p:nvPr userDrawn="1"/>
        </p:nvSpPr>
        <p:spPr>
          <a:xfrm flipV="1">
            <a:off x="-1" y="4500000"/>
            <a:ext cx="4590000" cy="396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574382" y="4500000"/>
            <a:ext cx="4572000" cy="39600"/>
          </a:xfrm>
          <a:prstGeom prst="rect">
            <a:avLst/>
          </a:prstGeom>
        </p:spPr>
      </p:pic>
      <p:sp>
        <p:nvSpPr>
          <p:cNvPr id="6" name="Textplatzhalter 24"/>
          <p:cNvSpPr txBox="1">
            <a:spLocks/>
          </p:cNvSpPr>
          <p:nvPr userDrawn="1"/>
        </p:nvSpPr>
        <p:spPr>
          <a:xfrm>
            <a:off x="3521641" y="4884574"/>
            <a:ext cx="5165952" cy="154205"/>
          </a:xfrm>
          <a:prstGeom prst="rect">
            <a:avLst/>
          </a:prstGeom>
        </p:spPr>
        <p:txBody>
          <a:bodyPr lIns="0" tIns="0" rIns="0" bIns="0">
            <a:noAutofit/>
          </a:bodyPr>
          <a:lstStyle>
            <a:lvl1pPr marL="0" marR="0" indent="0" algn="r" defTabSz="914400" rtl="0" eaLnBrk="1" fontAlgn="auto" latinLnBrk="0" hangingPunct="1">
              <a:lnSpc>
                <a:spcPct val="100000"/>
              </a:lnSpc>
              <a:spcBef>
                <a:spcPct val="20000"/>
              </a:spcBef>
              <a:spcAft>
                <a:spcPts val="0"/>
              </a:spcAft>
              <a:buClrTx/>
              <a:buSzTx/>
              <a:buFontTx/>
              <a:buNone/>
              <a:tabLst/>
              <a:defRPr lang="de-DE" sz="1000" kern="1200" baseline="0"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fld id="{822FCD78-D96D-4F80-9AD7-6954839C45E1}" type="slidenum">
              <a:rPr lang="de-DE" smtClean="0">
                <a:solidFill>
                  <a:srgbClr val="002F5D"/>
                </a:solidFill>
                <a:latin typeface="Roboto Condensed" pitchFamily="2" charset="0"/>
                <a:ea typeface="Roboto Condensed" pitchFamily="2" charset="0"/>
              </a:rPr>
              <a:pPr>
                <a:defRPr/>
              </a:pPr>
              <a:t>‹Nr.›</a:t>
            </a:fld>
            <a:r>
              <a:rPr lang="de-DE" dirty="0">
                <a:solidFill>
                  <a:srgbClr val="002F5D"/>
                </a:solidFill>
                <a:latin typeface="Roboto Condensed" pitchFamily="2" charset="0"/>
                <a:ea typeface="Roboto Condensed" pitchFamily="2" charset="0"/>
              </a:rPr>
              <a:t> </a:t>
            </a:r>
          </a:p>
        </p:txBody>
      </p:sp>
    </p:spTree>
    <p:extLst>
      <p:ext uri="{BB962C8B-B14F-4D97-AF65-F5344CB8AC3E}">
        <p14:creationId xmlns:p14="http://schemas.microsoft.com/office/powerpoint/2010/main" val="34664415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0" tIns="0" rIns="0" bIns="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1875655"/>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 mit Anführungszeichen«</a:t>
            </a:r>
          </a:p>
        </p:txBody>
      </p:sp>
      <p:sp>
        <p:nvSpPr>
          <p:cNvPr id="11" name="Rechteck 10"/>
          <p:cNvSpPr/>
          <p:nvPr userDrawn="1"/>
        </p:nvSpPr>
        <p:spPr>
          <a:xfrm>
            <a:off x="-1" y="4500000"/>
            <a:ext cx="9144000" cy="6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03822" y="4644000"/>
            <a:ext cx="104590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platzhalter 24">
            <a:extLst>
              <a:ext uri="{FF2B5EF4-FFF2-40B4-BE49-F238E27FC236}">
                <a16:creationId xmlns:a16="http://schemas.microsoft.com/office/drawing/2014/main" id="{A09F3D6A-B734-40C4-A349-229E88A754F4}"/>
              </a:ext>
            </a:extLst>
          </p:cNvPr>
          <p:cNvSpPr txBox="1">
            <a:spLocks/>
          </p:cNvSpPr>
          <p:nvPr userDrawn="1"/>
        </p:nvSpPr>
        <p:spPr>
          <a:xfrm>
            <a:off x="3087041" y="4664113"/>
            <a:ext cx="5688013" cy="144000"/>
          </a:xfrm>
          <a:prstGeom prst="rect">
            <a:avLst/>
          </a:prstGeom>
        </p:spPr>
        <p:txBody>
          <a:bodyPr>
            <a:noAutofit/>
          </a:bodyPr>
          <a:lstStyle>
            <a:lvl1pPr marL="0" indent="0" algn="r" defTabSz="914400" rtl="0" eaLnBrk="1" latinLnBrk="0" hangingPunct="1">
              <a:spcBef>
                <a:spcPct val="20000"/>
              </a:spcBef>
              <a:buFontTx/>
              <a:buNone/>
              <a:defRPr lang="de-DE" sz="100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Roboto Condensed" pitchFamily="2" charset="0"/>
                <a:ea typeface="Roboto Condensed" pitchFamily="2" charset="0"/>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Roboto Condensed" pitchFamily="2" charset="0"/>
                <a:ea typeface="Roboto Condensed" pitchFamily="2" charset="0"/>
                <a:cs typeface="+mn-cs"/>
              </a:defRPr>
            </a:lvl3pPr>
            <a:lvl4pPr marL="1371600" indent="0" algn="l" defTabSz="914400" rtl="0" eaLnBrk="1" latinLnBrk="0" hangingPunct="1">
              <a:spcBef>
                <a:spcPct val="20000"/>
              </a:spcBef>
              <a:buFontTx/>
              <a:buNone/>
              <a:defRPr sz="1100" kern="1200">
                <a:solidFill>
                  <a:schemeClr val="tx1"/>
                </a:solidFill>
                <a:latin typeface="Roboto Condensed" pitchFamily="2" charset="0"/>
                <a:ea typeface="Roboto Condensed" pitchFamily="2" charset="0"/>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Roboto Condensed" pitchFamily="2" charset="0"/>
                <a:ea typeface="Roboto Condensed" pitchFamily="2"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Arbeitsgruppe Chemiedidaktik</a:t>
            </a:r>
          </a:p>
        </p:txBody>
      </p:sp>
    </p:spTree>
    <p:extLst>
      <p:ext uri="{BB962C8B-B14F-4D97-AF65-F5344CB8AC3E}">
        <p14:creationId xmlns:p14="http://schemas.microsoft.com/office/powerpoint/2010/main" val="1584529709"/>
      </p:ext>
    </p:extLst>
  </p:cSld>
  <p:clrMap bg1="lt1" tx1="dk1" bg2="lt2" tx2="dk2" accent1="accent1" accent2="accent2" accent3="accent3" accent4="accent4" accent5="accent5" accent6="accent6" hlink="hlink" folHlink="folHlink"/>
  <p:sldLayoutIdLst>
    <p:sldLayoutId id="2147483650" r:id="rId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hdr="0" ftr="0" dt="0"/>
  <p:txStyles>
    <p:titleStyle>
      <a:lvl1pPr algn="l" defTabSz="914400" rtl="0" eaLnBrk="1" latinLnBrk="0" hangingPunct="1">
        <a:spcBef>
          <a:spcPct val="0"/>
        </a:spcBef>
        <a:buNone/>
        <a:defRPr sz="2000" kern="1200" spc="20" baseline="0">
          <a:solidFill>
            <a:schemeClr val="tx1"/>
          </a:solidFill>
          <a:latin typeface="Palatino Linotype" panose="02040502050505030304" pitchFamily="18" charset="0"/>
          <a:ea typeface="+mj-ea"/>
          <a:cs typeface="+mj-cs"/>
        </a:defRPr>
      </a:lvl1pPr>
    </p:titleStyle>
    <p:bodyStyle>
      <a:lvl1pPr marL="0" indent="0" algn="l" defTabSz="914400" rtl="0" eaLnBrk="1" latinLnBrk="0" hangingPunct="1">
        <a:spcBef>
          <a:spcPct val="20000"/>
        </a:spcBef>
        <a:buFontTx/>
        <a:buNone/>
        <a:defRPr sz="2200" kern="1200">
          <a:solidFill>
            <a:schemeClr val="tx1"/>
          </a:solidFill>
          <a:latin typeface="Roboto Condensed" pitchFamily="2" charset="0"/>
          <a:ea typeface="Roboto Condensed" pitchFamily="2" charset="0"/>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Roboto Condensed" pitchFamily="2" charset="0"/>
          <a:ea typeface="Roboto Condensed" pitchFamily="2" charset="0"/>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Roboto Condensed" pitchFamily="2" charset="0"/>
          <a:ea typeface="Roboto Condensed" pitchFamily="2" charset="0"/>
          <a:cs typeface="+mn-cs"/>
        </a:defRPr>
      </a:lvl3pPr>
      <a:lvl4pPr marL="1371600" indent="0" algn="l" defTabSz="914400" rtl="0" eaLnBrk="1" latinLnBrk="0" hangingPunct="1">
        <a:spcBef>
          <a:spcPct val="20000"/>
        </a:spcBef>
        <a:buFontTx/>
        <a:buNone/>
        <a:defRPr sz="1100" kern="1200">
          <a:solidFill>
            <a:schemeClr val="tx1"/>
          </a:solidFill>
          <a:latin typeface="Roboto Condensed" pitchFamily="2" charset="0"/>
          <a:ea typeface="Roboto Condensed" pitchFamily="2" charset="0"/>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Roboto Condensed" pitchFamily="2" charset="0"/>
          <a:ea typeface="Roboto Condensed" pitchFamily="2"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6.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52790F9-D5B9-4A8B-ABB5-EBBAF21DC00A}"/>
              </a:ext>
            </a:extLst>
          </p:cNvPr>
          <p:cNvSpPr/>
          <p:nvPr/>
        </p:nvSpPr>
        <p:spPr>
          <a:xfrm>
            <a:off x="3993070" y="1725070"/>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0" y="0"/>
            <a:ext cx="9161937" cy="451008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458262" y="3043237"/>
            <a:ext cx="2745313" cy="793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11"/>
          <p:cNvCxnSpPr/>
          <p:nvPr/>
        </p:nvCxnSpPr>
        <p:spPr>
          <a:xfrm>
            <a:off x="715577" y="3279829"/>
            <a:ext cx="36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715578" y="3364230"/>
            <a:ext cx="2284002" cy="353943"/>
          </a:xfrm>
          <a:prstGeom prst="rect">
            <a:avLst/>
          </a:prstGeom>
          <a:noFill/>
        </p:spPr>
        <p:txBody>
          <a:bodyPr wrap="square" lIns="0" tIns="0" rIns="0" bIns="0" rtlCol="0">
            <a:noAutofit/>
          </a:bodyPr>
          <a:lstStyle/>
          <a:p>
            <a:r>
              <a:rPr lang="de-DE" sz="2000" dirty="0">
                <a:latin typeface="Palatino Linotype" panose="02040502050505030304" pitchFamily="18" charset="0"/>
              </a:rPr>
              <a:t>Aufgaben - Theorie</a:t>
            </a:r>
          </a:p>
        </p:txBody>
      </p:sp>
      <p:pic>
        <p:nvPicPr>
          <p:cNvPr id="4" name="Grafik 3" descr="Ein Bild, das Person, Tisch, Kind, Junge enthält.&#10;&#10;Automatisch generierte Beschreibung">
            <a:extLst>
              <a:ext uri="{FF2B5EF4-FFF2-40B4-BE49-F238E27FC236}">
                <a16:creationId xmlns:a16="http://schemas.microsoft.com/office/drawing/2014/main" id="{4A6CCB5A-BE1F-4577-A494-FB6690962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2" name="Folie 1">
            <a:hlinkClick r:id="" action="ppaction://media"/>
            <a:extLst>
              <a:ext uri="{FF2B5EF4-FFF2-40B4-BE49-F238E27FC236}">
                <a16:creationId xmlns:a16="http://schemas.microsoft.com/office/drawing/2014/main" id="{4321A844-BEAA-4BF7-9E66-90E215FF58B1}"/>
              </a:ext>
            </a:extLst>
          </p:cNvPr>
          <p:cNvPicPr>
            <a:picLocks noChangeAspect="1"/>
          </p:cNvPicPr>
          <p:nvPr>
            <a:audioFile r:link="rId1"/>
            <p:extLst>
              <p:ext uri="{DAA4B4D4-6D71-4841-9C94-3DE7FCFB9230}">
                <p14:media xmlns:p14="http://schemas.microsoft.com/office/powerpoint/2010/main" r:embed="rId2">
                  <p14:trim end="457097.4512"/>
                </p14:media>
              </p:ext>
            </p:extLst>
          </p:nvPr>
        </p:nvPicPr>
        <p:blipFill>
          <a:blip r:embed="rId6"/>
          <a:stretch>
            <a:fillRect/>
          </a:stretch>
        </p:blipFill>
        <p:spPr>
          <a:xfrm>
            <a:off x="8517740" y="3836988"/>
            <a:ext cx="487363" cy="487363"/>
          </a:xfrm>
          <a:prstGeom prst="rect">
            <a:avLst/>
          </a:prstGeom>
        </p:spPr>
      </p:pic>
      <p:sp>
        <p:nvSpPr>
          <p:cNvPr id="3" name="Rechteck 2">
            <a:extLst>
              <a:ext uri="{FF2B5EF4-FFF2-40B4-BE49-F238E27FC236}">
                <a16:creationId xmlns:a16="http://schemas.microsoft.com/office/drawing/2014/main" id="{793CB3A8-B83F-4CCB-90FB-BEE07EAC2401}"/>
              </a:ext>
            </a:extLst>
          </p:cNvPr>
          <p:cNvSpPr/>
          <p:nvPr/>
        </p:nvSpPr>
        <p:spPr>
          <a:xfrm>
            <a:off x="325711" y="263529"/>
            <a:ext cx="545544" cy="378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7939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9000">
        <p159:morph option="byObject"/>
      </p:transition>
    </mc:Choice>
    <mc:Fallback xmlns="">
      <p:transition spd="slow" advTm="4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0934" fill="hold"/>
                                        <p:tgtEl>
                                          <p:spTgt spid="2"/>
                                        </p:tgtEl>
                                      </p:cBhvr>
                                    </p:cmd>
                                  </p:childTnLst>
                                </p:cTn>
                              </p:par>
                              <p:par>
                                <p:cTn id="7" presetID="1" presetClass="entr" presetSubtype="0" fill="hold" grpId="0" nodeType="withEffect" nodePh="1">
                                  <p:stCondLst>
                                    <p:cond delay="750"/>
                                  </p:stCondLst>
                                  <p:endCondLst>
                                    <p:cond evt="begin" delay="0">
                                      <p:tn val="7"/>
                                    </p:cond>
                                  </p:end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6A8D118-6644-43F8-AC9F-4BB10435E682}"/>
              </a:ext>
            </a:extLst>
          </p:cNvPr>
          <p:cNvSpPr txBox="1"/>
          <p:nvPr/>
        </p:nvSpPr>
        <p:spPr>
          <a:xfrm>
            <a:off x="447040" y="471523"/>
            <a:ext cx="7457440" cy="4005884"/>
          </a:xfrm>
          <a:prstGeom prst="rect">
            <a:avLst/>
          </a:prstGeom>
          <a:noFill/>
        </p:spPr>
        <p:txBody>
          <a:bodyPr wrap="square" lIns="0" tIns="0" rIns="0" bIns="0" numCol="1" spcCol="144000" rtlCol="0" anchor="t">
            <a:noAutofit/>
          </a:bodyPr>
          <a:lstStyle/>
          <a:p>
            <a:pPr>
              <a:lnSpc>
                <a:spcPct val="150000"/>
              </a:lnSpc>
              <a:buClr>
                <a:schemeClr val="accent1"/>
              </a:buClr>
            </a:pPr>
            <a:r>
              <a:rPr lang="de-DE" altLang="de-DE" sz="2000" b="1" dirty="0">
                <a:solidFill>
                  <a:srgbClr val="002350"/>
                </a:solidFill>
                <a:ea typeface="Roboto Condensed"/>
                <a:cs typeface="Roboto Condensed" panose="02000000000000000000" pitchFamily="2" charset="0"/>
              </a:rPr>
              <a:t>Häufige und vermeidbare Fehlerquellen</a:t>
            </a:r>
            <a:endParaRPr lang="de-DE" altLang="de-DE" sz="2400" b="1" dirty="0">
              <a:solidFill>
                <a:srgbClr val="002350"/>
              </a:solidFill>
              <a:ea typeface="Roboto Condensed"/>
              <a:cs typeface="Roboto Condensed" panose="02000000000000000000" pitchFamily="2" charset="0"/>
            </a:endParaRP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a:cs typeface="Roboto Condensed" panose="02000000000000000000" pitchFamily="2" charset="0"/>
              </a:rPr>
              <a:t>geringe Lesekompetenz</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a:cs typeface="Roboto Condensed" panose="02000000000000000000" pitchFamily="2" charset="0"/>
              </a:rPr>
              <a:t>unklare Handlungsanweisungen</a:t>
            </a:r>
          </a:p>
          <a:p>
            <a:pPr>
              <a:lnSpc>
                <a:spcPct val="20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Fehlerkultur</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a:cs typeface="Roboto Condensed" panose="02000000000000000000" pitchFamily="2" charset="0"/>
              </a:rPr>
              <a:t>Trennung zw. Lern- und Leistungssituation</a:t>
            </a:r>
            <a:endParaRPr lang="de-DE" dirty="0">
              <a:ea typeface="Roboto Condensed"/>
            </a:endParaRP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a:cs typeface="Roboto Condensed" panose="02000000000000000000" pitchFamily="2" charset="0"/>
              </a:rPr>
              <a:t>eindeutiges Feedback</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a:cs typeface="Roboto Condensed" panose="02000000000000000000" pitchFamily="2" charset="0"/>
              </a:rPr>
              <a:t>unmittelbare Hilfe</a:t>
            </a:r>
          </a:p>
        </p:txBody>
      </p:sp>
      <p:pic>
        <p:nvPicPr>
          <p:cNvPr id="4" name="Grafik 3">
            <a:extLst>
              <a:ext uri="{FF2B5EF4-FFF2-40B4-BE49-F238E27FC236}">
                <a16:creationId xmlns:a16="http://schemas.microsoft.com/office/drawing/2014/main" id="{E0FD357B-3AC5-471B-B54F-43FE20B7B11B}"/>
              </a:ext>
            </a:extLst>
          </p:cNvPr>
          <p:cNvPicPr>
            <a:picLocks noChangeAspect="1"/>
          </p:cNvPicPr>
          <p:nvPr/>
        </p:nvPicPr>
        <p:blipFill>
          <a:blip r:embed="rId5"/>
          <a:stretch>
            <a:fillRect/>
          </a:stretch>
        </p:blipFill>
        <p:spPr>
          <a:xfrm>
            <a:off x="4688603" y="244102"/>
            <a:ext cx="4320904" cy="3679952"/>
          </a:xfrm>
          <a:prstGeom prst="rect">
            <a:avLst/>
          </a:prstGeom>
          <a:ln>
            <a:solidFill>
              <a:schemeClr val="tx1"/>
            </a:solidFill>
          </a:ln>
        </p:spPr>
      </p:pic>
      <p:sp>
        <p:nvSpPr>
          <p:cNvPr id="5" name="Textfeld 4">
            <a:extLst>
              <a:ext uri="{FF2B5EF4-FFF2-40B4-BE49-F238E27FC236}">
                <a16:creationId xmlns:a16="http://schemas.microsoft.com/office/drawing/2014/main" id="{11FB4A09-57AB-4B11-AC71-BAD6237DDC85}"/>
              </a:ext>
            </a:extLst>
          </p:cNvPr>
          <p:cNvSpPr txBox="1"/>
          <p:nvPr/>
        </p:nvSpPr>
        <p:spPr>
          <a:xfrm>
            <a:off x="4688603" y="3952566"/>
            <a:ext cx="4178710" cy="307777"/>
          </a:xfrm>
          <a:prstGeom prst="rect">
            <a:avLst/>
          </a:prstGeom>
          <a:noFill/>
        </p:spPr>
        <p:txBody>
          <a:bodyPr wrap="square" rtlCol="0">
            <a:spAutoFit/>
          </a:bodyPr>
          <a:lstStyle/>
          <a:p>
            <a:r>
              <a:rPr lang="de-DE" sz="1400" dirty="0"/>
              <a:t>Auszug einer </a:t>
            </a:r>
            <a:r>
              <a:rPr lang="de-DE" sz="1400" dirty="0" err="1"/>
              <a:t>Operatorenliste</a:t>
            </a:r>
            <a:endParaRPr lang="de-DE" sz="1400" dirty="0"/>
          </a:p>
        </p:txBody>
      </p:sp>
      <p:pic>
        <p:nvPicPr>
          <p:cNvPr id="2" name="Aufgezeichneter Sound">
            <a:hlinkClick r:id="" action="ppaction://media"/>
            <a:extLst>
              <a:ext uri="{FF2B5EF4-FFF2-40B4-BE49-F238E27FC236}">
                <a16:creationId xmlns:a16="http://schemas.microsoft.com/office/drawing/2014/main" id="{FF1D9C43-674F-4116-817A-ED7F3F9A6B9A}"/>
              </a:ext>
            </a:extLst>
          </p:cNvPr>
          <p:cNvPicPr>
            <a:picLocks noChangeAspect="1"/>
          </p:cNvPicPr>
          <p:nvPr>
            <a:audioFile r:link="rId1"/>
            <p:extLst>
              <p:ext uri="{DAA4B4D4-6D71-4841-9C94-3DE7FCFB9230}">
                <p14:media xmlns:p14="http://schemas.microsoft.com/office/powerpoint/2010/main" r:embed="rId2">
                  <p14:trim end="88363.6507"/>
                </p14:media>
              </p:ext>
            </p:extLst>
          </p:nvPr>
        </p:nvPicPr>
        <p:blipFill>
          <a:blip r:embed="rId6"/>
          <a:stretch>
            <a:fillRect/>
          </a:stretch>
        </p:blipFill>
        <p:spPr>
          <a:xfrm>
            <a:off x="8453278" y="3924054"/>
            <a:ext cx="487363" cy="487363"/>
          </a:xfrm>
          <a:prstGeom prst="rect">
            <a:avLst/>
          </a:prstGeom>
        </p:spPr>
      </p:pic>
      <p:sp>
        <p:nvSpPr>
          <p:cNvPr id="6" name="Rechteck 5">
            <a:extLst>
              <a:ext uri="{FF2B5EF4-FFF2-40B4-BE49-F238E27FC236}">
                <a16:creationId xmlns:a16="http://schemas.microsoft.com/office/drawing/2014/main" id="{AA10B379-8B7C-41AA-922B-5B94801A6882}"/>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9078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00" fill="hold"/>
                                        <p:tgtEl>
                                          <p:spTgt spid="2"/>
                                        </p:tgtEl>
                                      </p:cBhvr>
                                    </p:cmd>
                                  </p:childTnLst>
                                </p:cTn>
                              </p:par>
                              <p:par>
                                <p:cTn id="7" presetID="1" presetClass="entr" presetSubtype="0" fill="hold" nodeType="withEffect">
                                  <p:stCondLst>
                                    <p:cond delay="18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6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48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56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6100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7200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AD10EA62-8BF8-4975-AFEE-5A6BD07FBDB1}"/>
              </a:ext>
            </a:extLst>
          </p:cNvPr>
          <p:cNvSpPr/>
          <p:nvPr/>
        </p:nvSpPr>
        <p:spPr>
          <a:xfrm>
            <a:off x="4368133" y="1929292"/>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0" y="0"/>
            <a:ext cx="9161937" cy="451008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458262" y="3043237"/>
            <a:ext cx="2745313" cy="10420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11"/>
          <p:cNvCxnSpPr/>
          <p:nvPr/>
        </p:nvCxnSpPr>
        <p:spPr>
          <a:xfrm>
            <a:off x="715577" y="3279829"/>
            <a:ext cx="36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715578" y="3364230"/>
            <a:ext cx="2284002" cy="353943"/>
          </a:xfrm>
          <a:prstGeom prst="rect">
            <a:avLst/>
          </a:prstGeom>
          <a:noFill/>
        </p:spPr>
        <p:txBody>
          <a:bodyPr wrap="square" lIns="0" tIns="0" rIns="0" bIns="0" rtlCol="0">
            <a:noAutofit/>
          </a:bodyPr>
          <a:lstStyle/>
          <a:p>
            <a:r>
              <a:rPr lang="de-DE" sz="2000" dirty="0">
                <a:latin typeface="Palatino Linotype" panose="02040502050505030304" pitchFamily="18" charset="0"/>
              </a:rPr>
              <a:t>Aufgaben mit gestuften Lernhilfen</a:t>
            </a:r>
          </a:p>
        </p:txBody>
      </p:sp>
      <p:pic>
        <p:nvPicPr>
          <p:cNvPr id="2" name="Grafik 1">
            <a:extLst>
              <a:ext uri="{FF2B5EF4-FFF2-40B4-BE49-F238E27FC236}">
                <a16:creationId xmlns:a16="http://schemas.microsoft.com/office/drawing/2014/main" id="{0D62B0EA-2574-4BE2-822E-2CB277F60DC4}"/>
              </a:ext>
            </a:extLst>
          </p:cNvPr>
          <p:cNvPicPr>
            <a:picLocks noChangeAspect="1"/>
          </p:cNvPicPr>
          <p:nvPr/>
        </p:nvPicPr>
        <p:blipFill>
          <a:blip r:embed="rId5"/>
          <a:stretch>
            <a:fillRect/>
          </a:stretch>
        </p:blipFill>
        <p:spPr>
          <a:xfrm>
            <a:off x="3203574" y="185675"/>
            <a:ext cx="5785567" cy="4138737"/>
          </a:xfrm>
          <a:prstGeom prst="ellipse">
            <a:avLst/>
          </a:prstGeom>
          <a:ln>
            <a:noFill/>
          </a:ln>
          <a:effectLst>
            <a:softEdge rad="112500"/>
          </a:effectLst>
        </p:spPr>
      </p:pic>
      <p:pic>
        <p:nvPicPr>
          <p:cNvPr id="7" name="neue" descr="neue">
            <a:hlinkClick r:id="" action="ppaction://media"/>
            <a:extLst>
              <a:ext uri="{FF2B5EF4-FFF2-40B4-BE49-F238E27FC236}">
                <a16:creationId xmlns:a16="http://schemas.microsoft.com/office/drawing/2014/main" id="{2FFB2A48-59BF-EE46-AF59-DB68D81CC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2805" y="3893563"/>
            <a:ext cx="523687" cy="523687"/>
          </a:xfrm>
          <a:prstGeom prst="rect">
            <a:avLst/>
          </a:prstGeom>
        </p:spPr>
      </p:pic>
    </p:spTree>
    <p:extLst>
      <p:ext uri="{BB962C8B-B14F-4D97-AF65-F5344CB8AC3E}">
        <p14:creationId xmlns:p14="http://schemas.microsoft.com/office/powerpoint/2010/main" val="272924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000">
        <p159:morph option="byObject"/>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C354EC5-6616-4ADA-841C-6AA0A12E1C97}"/>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2C58F94D-49B1-49E0-8F38-04479B24AE36}"/>
              </a:ext>
            </a:extLst>
          </p:cNvPr>
          <p:cNvSpPr txBox="1"/>
          <p:nvPr/>
        </p:nvSpPr>
        <p:spPr>
          <a:xfrm>
            <a:off x="582560" y="626806"/>
            <a:ext cx="7123471" cy="2631490"/>
          </a:xfrm>
          <a:prstGeom prst="rect">
            <a:avLst/>
          </a:prstGeom>
          <a:noFill/>
        </p:spPr>
        <p:txBody>
          <a:bodyPr wrap="square" rtlCol="0">
            <a:spAutoFit/>
          </a:bodyPr>
          <a:lstStyle/>
          <a:p>
            <a:pPr>
              <a:lnSpc>
                <a:spcPct val="150000"/>
              </a:lnSpc>
            </a:pPr>
            <a:r>
              <a:rPr lang="de-DE" sz="2000" b="1" dirty="0"/>
              <a:t>Inhalte der Präsentation</a:t>
            </a:r>
          </a:p>
          <a:p>
            <a:pPr>
              <a:lnSpc>
                <a:spcPct val="150000"/>
              </a:lnSpc>
            </a:pPr>
            <a:endParaRPr lang="de-DE" sz="2000" dirty="0"/>
          </a:p>
          <a:p>
            <a:pPr marL="342900" indent="-342900">
              <a:lnSpc>
                <a:spcPct val="150000"/>
              </a:lnSpc>
              <a:buAutoNum type="arabicPlain"/>
            </a:pPr>
            <a:r>
              <a:rPr lang="de-DE" dirty="0"/>
              <a:t>Warum Aufgaben mit gestuften Lernhilfen?</a:t>
            </a:r>
          </a:p>
          <a:p>
            <a:pPr marL="342900" indent="-342900">
              <a:lnSpc>
                <a:spcPct val="150000"/>
              </a:lnSpc>
              <a:buAutoNum type="arabicPlain"/>
            </a:pPr>
            <a:r>
              <a:rPr lang="de-DE" dirty="0"/>
              <a:t>Worauf muss dabei geachtet werden?</a:t>
            </a:r>
          </a:p>
          <a:p>
            <a:pPr marL="342900" indent="-342900">
              <a:lnSpc>
                <a:spcPct val="150000"/>
              </a:lnSpc>
              <a:buAutoNum type="arabicPlain"/>
            </a:pPr>
            <a:r>
              <a:rPr lang="de-DE" dirty="0"/>
              <a:t>Wie kann man gestufte Lernhilfen aufbauen?</a:t>
            </a:r>
          </a:p>
          <a:p>
            <a:pPr marL="342900" indent="-342900">
              <a:lnSpc>
                <a:spcPct val="150000"/>
              </a:lnSpc>
              <a:buAutoNum type="arabicPlain"/>
            </a:pPr>
            <a:r>
              <a:rPr lang="de-DE" dirty="0"/>
              <a:t>Wie sieht das am konkreten Beispiel aus?</a:t>
            </a:r>
          </a:p>
        </p:txBody>
      </p:sp>
      <p:sp>
        <p:nvSpPr>
          <p:cNvPr id="5" name="Rechteck 4">
            <a:extLst>
              <a:ext uri="{FF2B5EF4-FFF2-40B4-BE49-F238E27FC236}">
                <a16:creationId xmlns:a16="http://schemas.microsoft.com/office/drawing/2014/main" id="{2DE02C7F-6EF2-46FC-94CD-40D52A9569F7}"/>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folie12_neu" descr="folie12_neu">
            <a:hlinkClick r:id="" action="ppaction://media"/>
            <a:extLst>
              <a:ext uri="{FF2B5EF4-FFF2-40B4-BE49-F238E27FC236}">
                <a16:creationId xmlns:a16="http://schemas.microsoft.com/office/drawing/2014/main" id="{F8EE1B1A-0E71-9544-A5EF-83A80F8F5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4392" y="3949430"/>
            <a:ext cx="544749" cy="544749"/>
          </a:xfrm>
          <a:prstGeom prst="rect">
            <a:avLst/>
          </a:prstGeom>
        </p:spPr>
      </p:pic>
    </p:spTree>
    <p:extLst>
      <p:ext uri="{BB962C8B-B14F-4D97-AF65-F5344CB8AC3E}">
        <p14:creationId xmlns:p14="http://schemas.microsoft.com/office/powerpoint/2010/main" val="448638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000">
        <p159:morph option="byObject"/>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4" fill="hold"/>
                                        <p:tgtEl>
                                          <p:spTgt spid="4"/>
                                        </p:tgtEl>
                                      </p:cBhvr>
                                    </p:cmd>
                                  </p:childTnLst>
                                </p:cTn>
                              </p:par>
                              <p:par>
                                <p:cTn id="7" presetID="1"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502702"/>
          </a:xfrm>
          <a:prstGeom prst="rect">
            <a:avLst/>
          </a:prstGeom>
          <a:noFill/>
        </p:spPr>
        <p:txBody>
          <a:bodyPr wrap="square" rtlCol="0">
            <a:spAutoFit/>
          </a:bodyPr>
          <a:lstStyle/>
          <a:p>
            <a:pPr>
              <a:lnSpc>
                <a:spcPct val="150000"/>
              </a:lnSpc>
            </a:pPr>
            <a:r>
              <a:rPr lang="de-DE" sz="2000" b="1" dirty="0"/>
              <a:t>1    Warum Aufgaben mit gestuften Lernhilfen?</a:t>
            </a:r>
          </a:p>
        </p:txBody>
      </p:sp>
      <p:sp>
        <p:nvSpPr>
          <p:cNvPr id="4" name="Rechteck 3">
            <a:extLst>
              <a:ext uri="{FF2B5EF4-FFF2-40B4-BE49-F238E27FC236}">
                <a16:creationId xmlns:a16="http://schemas.microsoft.com/office/drawing/2014/main" id="{9DB0C694-1CA7-4D88-B862-2C7449A7D821}"/>
              </a:ext>
            </a:extLst>
          </p:cNvPr>
          <p:cNvSpPr/>
          <p:nvPr/>
        </p:nvSpPr>
        <p:spPr>
          <a:xfrm>
            <a:off x="5896329" y="629631"/>
            <a:ext cx="2863284" cy="461665"/>
          </a:xfrm>
          <a:prstGeom prst="rect">
            <a:avLst/>
          </a:prstGeom>
        </p:spPr>
        <p:txBody>
          <a:bodyPr wrap="none">
            <a:spAutoFit/>
          </a:bodyPr>
          <a:lstStyle/>
          <a:p>
            <a:pPr>
              <a:lnSpc>
                <a:spcPct val="150000"/>
              </a:lnSpc>
            </a:pPr>
            <a:r>
              <a:rPr lang="de-DE" dirty="0"/>
              <a:t>eigenverantwortliches Lernen</a:t>
            </a:r>
          </a:p>
        </p:txBody>
      </p:sp>
      <p:sp>
        <p:nvSpPr>
          <p:cNvPr id="5" name="Rechteck 4">
            <a:extLst>
              <a:ext uri="{FF2B5EF4-FFF2-40B4-BE49-F238E27FC236}">
                <a16:creationId xmlns:a16="http://schemas.microsoft.com/office/drawing/2014/main" id="{CCD3D64D-93F7-4D6F-B87F-CA8E0E0E2F8A}"/>
              </a:ext>
            </a:extLst>
          </p:cNvPr>
          <p:cNvSpPr/>
          <p:nvPr/>
        </p:nvSpPr>
        <p:spPr>
          <a:xfrm>
            <a:off x="154859" y="3940273"/>
            <a:ext cx="4007828" cy="461665"/>
          </a:xfrm>
          <a:prstGeom prst="rect">
            <a:avLst/>
          </a:prstGeom>
        </p:spPr>
        <p:txBody>
          <a:bodyPr wrap="none">
            <a:spAutoFit/>
          </a:bodyPr>
          <a:lstStyle/>
          <a:p>
            <a:pPr>
              <a:lnSpc>
                <a:spcPct val="150000"/>
              </a:lnSpc>
            </a:pPr>
            <a:r>
              <a:rPr lang="de-DE" dirty="0"/>
              <a:t>Trennung von Lern- und Prüfungssituation</a:t>
            </a:r>
          </a:p>
        </p:txBody>
      </p:sp>
      <p:sp>
        <p:nvSpPr>
          <p:cNvPr id="6" name="Rechteck 5">
            <a:extLst>
              <a:ext uri="{FF2B5EF4-FFF2-40B4-BE49-F238E27FC236}">
                <a16:creationId xmlns:a16="http://schemas.microsoft.com/office/drawing/2014/main" id="{5B0FE288-DA11-47D5-A717-A26B683EF76F}"/>
              </a:ext>
            </a:extLst>
          </p:cNvPr>
          <p:cNvSpPr/>
          <p:nvPr/>
        </p:nvSpPr>
        <p:spPr>
          <a:xfrm>
            <a:off x="3346955" y="3360138"/>
            <a:ext cx="5412658" cy="461665"/>
          </a:xfrm>
          <a:prstGeom prst="rect">
            <a:avLst/>
          </a:prstGeom>
        </p:spPr>
        <p:txBody>
          <a:bodyPr wrap="square">
            <a:spAutoFit/>
          </a:bodyPr>
          <a:lstStyle/>
          <a:p>
            <a:pPr>
              <a:lnSpc>
                <a:spcPct val="150000"/>
              </a:lnSpc>
            </a:pPr>
            <a:r>
              <a:rPr lang="de-DE" dirty="0"/>
              <a:t>mehr Kommunikation, Fachbegriffe und Lernleistung</a:t>
            </a:r>
          </a:p>
        </p:txBody>
      </p:sp>
      <p:sp>
        <p:nvSpPr>
          <p:cNvPr id="7" name="Rechteck 6">
            <a:extLst>
              <a:ext uri="{FF2B5EF4-FFF2-40B4-BE49-F238E27FC236}">
                <a16:creationId xmlns:a16="http://schemas.microsoft.com/office/drawing/2014/main" id="{7C214CCE-2479-4D3E-9311-2977E9DEB65E}"/>
              </a:ext>
            </a:extLst>
          </p:cNvPr>
          <p:cNvSpPr/>
          <p:nvPr/>
        </p:nvSpPr>
        <p:spPr>
          <a:xfrm>
            <a:off x="1628421" y="885713"/>
            <a:ext cx="3472425" cy="461665"/>
          </a:xfrm>
          <a:prstGeom prst="rect">
            <a:avLst/>
          </a:prstGeom>
        </p:spPr>
        <p:txBody>
          <a:bodyPr wrap="none">
            <a:spAutoFit/>
          </a:bodyPr>
          <a:lstStyle/>
          <a:p>
            <a:pPr>
              <a:lnSpc>
                <a:spcPct val="150000"/>
              </a:lnSpc>
            </a:pPr>
            <a:r>
              <a:rPr lang="de-DE" dirty="0"/>
              <a:t>Werkzeug zur Binnendifferenzierung</a:t>
            </a:r>
          </a:p>
        </p:txBody>
      </p:sp>
      <p:sp>
        <p:nvSpPr>
          <p:cNvPr id="9" name="Rechteck 8">
            <a:extLst>
              <a:ext uri="{FF2B5EF4-FFF2-40B4-BE49-F238E27FC236}">
                <a16:creationId xmlns:a16="http://schemas.microsoft.com/office/drawing/2014/main" id="{3605955D-F055-4C00-A687-2A7E88D31E59}"/>
              </a:ext>
            </a:extLst>
          </p:cNvPr>
          <p:cNvSpPr/>
          <p:nvPr/>
        </p:nvSpPr>
        <p:spPr>
          <a:xfrm>
            <a:off x="5303130" y="2521264"/>
            <a:ext cx="3358612" cy="461665"/>
          </a:xfrm>
          <a:prstGeom prst="rect">
            <a:avLst/>
          </a:prstGeom>
        </p:spPr>
        <p:txBody>
          <a:bodyPr wrap="none">
            <a:spAutoFit/>
          </a:bodyPr>
          <a:lstStyle/>
          <a:p>
            <a:pPr>
              <a:lnSpc>
                <a:spcPct val="150000"/>
              </a:lnSpc>
            </a:pPr>
            <a:r>
              <a:rPr lang="de-DE" dirty="0"/>
              <a:t>Angleichen von Bearbeitungszeiten</a:t>
            </a:r>
          </a:p>
        </p:txBody>
      </p:sp>
      <p:sp>
        <p:nvSpPr>
          <p:cNvPr id="10" name="Rechteck 9">
            <a:extLst>
              <a:ext uri="{FF2B5EF4-FFF2-40B4-BE49-F238E27FC236}">
                <a16:creationId xmlns:a16="http://schemas.microsoft.com/office/drawing/2014/main" id="{B11EC860-B138-4512-89D4-9647C8C8DD3E}"/>
              </a:ext>
            </a:extLst>
          </p:cNvPr>
          <p:cNvSpPr/>
          <p:nvPr/>
        </p:nvSpPr>
        <p:spPr>
          <a:xfrm>
            <a:off x="777184" y="2664133"/>
            <a:ext cx="3972562" cy="461665"/>
          </a:xfrm>
          <a:prstGeom prst="rect">
            <a:avLst/>
          </a:prstGeom>
        </p:spPr>
        <p:txBody>
          <a:bodyPr wrap="none">
            <a:spAutoFit/>
          </a:bodyPr>
          <a:lstStyle/>
          <a:p>
            <a:pPr>
              <a:lnSpc>
                <a:spcPct val="150000"/>
              </a:lnSpc>
            </a:pPr>
            <a:r>
              <a:rPr lang="de-DE" dirty="0"/>
              <a:t>konstruktivistische Sichtweise auf Lernen</a:t>
            </a:r>
          </a:p>
        </p:txBody>
      </p:sp>
      <p:sp>
        <p:nvSpPr>
          <p:cNvPr id="11" name="Rechteck 10">
            <a:extLst>
              <a:ext uri="{FF2B5EF4-FFF2-40B4-BE49-F238E27FC236}">
                <a16:creationId xmlns:a16="http://schemas.microsoft.com/office/drawing/2014/main" id="{376D41DC-2DC0-42B2-8255-1D51AEDD27EA}"/>
              </a:ext>
            </a:extLst>
          </p:cNvPr>
          <p:cNvSpPr/>
          <p:nvPr/>
        </p:nvSpPr>
        <p:spPr>
          <a:xfrm>
            <a:off x="2002724" y="1825259"/>
            <a:ext cx="6017342" cy="461665"/>
          </a:xfrm>
          <a:prstGeom prst="rect">
            <a:avLst/>
          </a:prstGeom>
        </p:spPr>
        <p:txBody>
          <a:bodyPr wrap="square">
            <a:spAutoFit/>
          </a:bodyPr>
          <a:lstStyle/>
          <a:p>
            <a:pPr>
              <a:lnSpc>
                <a:spcPct val="150000"/>
              </a:lnSpc>
            </a:pPr>
            <a:r>
              <a:rPr lang="de-DE" dirty="0"/>
              <a:t>neue Methoden: kooperative Lernformen, Stationslernen</a:t>
            </a:r>
          </a:p>
        </p:txBody>
      </p:sp>
      <p:sp>
        <p:nvSpPr>
          <p:cNvPr id="13" name="Rechteck 12">
            <a:extLst>
              <a:ext uri="{FF2B5EF4-FFF2-40B4-BE49-F238E27FC236}">
                <a16:creationId xmlns:a16="http://schemas.microsoft.com/office/drawing/2014/main" id="{2F0FDA3A-A233-4953-8E68-671C94D17EAA}"/>
              </a:ext>
            </a:extLst>
          </p:cNvPr>
          <p:cNvSpPr/>
          <p:nvPr/>
        </p:nvSpPr>
        <p:spPr>
          <a:xfrm>
            <a:off x="154858" y="66385"/>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folie13_neu" descr="folie13_neu">
            <a:hlinkClick r:id="" action="ppaction://media"/>
            <a:extLst>
              <a:ext uri="{FF2B5EF4-FFF2-40B4-BE49-F238E27FC236}">
                <a16:creationId xmlns:a16="http://schemas.microsoft.com/office/drawing/2014/main" id="{D57753DD-2C58-1147-A39F-41614812F0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9906" y="3964053"/>
            <a:ext cx="539235" cy="539235"/>
          </a:xfrm>
          <a:prstGeom prst="rect">
            <a:avLst/>
          </a:prstGeom>
        </p:spPr>
      </p:pic>
    </p:spTree>
    <p:extLst>
      <p:ext uri="{BB962C8B-B14F-4D97-AF65-F5344CB8AC3E}">
        <p14:creationId xmlns:p14="http://schemas.microsoft.com/office/powerpoint/2010/main" val="608185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000">
        <p159:morph option="byObject"/>
      </p:transition>
    </mc:Choice>
    <mc:Fallback xmlns="">
      <p:transition spd="slow" advTm="6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53" fill="hold"/>
                                        <p:tgtEl>
                                          <p:spTgt spid="8"/>
                                        </p:tgtEl>
                                      </p:cBhvr>
                                    </p:cmd>
                                  </p:childTnLst>
                                </p:cTn>
                              </p:par>
                              <p:par>
                                <p:cTn id="7" presetID="1" presetClass="entr" presetSubtype="0" fill="hold" grpId="0" nodeType="withEffect">
                                  <p:stCondLst>
                                    <p:cond delay="6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130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240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30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370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4700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630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P spid="7" grpId="0"/>
      <p:bldP spid="9" grpId="0"/>
      <p:bldP spid="10" grpId="0"/>
      <p:bldP spid="11"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4247317"/>
          </a:xfrm>
          <a:prstGeom prst="rect">
            <a:avLst/>
          </a:prstGeom>
          <a:noFill/>
        </p:spPr>
        <p:txBody>
          <a:bodyPr wrap="square" lIns="91440" tIns="45720" rIns="91440" bIns="45720" rtlCol="0" anchor="t">
            <a:spAutoFit/>
          </a:bodyPr>
          <a:lstStyle/>
          <a:p>
            <a:pPr>
              <a:lnSpc>
                <a:spcPct val="150000"/>
              </a:lnSpc>
            </a:pPr>
            <a:r>
              <a:rPr lang="de-DE" sz="2000" b="1" dirty="0"/>
              <a:t>2    Worauf muss dabei geachtet werden?</a:t>
            </a:r>
          </a:p>
          <a:p>
            <a:pPr marL="285750" indent="-285750">
              <a:lnSpc>
                <a:spcPct val="150000"/>
              </a:lnSpc>
              <a:buFont typeface="Arial" panose="020B0604020202020204" pitchFamily="34" charset="0"/>
              <a:buChar char="•"/>
            </a:pPr>
            <a:r>
              <a:rPr lang="de-DE" dirty="0"/>
              <a:t>Aufgabe muss mehrere Lösungsschritte umfassen</a:t>
            </a:r>
            <a:endParaRPr lang="de-DE" dirty="0">
              <a:ea typeface="Roboto Condensed"/>
            </a:endParaRPr>
          </a:p>
          <a:p>
            <a:pPr marL="285750" indent="-285750">
              <a:lnSpc>
                <a:spcPct val="150000"/>
              </a:lnSpc>
              <a:buFont typeface="Arial" panose="020B0604020202020204" pitchFamily="34" charset="0"/>
              <a:buChar char="•"/>
            </a:pPr>
            <a:r>
              <a:rPr lang="de-DE" dirty="0"/>
              <a:t>Orientierung am oberen Leistungsniveau der Schüler</a:t>
            </a:r>
            <a:endParaRPr lang="de-DE" dirty="0">
              <a:ea typeface="Roboto Condensed"/>
            </a:endParaRPr>
          </a:p>
          <a:p>
            <a:pPr marL="285750" indent="-285750">
              <a:lnSpc>
                <a:spcPct val="150000"/>
              </a:lnSpc>
              <a:buFont typeface="Arial" panose="020B0604020202020204" pitchFamily="34" charset="0"/>
              <a:buChar char="•"/>
            </a:pPr>
            <a:r>
              <a:rPr lang="de-DE" dirty="0"/>
              <a:t>Abstufung der Hilfen von stark bis schwach</a:t>
            </a:r>
            <a:endParaRPr lang="de-DE">
              <a:ea typeface="Roboto Condensed"/>
            </a:endParaRPr>
          </a:p>
          <a:p>
            <a:pPr marL="285750" indent="-285750">
              <a:lnSpc>
                <a:spcPct val="150000"/>
              </a:lnSpc>
              <a:buFont typeface="Arial" panose="020B0604020202020204" pitchFamily="34" charset="0"/>
              <a:buChar char="•"/>
            </a:pPr>
            <a:r>
              <a:rPr lang="de-DE" dirty="0"/>
              <a:t>Hilfen in sachlogischer Reihenfolge</a:t>
            </a:r>
            <a:endParaRPr lang="de-DE" dirty="0">
              <a:ea typeface="Roboto Condensed"/>
            </a:endParaRPr>
          </a:p>
          <a:p>
            <a:pPr marL="285750" indent="-285750">
              <a:lnSpc>
                <a:spcPct val="150000"/>
              </a:lnSpc>
              <a:buFont typeface="Arial" panose="020B0604020202020204" pitchFamily="34" charset="0"/>
              <a:buChar char="•"/>
            </a:pPr>
            <a:r>
              <a:rPr lang="de-DE" dirty="0"/>
              <a:t>Auslage als "Erste Hilfe" Station</a:t>
            </a:r>
            <a:endParaRPr lang="de-DE" dirty="0">
              <a:ea typeface="Roboto Condensed"/>
            </a:endParaRPr>
          </a:p>
          <a:p>
            <a:pPr marL="285750" indent="-285750">
              <a:lnSpc>
                <a:spcPct val="150000"/>
              </a:lnSpc>
              <a:buFont typeface="Arial" panose="020B0604020202020204" pitchFamily="34" charset="0"/>
              <a:buChar char="•"/>
            </a:pPr>
            <a:r>
              <a:rPr lang="de-DE" dirty="0"/>
              <a:t>Zwischenergebnisse von Hilfen getrennt sichern</a:t>
            </a:r>
            <a:endParaRPr lang="de-DE" dirty="0">
              <a:ea typeface="Roboto Condensed"/>
            </a:endParaRPr>
          </a:p>
          <a:p>
            <a:pPr marL="285750" indent="-285750">
              <a:lnSpc>
                <a:spcPct val="150000"/>
              </a:lnSpc>
              <a:buFont typeface="Arial" panose="020B0604020202020204" pitchFamily="34" charset="0"/>
              <a:buChar char="•"/>
            </a:pPr>
            <a:r>
              <a:rPr lang="de-DE" dirty="0"/>
              <a:t>Partner oder Gruppenarbeiten</a:t>
            </a:r>
            <a:endParaRPr lang="de-DE" dirty="0">
              <a:ea typeface="Roboto Condensed"/>
            </a:endParaRPr>
          </a:p>
          <a:p>
            <a:pPr marL="285750" indent="-285750">
              <a:lnSpc>
                <a:spcPct val="150000"/>
              </a:lnSpc>
              <a:buFont typeface="Arial" panose="020B0604020202020204" pitchFamily="34" charset="0"/>
              <a:buChar char="•"/>
            </a:pPr>
            <a:r>
              <a:rPr lang="de-DE" dirty="0"/>
              <a:t>curriculare Einbindung wichtig</a:t>
            </a:r>
            <a:endParaRPr lang="de-DE" dirty="0">
              <a:ea typeface="Roboto Condensed"/>
            </a:endParaRPr>
          </a:p>
          <a:p>
            <a:pPr>
              <a:lnSpc>
                <a:spcPct val="150000"/>
              </a:lnSpc>
            </a:pPr>
            <a:endParaRPr lang="de-DE" dirty="0">
              <a:ea typeface="Roboto Condensed"/>
            </a:endParaRPr>
          </a:p>
        </p:txBody>
      </p:sp>
      <p:sp>
        <p:nvSpPr>
          <p:cNvPr id="5" name="Rechteck 4">
            <a:extLst>
              <a:ext uri="{FF2B5EF4-FFF2-40B4-BE49-F238E27FC236}">
                <a16:creationId xmlns:a16="http://schemas.microsoft.com/office/drawing/2014/main" id="{CEF275FA-951F-4A51-8D7D-0CA71E557ED4}"/>
              </a:ext>
            </a:extLst>
          </p:cNvPr>
          <p:cNvSpPr/>
          <p:nvPr/>
        </p:nvSpPr>
        <p:spPr>
          <a:xfrm>
            <a:off x="480848" y="100653"/>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folie14_neu" descr="folie14_neu">
            <a:hlinkClick r:id="" action="ppaction://media"/>
            <a:extLst>
              <a:ext uri="{FF2B5EF4-FFF2-40B4-BE49-F238E27FC236}">
                <a16:creationId xmlns:a16="http://schemas.microsoft.com/office/drawing/2014/main" id="{475137C1-7DF4-0847-9270-709306C16B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5210" y="3941609"/>
            <a:ext cx="503931" cy="503931"/>
          </a:xfrm>
          <a:prstGeom prst="rect">
            <a:avLst/>
          </a:prstGeom>
        </p:spPr>
      </p:pic>
    </p:spTree>
    <p:extLst>
      <p:ext uri="{BB962C8B-B14F-4D97-AF65-F5344CB8AC3E}">
        <p14:creationId xmlns:p14="http://schemas.microsoft.com/office/powerpoint/2010/main" val="390478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9000">
        <p159:morph option="byObject"/>
      </p:transition>
    </mc:Choice>
    <mc:Fallback xmlns="">
      <p:transition spd="slow" advTm="5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88" fill="hold"/>
                                        <p:tgtEl>
                                          <p:spTgt spid="6"/>
                                        </p:tgtEl>
                                      </p:cBhvr>
                                    </p:cmd>
                                  </p:childTnLst>
                                </p:cTn>
                              </p:par>
                              <p:par>
                                <p:cTn id="7" presetID="1" presetClass="entr" presetSubtype="0" fill="hold" nodeType="withEffect">
                                  <p:stCondLst>
                                    <p:cond delay="700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1000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2000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2200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2700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3300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3800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4900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1338828"/>
          </a:xfrm>
          <a:prstGeom prst="rect">
            <a:avLst/>
          </a:prstGeom>
          <a:noFill/>
        </p:spPr>
        <p:txBody>
          <a:bodyPr wrap="square" lIns="91440" tIns="45720" rIns="91440" bIns="45720" rtlCol="0" anchor="t">
            <a:spAutoFit/>
          </a:bodyPr>
          <a:lstStyle/>
          <a:p>
            <a:pPr>
              <a:lnSpc>
                <a:spcPct val="150000"/>
              </a:lnSpc>
            </a:pPr>
            <a:r>
              <a:rPr lang="de-DE" sz="2000" b="1" dirty="0"/>
              <a:t>3    Wie kann man gestufte Lernhilfen aufbauen?</a:t>
            </a:r>
          </a:p>
          <a:p>
            <a:pPr marL="285750" indent="-285750">
              <a:lnSpc>
                <a:spcPct val="150000"/>
              </a:lnSpc>
              <a:buFont typeface="Arial"/>
              <a:buChar char="•"/>
            </a:pPr>
            <a:r>
              <a:rPr lang="de-DE" dirty="0"/>
              <a:t>sowohl inhaltliche als auch strategische Hilfen</a:t>
            </a:r>
            <a:endParaRPr lang="de-DE" dirty="0">
              <a:ea typeface="Roboto Condensed"/>
            </a:endParaRPr>
          </a:p>
          <a:p>
            <a:pPr marL="285750" indent="-285750">
              <a:lnSpc>
                <a:spcPct val="150000"/>
              </a:lnSpc>
              <a:buFont typeface="Arial"/>
              <a:buChar char="•"/>
            </a:pPr>
            <a:r>
              <a:rPr lang="de-DE" dirty="0"/>
              <a:t>Wechselspiel aus Frage und Antwortkarten</a:t>
            </a:r>
            <a:endParaRPr lang="de-DE" dirty="0">
              <a:ea typeface="Roboto Condensed"/>
            </a:endParaRPr>
          </a:p>
        </p:txBody>
      </p:sp>
      <p:graphicFrame>
        <p:nvGraphicFramePr>
          <p:cNvPr id="6" name="Tabelle 6">
            <a:extLst>
              <a:ext uri="{FF2B5EF4-FFF2-40B4-BE49-F238E27FC236}">
                <a16:creationId xmlns:a16="http://schemas.microsoft.com/office/drawing/2014/main" id="{FAEDAA1A-8311-4BF6-8E7B-3782F61D6955}"/>
              </a:ext>
            </a:extLst>
          </p:cNvPr>
          <p:cNvGraphicFramePr>
            <a:graphicFrameLocks noGrp="1"/>
          </p:cNvGraphicFramePr>
          <p:nvPr/>
        </p:nvGraphicFramePr>
        <p:xfrm>
          <a:off x="508815" y="2145315"/>
          <a:ext cx="8115896" cy="1854200"/>
        </p:xfrm>
        <a:graphic>
          <a:graphicData uri="http://schemas.openxmlformats.org/drawingml/2006/table">
            <a:tbl>
              <a:tblPr firstRow="1" bandRow="1">
                <a:tableStyleId>{5C22544A-7EE6-4342-B048-85BDC9FD1C3A}</a:tableStyleId>
              </a:tblPr>
              <a:tblGrid>
                <a:gridCol w="2078373">
                  <a:extLst>
                    <a:ext uri="{9D8B030D-6E8A-4147-A177-3AD203B41FA5}">
                      <a16:colId xmlns:a16="http://schemas.microsoft.com/office/drawing/2014/main" val="284364293"/>
                    </a:ext>
                  </a:extLst>
                </a:gridCol>
                <a:gridCol w="2165434">
                  <a:extLst>
                    <a:ext uri="{9D8B030D-6E8A-4147-A177-3AD203B41FA5}">
                      <a16:colId xmlns:a16="http://schemas.microsoft.com/office/drawing/2014/main" val="2476363597"/>
                    </a:ext>
                  </a:extLst>
                </a:gridCol>
                <a:gridCol w="3872089">
                  <a:extLst>
                    <a:ext uri="{9D8B030D-6E8A-4147-A177-3AD203B41FA5}">
                      <a16:colId xmlns:a16="http://schemas.microsoft.com/office/drawing/2014/main" val="3690045911"/>
                    </a:ext>
                  </a:extLst>
                </a:gridCol>
              </a:tblGrid>
              <a:tr h="370840">
                <a:tc>
                  <a:txBody>
                    <a:bodyPr/>
                    <a:lstStyle/>
                    <a:p>
                      <a:r>
                        <a:rPr lang="de-DE" dirty="0"/>
                        <a:t>Häufiges Vorgehen:</a:t>
                      </a:r>
                    </a:p>
                  </a:txBody>
                  <a:tcPr/>
                </a:tc>
                <a:tc>
                  <a:txBody>
                    <a:bodyPr/>
                    <a:lstStyle/>
                    <a:p>
                      <a:r>
                        <a:rPr lang="de-DE" b="0" dirty="0"/>
                        <a:t>Fragekarte</a:t>
                      </a:r>
                    </a:p>
                  </a:txBody>
                  <a:tcPr/>
                </a:tc>
                <a:tc>
                  <a:txBody>
                    <a:bodyPr/>
                    <a:lstStyle/>
                    <a:p>
                      <a:r>
                        <a:rPr lang="de-DE" b="0" dirty="0"/>
                        <a:t>Antwortkarte</a:t>
                      </a:r>
                    </a:p>
                  </a:txBody>
                  <a:tcPr/>
                </a:tc>
                <a:extLst>
                  <a:ext uri="{0D108BD9-81ED-4DB2-BD59-A6C34878D82A}">
                    <a16:rowId xmlns:a16="http://schemas.microsoft.com/office/drawing/2014/main" val="2372095853"/>
                  </a:ext>
                </a:extLst>
              </a:tr>
              <a:tr h="370840">
                <a:tc>
                  <a:txBody>
                    <a:bodyPr/>
                    <a:lstStyle/>
                    <a:p>
                      <a:pPr marL="0" indent="0">
                        <a:buNone/>
                      </a:pPr>
                      <a:r>
                        <a:rPr lang="de-DE" dirty="0"/>
                        <a:t>1. Hilfe</a:t>
                      </a:r>
                    </a:p>
                  </a:txBody>
                  <a:tcPr/>
                </a:tc>
                <a:tc>
                  <a:txBody>
                    <a:bodyPr/>
                    <a:lstStyle/>
                    <a:p>
                      <a:r>
                        <a:rPr lang="de-DE" dirty="0"/>
                        <a:t>Paraphrasierung</a:t>
                      </a:r>
                    </a:p>
                  </a:txBody>
                  <a:tcPr/>
                </a:tc>
                <a:tc>
                  <a:txBody>
                    <a:bodyPr/>
                    <a:lstStyle/>
                    <a:p>
                      <a:r>
                        <a:rPr lang="de-DE" dirty="0"/>
                        <a:t>Alternative Formulierung</a:t>
                      </a:r>
                    </a:p>
                  </a:txBody>
                  <a:tcPr/>
                </a:tc>
                <a:extLst>
                  <a:ext uri="{0D108BD9-81ED-4DB2-BD59-A6C34878D82A}">
                    <a16:rowId xmlns:a16="http://schemas.microsoft.com/office/drawing/2014/main" val="780481582"/>
                  </a:ext>
                </a:extLst>
              </a:tr>
              <a:tr h="370840">
                <a:tc>
                  <a:txBody>
                    <a:bodyPr/>
                    <a:lstStyle/>
                    <a:p>
                      <a:r>
                        <a:rPr lang="de-DE" dirty="0"/>
                        <a:t>2. Hilfe </a:t>
                      </a:r>
                    </a:p>
                  </a:txBody>
                  <a:tcPr/>
                </a:tc>
                <a:tc>
                  <a:txBody>
                    <a:bodyPr/>
                    <a:lstStyle/>
                    <a:p>
                      <a:r>
                        <a:rPr lang="de-DE" dirty="0"/>
                        <a:t>Vorwissen aktivieren</a:t>
                      </a:r>
                    </a:p>
                  </a:txBody>
                  <a:tcPr/>
                </a:tc>
                <a:tc>
                  <a:txBody>
                    <a:bodyPr/>
                    <a:lstStyle/>
                    <a:p>
                      <a:r>
                        <a:rPr lang="de-DE" dirty="0"/>
                        <a:t>Pauschale Nennung des Vorwissens</a:t>
                      </a:r>
                    </a:p>
                  </a:txBody>
                  <a:tcPr/>
                </a:tc>
                <a:extLst>
                  <a:ext uri="{0D108BD9-81ED-4DB2-BD59-A6C34878D82A}">
                    <a16:rowId xmlns:a16="http://schemas.microsoft.com/office/drawing/2014/main" val="975241437"/>
                  </a:ext>
                </a:extLst>
              </a:tr>
              <a:tr h="370840">
                <a:tc>
                  <a:txBody>
                    <a:bodyPr/>
                    <a:lstStyle/>
                    <a:p>
                      <a:r>
                        <a:rPr lang="de-DE" dirty="0"/>
                        <a:t>…</a:t>
                      </a:r>
                    </a:p>
                  </a:txBody>
                  <a:tcPr/>
                </a:tc>
                <a:tc>
                  <a:txBody>
                    <a:bodyPr/>
                    <a:lstStyle/>
                    <a:p>
                      <a:r>
                        <a:rPr lang="de-DE" dirty="0"/>
                        <a:t>…</a:t>
                      </a:r>
                    </a:p>
                  </a:txBody>
                  <a:tcPr/>
                </a:tc>
                <a:tc>
                  <a:txBody>
                    <a:bodyPr/>
                    <a:lstStyle/>
                    <a:p>
                      <a:r>
                        <a:rPr lang="de-DE" dirty="0"/>
                        <a:t>…</a:t>
                      </a:r>
                    </a:p>
                  </a:txBody>
                  <a:tcPr/>
                </a:tc>
                <a:extLst>
                  <a:ext uri="{0D108BD9-81ED-4DB2-BD59-A6C34878D82A}">
                    <a16:rowId xmlns:a16="http://schemas.microsoft.com/office/drawing/2014/main" val="884654967"/>
                  </a:ext>
                </a:extLst>
              </a:tr>
              <a:tr h="370840">
                <a:tc>
                  <a:txBody>
                    <a:bodyPr/>
                    <a:lstStyle/>
                    <a:p>
                      <a:r>
                        <a:rPr lang="de-DE" dirty="0"/>
                        <a:t>Letzte Hilfe</a:t>
                      </a:r>
                    </a:p>
                  </a:txBody>
                  <a:tcPr/>
                </a:tc>
                <a:tc>
                  <a:txBody>
                    <a:bodyPr/>
                    <a:lstStyle/>
                    <a:p>
                      <a:r>
                        <a:rPr lang="de-DE" dirty="0"/>
                        <a:t>…</a:t>
                      </a:r>
                    </a:p>
                  </a:txBody>
                  <a:tcPr/>
                </a:tc>
                <a:tc>
                  <a:txBody>
                    <a:bodyPr/>
                    <a:lstStyle/>
                    <a:p>
                      <a:r>
                        <a:rPr lang="de-DE" dirty="0"/>
                        <a:t>Komplettlösung</a:t>
                      </a:r>
                    </a:p>
                  </a:txBody>
                  <a:tcPr/>
                </a:tc>
                <a:extLst>
                  <a:ext uri="{0D108BD9-81ED-4DB2-BD59-A6C34878D82A}">
                    <a16:rowId xmlns:a16="http://schemas.microsoft.com/office/drawing/2014/main" val="1111147432"/>
                  </a:ext>
                </a:extLst>
              </a:tr>
            </a:tbl>
          </a:graphicData>
        </a:graphic>
      </p:graphicFrame>
      <p:pic>
        <p:nvPicPr>
          <p:cNvPr id="5" name="Aufgezeichneter Sound">
            <a:hlinkClick r:id="" action="ppaction://media"/>
            <a:extLst>
              <a:ext uri="{FF2B5EF4-FFF2-40B4-BE49-F238E27FC236}">
                <a16:creationId xmlns:a16="http://schemas.microsoft.com/office/drawing/2014/main" id="{56EBCF3D-1E80-4D4B-9F37-56872DEE5993}"/>
              </a:ext>
            </a:extLst>
          </p:cNvPr>
          <p:cNvPicPr>
            <a:picLocks noChangeAspect="1"/>
          </p:cNvPicPr>
          <p:nvPr>
            <a:audioFile r:link="rId1"/>
            <p:extLst>
              <p:ext uri="{DAA4B4D4-6D71-4841-9C94-3DE7FCFB9230}">
                <p14:media xmlns:p14="http://schemas.microsoft.com/office/powerpoint/2010/main" r:embed="rId2">
                  <p14:trim end="10236.1337"/>
                </p14:media>
              </p:ext>
            </p:extLst>
          </p:nvPr>
        </p:nvPicPr>
        <p:blipFill>
          <a:blip r:embed="rId6"/>
          <a:stretch>
            <a:fillRect/>
          </a:stretch>
        </p:blipFill>
        <p:spPr>
          <a:xfrm>
            <a:off x="8381029" y="4080730"/>
            <a:ext cx="487363" cy="487363"/>
          </a:xfrm>
          <a:prstGeom prst="rect">
            <a:avLst/>
          </a:prstGeom>
        </p:spPr>
      </p:pic>
      <p:sp>
        <p:nvSpPr>
          <p:cNvPr id="7" name="Rechteck 6">
            <a:extLst>
              <a:ext uri="{FF2B5EF4-FFF2-40B4-BE49-F238E27FC236}">
                <a16:creationId xmlns:a16="http://schemas.microsoft.com/office/drawing/2014/main" id="{696EEEE7-6187-4936-9575-2B1B60C68847}"/>
              </a:ext>
            </a:extLst>
          </p:cNvPr>
          <p:cNvSpPr/>
          <p:nvPr/>
        </p:nvSpPr>
        <p:spPr>
          <a:xfrm>
            <a:off x="415498" y="66385"/>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293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000">
        <p159:morph option="byObject"/>
      </p:transition>
    </mc:Choice>
    <mc:Fallback xmlns="">
      <p:transition spd="slow" advTm="8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95" fill="hold"/>
                                        <p:tgtEl>
                                          <p:spTgt spid="5"/>
                                        </p:tgtEl>
                                      </p:cBhvr>
                                    </p:cmd>
                                  </p:childTnLst>
                                </p:cTn>
                              </p:par>
                              <p:par>
                                <p:cTn id="7" presetID="1"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964367"/>
          </a:xfrm>
          <a:prstGeom prst="rect">
            <a:avLst/>
          </a:prstGeom>
          <a:noFill/>
        </p:spPr>
        <p:txBody>
          <a:bodyPr wrap="square" rtlCol="0">
            <a:spAutoFit/>
          </a:bodyPr>
          <a:lstStyle/>
          <a:p>
            <a:pPr>
              <a:lnSpc>
                <a:spcPct val="150000"/>
              </a:lnSpc>
            </a:pPr>
            <a:r>
              <a:rPr lang="de-DE" sz="2000" b="1" dirty="0"/>
              <a:t>4    Wie sieht das am konkreten Beispiel aus?</a:t>
            </a:r>
          </a:p>
          <a:p>
            <a:pPr>
              <a:lnSpc>
                <a:spcPct val="150000"/>
              </a:lnSpc>
            </a:pPr>
            <a:endParaRPr lang="de-DE" sz="2000" dirty="0"/>
          </a:p>
        </p:txBody>
      </p:sp>
      <p:pic>
        <p:nvPicPr>
          <p:cNvPr id="5" name="Grafik 4" descr="Ein Bild, das Screenshot enthält.&#10;&#10;Automatisch generierte Beschreibung">
            <a:extLst>
              <a:ext uri="{FF2B5EF4-FFF2-40B4-BE49-F238E27FC236}">
                <a16:creationId xmlns:a16="http://schemas.microsoft.com/office/drawing/2014/main" id="{72F9EBC4-79AC-4E44-9F1C-D8774225A1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18" y="889962"/>
            <a:ext cx="4139466" cy="3301845"/>
          </a:xfrm>
          <a:prstGeom prst="rect">
            <a:avLst/>
          </a:prstGeom>
        </p:spPr>
      </p:pic>
      <p:sp>
        <p:nvSpPr>
          <p:cNvPr id="6" name="Textfeld 5">
            <a:extLst>
              <a:ext uri="{FF2B5EF4-FFF2-40B4-BE49-F238E27FC236}">
                <a16:creationId xmlns:a16="http://schemas.microsoft.com/office/drawing/2014/main" id="{85884DB3-4FD0-465B-9B24-8245C2E57820}"/>
              </a:ext>
            </a:extLst>
          </p:cNvPr>
          <p:cNvSpPr txBox="1"/>
          <p:nvPr/>
        </p:nvSpPr>
        <p:spPr>
          <a:xfrm>
            <a:off x="508817" y="4131647"/>
            <a:ext cx="8480323" cy="461665"/>
          </a:xfrm>
          <a:prstGeom prst="rect">
            <a:avLst/>
          </a:prstGeom>
          <a:noFill/>
        </p:spPr>
        <p:txBody>
          <a:bodyPr wrap="square" rtlCol="0">
            <a:spAutoFit/>
          </a:bodyPr>
          <a:lstStyle/>
          <a:p>
            <a:r>
              <a:rPr lang="de-DE" sz="1200" dirty="0"/>
              <a:t>Lüttgens, U. (2012). Ein Wasserkocher aus Papier - Eine Aufgabe mit gestuften Lernhilfen, </a:t>
            </a:r>
            <a:r>
              <a:rPr lang="de-DE" sz="1200" i="1" dirty="0"/>
              <a:t>Naturwissenschaften im Unterricht - Chemie</a:t>
            </a:r>
            <a:r>
              <a:rPr lang="de-DE" sz="1200" dirty="0"/>
              <a:t>, 23 (130/131), S. 50-53.</a:t>
            </a:r>
          </a:p>
        </p:txBody>
      </p:sp>
      <p:pic>
        <p:nvPicPr>
          <p:cNvPr id="7" name="Grafik 6">
            <a:extLst>
              <a:ext uri="{FF2B5EF4-FFF2-40B4-BE49-F238E27FC236}">
                <a16:creationId xmlns:a16="http://schemas.microsoft.com/office/drawing/2014/main" id="{AC3148CF-378B-4956-B7D7-5AAFD844F4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6400" y="3713444"/>
            <a:ext cx="6201973" cy="474085"/>
          </a:xfrm>
          <a:prstGeom prst="rect">
            <a:avLst/>
          </a:prstGeom>
        </p:spPr>
      </p:pic>
      <p:pic>
        <p:nvPicPr>
          <p:cNvPr id="9" name="Grafik 8">
            <a:extLst>
              <a:ext uri="{FF2B5EF4-FFF2-40B4-BE49-F238E27FC236}">
                <a16:creationId xmlns:a16="http://schemas.microsoft.com/office/drawing/2014/main" id="{5FBF760B-56DB-42F4-9825-BC2407B48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5283" y="889962"/>
            <a:ext cx="4273858" cy="1253420"/>
          </a:xfrm>
          <a:prstGeom prst="rect">
            <a:avLst/>
          </a:prstGeom>
        </p:spPr>
      </p:pic>
      <p:pic>
        <p:nvPicPr>
          <p:cNvPr id="4" name="folie16_neu" descr="folie16_neu">
            <a:hlinkClick r:id="" action="ppaction://media"/>
            <a:extLst>
              <a:ext uri="{FF2B5EF4-FFF2-40B4-BE49-F238E27FC236}">
                <a16:creationId xmlns:a16="http://schemas.microsoft.com/office/drawing/2014/main" id="{650A128B-F884-CB4F-80C7-1ABE8B8247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155" y="3295249"/>
            <a:ext cx="547602" cy="547602"/>
          </a:xfrm>
          <a:prstGeom prst="rect">
            <a:avLst/>
          </a:prstGeom>
        </p:spPr>
      </p:pic>
    </p:spTree>
    <p:extLst>
      <p:ext uri="{BB962C8B-B14F-4D97-AF65-F5344CB8AC3E}">
        <p14:creationId xmlns:p14="http://schemas.microsoft.com/office/powerpoint/2010/main" val="1852811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964367"/>
          </a:xfrm>
          <a:prstGeom prst="rect">
            <a:avLst/>
          </a:prstGeom>
          <a:noFill/>
        </p:spPr>
        <p:txBody>
          <a:bodyPr wrap="square" rtlCol="0">
            <a:spAutoFit/>
          </a:bodyPr>
          <a:lstStyle/>
          <a:p>
            <a:pPr>
              <a:lnSpc>
                <a:spcPct val="150000"/>
              </a:lnSpc>
            </a:pPr>
            <a:r>
              <a:rPr lang="de-DE" sz="2000" b="1" dirty="0"/>
              <a:t>4    Wie sieht das am konkreten Beispiel aus?</a:t>
            </a:r>
          </a:p>
          <a:p>
            <a:pPr>
              <a:lnSpc>
                <a:spcPct val="150000"/>
              </a:lnSpc>
            </a:pPr>
            <a:endParaRPr lang="de-DE" sz="2000" dirty="0"/>
          </a:p>
        </p:txBody>
      </p:sp>
      <p:pic>
        <p:nvPicPr>
          <p:cNvPr id="5" name="Grafik 4" descr="Ein Bild, das Screenshot enthält.&#10;&#10;Automatisch generierte Beschreibung">
            <a:extLst>
              <a:ext uri="{FF2B5EF4-FFF2-40B4-BE49-F238E27FC236}">
                <a16:creationId xmlns:a16="http://schemas.microsoft.com/office/drawing/2014/main" id="{E96A691A-4A65-480F-8412-851C70D5B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18" y="755028"/>
            <a:ext cx="5491273" cy="3409675"/>
          </a:xfrm>
          <a:prstGeom prst="rect">
            <a:avLst/>
          </a:prstGeom>
        </p:spPr>
      </p:pic>
      <p:pic>
        <p:nvPicPr>
          <p:cNvPr id="7" name="folie17_neu" descr="folie17_neu">
            <a:hlinkClick r:id="" action="ppaction://media"/>
            <a:extLst>
              <a:ext uri="{FF2B5EF4-FFF2-40B4-BE49-F238E27FC236}">
                <a16:creationId xmlns:a16="http://schemas.microsoft.com/office/drawing/2014/main" id="{AD5CD83F-6940-3F44-B87D-25CBF0F0E1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3340" y="3918011"/>
            <a:ext cx="535801" cy="535801"/>
          </a:xfrm>
          <a:prstGeom prst="rect">
            <a:avLst/>
          </a:prstGeom>
        </p:spPr>
      </p:pic>
      <p:sp>
        <p:nvSpPr>
          <p:cNvPr id="8" name="Textfeld 7">
            <a:extLst>
              <a:ext uri="{FF2B5EF4-FFF2-40B4-BE49-F238E27FC236}">
                <a16:creationId xmlns:a16="http://schemas.microsoft.com/office/drawing/2014/main" id="{F3CFCFCA-CCCD-0247-857C-ED66D9FDBE44}"/>
              </a:ext>
            </a:extLst>
          </p:cNvPr>
          <p:cNvSpPr txBox="1"/>
          <p:nvPr/>
        </p:nvSpPr>
        <p:spPr>
          <a:xfrm>
            <a:off x="508817" y="4131647"/>
            <a:ext cx="8480323" cy="461665"/>
          </a:xfrm>
          <a:prstGeom prst="rect">
            <a:avLst/>
          </a:prstGeom>
          <a:noFill/>
        </p:spPr>
        <p:txBody>
          <a:bodyPr wrap="square" rtlCol="0">
            <a:spAutoFit/>
          </a:bodyPr>
          <a:lstStyle/>
          <a:p>
            <a:r>
              <a:rPr lang="de-DE" sz="1200" dirty="0"/>
              <a:t>Lüttgens, U. (2012). Ein Wasserkocher aus Papier - Eine Aufgabe mit gestuften Lernhilfen, </a:t>
            </a:r>
            <a:r>
              <a:rPr lang="de-DE" sz="1200" i="1" dirty="0"/>
              <a:t>Naturwissenschaften im Unterricht - Chemie</a:t>
            </a:r>
            <a:r>
              <a:rPr lang="de-DE" sz="1200" dirty="0"/>
              <a:t>, 23 (130/131), S. 50-53.</a:t>
            </a:r>
          </a:p>
        </p:txBody>
      </p:sp>
    </p:spTree>
    <p:extLst>
      <p:ext uri="{BB962C8B-B14F-4D97-AF65-F5344CB8AC3E}">
        <p14:creationId xmlns:p14="http://schemas.microsoft.com/office/powerpoint/2010/main" val="2308055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3">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964367"/>
          </a:xfrm>
          <a:prstGeom prst="rect">
            <a:avLst/>
          </a:prstGeom>
          <a:noFill/>
        </p:spPr>
        <p:txBody>
          <a:bodyPr wrap="square" rtlCol="0">
            <a:spAutoFit/>
          </a:bodyPr>
          <a:lstStyle/>
          <a:p>
            <a:pPr>
              <a:lnSpc>
                <a:spcPct val="150000"/>
              </a:lnSpc>
            </a:pPr>
            <a:r>
              <a:rPr lang="de-DE" sz="2000" b="1" dirty="0"/>
              <a:t>4    Wie sieht das am konkreten Beispiel aus?</a:t>
            </a:r>
          </a:p>
          <a:p>
            <a:pPr>
              <a:lnSpc>
                <a:spcPct val="150000"/>
              </a:lnSpc>
            </a:pPr>
            <a:endParaRPr lang="de-DE" sz="2000" dirty="0"/>
          </a:p>
        </p:txBody>
      </p:sp>
      <p:pic>
        <p:nvPicPr>
          <p:cNvPr id="5" name="Grafik 4" descr="Ein Bild, das Screenshot enthält.&#10;&#10;Automatisch generierte Beschreibung">
            <a:extLst>
              <a:ext uri="{FF2B5EF4-FFF2-40B4-BE49-F238E27FC236}">
                <a16:creationId xmlns:a16="http://schemas.microsoft.com/office/drawing/2014/main" id="{3A4D66B1-43CD-44BE-A62F-056CEEF7E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18" y="819088"/>
            <a:ext cx="6659590" cy="3366824"/>
          </a:xfrm>
          <a:prstGeom prst="rect">
            <a:avLst/>
          </a:prstGeom>
        </p:spPr>
      </p:pic>
      <p:sp>
        <p:nvSpPr>
          <p:cNvPr id="8" name="Textfeld 7">
            <a:extLst>
              <a:ext uri="{FF2B5EF4-FFF2-40B4-BE49-F238E27FC236}">
                <a16:creationId xmlns:a16="http://schemas.microsoft.com/office/drawing/2014/main" id="{ED37A211-FE27-574E-9126-2017581623D7}"/>
              </a:ext>
            </a:extLst>
          </p:cNvPr>
          <p:cNvSpPr txBox="1"/>
          <p:nvPr/>
        </p:nvSpPr>
        <p:spPr>
          <a:xfrm>
            <a:off x="508817" y="4131647"/>
            <a:ext cx="8480323" cy="461665"/>
          </a:xfrm>
          <a:prstGeom prst="rect">
            <a:avLst/>
          </a:prstGeom>
          <a:noFill/>
        </p:spPr>
        <p:txBody>
          <a:bodyPr wrap="square" rtlCol="0">
            <a:spAutoFit/>
          </a:bodyPr>
          <a:lstStyle/>
          <a:p>
            <a:r>
              <a:rPr lang="de-DE" sz="1200" dirty="0"/>
              <a:t>Lüttgens, U. (2012). Ein Wasserkocher aus Papier - Eine Aufgabe mit gestuften Lernhilfen, </a:t>
            </a:r>
            <a:r>
              <a:rPr lang="de-DE" sz="1200" i="1" dirty="0"/>
              <a:t>Naturwissenschaften im Unterricht - Chemie</a:t>
            </a:r>
            <a:r>
              <a:rPr lang="de-DE" sz="1200" dirty="0"/>
              <a:t>, 23 (130/131), S. 50-53.</a:t>
            </a:r>
          </a:p>
        </p:txBody>
      </p:sp>
    </p:spTree>
    <p:extLst>
      <p:ext uri="{BB962C8B-B14F-4D97-AF65-F5344CB8AC3E}">
        <p14:creationId xmlns:p14="http://schemas.microsoft.com/office/powerpoint/2010/main" val="350282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5">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3272691"/>
          </a:xfrm>
          <a:prstGeom prst="rect">
            <a:avLst/>
          </a:prstGeom>
          <a:noFill/>
        </p:spPr>
        <p:txBody>
          <a:bodyPr wrap="square" rtlCol="0">
            <a:spAutoFit/>
          </a:bodyPr>
          <a:lstStyle/>
          <a:p>
            <a:pPr>
              <a:lnSpc>
                <a:spcPct val="150000"/>
              </a:lnSpc>
            </a:pPr>
            <a:r>
              <a:rPr lang="de-DE" sz="2000" b="1" dirty="0"/>
              <a:t>Literatur und weitere Beispiele</a:t>
            </a:r>
          </a:p>
          <a:p>
            <a:pPr>
              <a:lnSpc>
                <a:spcPct val="150000"/>
              </a:lnSpc>
            </a:pPr>
            <a:endParaRPr lang="de-DE" sz="1200" b="1" dirty="0"/>
          </a:p>
          <a:p>
            <a:r>
              <a:rPr lang="de-DE" sz="1200" dirty="0"/>
              <a:t>Fach, M., </a:t>
            </a:r>
            <a:r>
              <a:rPr lang="de-DE" sz="1200" dirty="0" err="1"/>
              <a:t>Kandt</a:t>
            </a:r>
            <a:r>
              <a:rPr lang="de-DE" sz="1200" dirty="0"/>
              <a:t>, W. &amp; </a:t>
            </a:r>
            <a:r>
              <a:rPr lang="de-DE" sz="1200" dirty="0" err="1"/>
              <a:t>Parchmann</a:t>
            </a:r>
            <a:r>
              <a:rPr lang="de-DE" sz="1200" dirty="0"/>
              <a:t>, I. (2006). Offene Lernaufgaben im Chemieunterricht. Kriterien für die Gestaltung und Einbettung, </a:t>
            </a:r>
            <a:r>
              <a:rPr lang="de-DE" sz="1200" i="1" dirty="0"/>
              <a:t>Der mathematische und naturwissenschaftliche Unterricht (MNU)</a:t>
            </a:r>
            <a:r>
              <a:rPr lang="de-DE" sz="1200" dirty="0"/>
              <a:t>, 59 (5), S. 284-291. </a:t>
            </a:r>
          </a:p>
          <a:p>
            <a:endParaRPr lang="de-DE" sz="1200" dirty="0"/>
          </a:p>
          <a:p>
            <a:r>
              <a:rPr lang="de-DE" sz="1200" dirty="0"/>
              <a:t>Fischer, W. &amp; </a:t>
            </a:r>
            <a:r>
              <a:rPr lang="de-DE" sz="1200" dirty="0" err="1"/>
              <a:t>Zeilhofer</a:t>
            </a:r>
            <a:r>
              <a:rPr lang="de-DE" sz="1200" dirty="0"/>
              <a:t>, W. (2005). Die neue Aufgabenkultur, </a:t>
            </a:r>
            <a:r>
              <a:rPr lang="de-DE" sz="1200" i="1" dirty="0"/>
              <a:t>Praxis der Naturwissenschaften-Chemie in der Schule</a:t>
            </a:r>
            <a:r>
              <a:rPr lang="de-DE" sz="1200" dirty="0"/>
              <a:t>, 54 (5), S. 36-40.</a:t>
            </a:r>
          </a:p>
          <a:p>
            <a:endParaRPr lang="de-DE" sz="1200" dirty="0"/>
          </a:p>
          <a:p>
            <a:r>
              <a:rPr lang="de-DE" sz="1200" dirty="0"/>
              <a:t>Leisen, J. (2006). Aufgabenkultur im mathematisch-naturwissenschaftlichen Unterricht, </a:t>
            </a:r>
            <a:r>
              <a:rPr lang="de-DE" sz="1200" i="1" dirty="0"/>
              <a:t>Der mathematische und naturwissenschaftliche Unterricht (MNU),</a:t>
            </a:r>
            <a:r>
              <a:rPr lang="de-DE" sz="1200" dirty="0"/>
              <a:t> 59 (5), S. 260-266.  </a:t>
            </a:r>
          </a:p>
          <a:p>
            <a:endParaRPr lang="de-DE" sz="1200" dirty="0"/>
          </a:p>
          <a:p>
            <a:r>
              <a:rPr lang="de-DE" sz="1200" dirty="0"/>
              <a:t>Lüttgens, U. (2012). Ein Wasserkocher aus Papier - Eine Aufgabe mit gestuften Lernhilfen, </a:t>
            </a:r>
            <a:r>
              <a:rPr lang="de-DE" sz="1200" i="1" dirty="0"/>
              <a:t>Naturwissenschaften im Unterricht - Chemie</a:t>
            </a:r>
            <a:r>
              <a:rPr lang="de-DE" sz="1200" dirty="0"/>
              <a:t>, 23 (130/131), S. 50-53.</a:t>
            </a:r>
          </a:p>
          <a:p>
            <a:pPr>
              <a:lnSpc>
                <a:spcPct val="150000"/>
              </a:lnSpc>
            </a:pPr>
            <a:r>
              <a:rPr lang="de-DE" sz="2000" dirty="0"/>
              <a:t>	</a:t>
            </a:r>
          </a:p>
        </p:txBody>
      </p:sp>
      <p:pic>
        <p:nvPicPr>
          <p:cNvPr id="5" name="folie19_neu" descr="folie19_neu">
            <a:hlinkClick r:id="" action="ppaction://media"/>
            <a:extLst>
              <a:ext uri="{FF2B5EF4-FFF2-40B4-BE49-F238E27FC236}">
                <a16:creationId xmlns:a16="http://schemas.microsoft.com/office/drawing/2014/main" id="{BA410FB9-D241-634D-B751-C6E2D2FE54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4640" y="3848198"/>
            <a:ext cx="574501" cy="574501"/>
          </a:xfrm>
          <a:prstGeom prst="rect">
            <a:avLst/>
          </a:prstGeom>
        </p:spPr>
      </p:pic>
    </p:spTree>
    <p:extLst>
      <p:ext uri="{BB962C8B-B14F-4D97-AF65-F5344CB8AC3E}">
        <p14:creationId xmlns:p14="http://schemas.microsoft.com/office/powerpoint/2010/main" val="4119677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Tisch, Kind, Junge enthält.&#10;&#10;Automatisch generierte Beschreibung">
            <a:extLst>
              <a:ext uri="{FF2B5EF4-FFF2-40B4-BE49-F238E27FC236}">
                <a16:creationId xmlns:a16="http://schemas.microsoft.com/office/drawing/2014/main" id="{9221D82C-6311-473F-BA1D-826A77518F2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3" name="Textfeld 2">
            <a:extLst>
              <a:ext uri="{FF2B5EF4-FFF2-40B4-BE49-F238E27FC236}">
                <a16:creationId xmlns:a16="http://schemas.microsoft.com/office/drawing/2014/main" id="{4A8E7944-1661-44A6-9659-B8B6AFCD7A27}"/>
              </a:ext>
            </a:extLst>
          </p:cNvPr>
          <p:cNvSpPr txBox="1"/>
          <p:nvPr/>
        </p:nvSpPr>
        <p:spPr>
          <a:xfrm>
            <a:off x="447040" y="471523"/>
            <a:ext cx="6207760" cy="3521357"/>
          </a:xfrm>
          <a:prstGeom prst="rect">
            <a:avLst/>
          </a:prstGeom>
          <a:noFill/>
        </p:spPr>
        <p:txBody>
          <a:bodyPr wrap="square" lIns="0" tIns="0" rIns="0" bIns="0" numCol="1" spcCol="144000" rtlCol="0" anchor="t">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Funktionen</a:t>
            </a:r>
            <a:endParaRPr lang="de-DE" altLang="de-DE" sz="2400" b="1" dirty="0">
              <a:solidFill>
                <a:srgbClr val="002350"/>
              </a:solidFill>
              <a:ea typeface="Roboto Condensed" panose="02000000000000000000" pitchFamily="2" charset="0"/>
              <a:cs typeface="Roboto Condensed" panose="02000000000000000000" pitchFamily="2" charset="0"/>
            </a:endParaRP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Aneignung von Wissen</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Diagnose des Wissensstandes</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Motivierung (Einstieg)</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Anwendung des Lehrbuchwissens und Kompetenzerleben (Erarbeitung)</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Unterrichtsinhalte selbst entwickeln (Erarbeitung)</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Transfer und Festigung (Übung)</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a:cs typeface="Roboto Condensed" panose="02000000000000000000" pitchFamily="2" charset="0"/>
              </a:rPr>
              <a:t>Fachliche Kompetenzen, wie der Umgang mit Laborgeräten und Gefahrenstoffen</a:t>
            </a:r>
          </a:p>
          <a:p>
            <a:pPr marL="285750" indent="-285750">
              <a:lnSpc>
                <a:spcPct val="150000"/>
              </a:lnSpc>
              <a:buClr>
                <a:schemeClr val="accent1"/>
              </a:buClr>
              <a:buFont typeface="Arial" panose="020B0604020202020204" pitchFamily="34" charset="0"/>
              <a:buChar char="•"/>
            </a:pPr>
            <a:r>
              <a:rPr lang="de-DE" altLang="de-DE" sz="1600" dirty="0">
                <a:solidFill>
                  <a:srgbClr val="002350"/>
                </a:solidFill>
                <a:ea typeface="Roboto Condensed"/>
                <a:cs typeface="Roboto Condensed" panose="02000000000000000000" pitchFamily="2" charset="0"/>
              </a:rPr>
              <a:t>Vermittlung von problemorientiertem, naturwissenschaftlichen Vorgehen </a:t>
            </a:r>
            <a:endParaRPr lang="de-DE" altLang="de-DE" sz="1600" dirty="0">
              <a:solidFill>
                <a:srgbClr val="002350"/>
              </a:solidFill>
              <a:ea typeface="Roboto Condensed" panose="02000000000000000000" pitchFamily="2" charset="0"/>
              <a:cs typeface="Roboto Condensed" panose="02000000000000000000" pitchFamily="2" charset="0"/>
            </a:endParaRPr>
          </a:p>
        </p:txBody>
      </p:sp>
      <p:pic>
        <p:nvPicPr>
          <p:cNvPr id="2" name="Aufgezeichneter Sound">
            <a:hlinkClick r:id="" action="ppaction://media"/>
            <a:extLst>
              <a:ext uri="{FF2B5EF4-FFF2-40B4-BE49-F238E27FC236}">
                <a16:creationId xmlns:a16="http://schemas.microsoft.com/office/drawing/2014/main" id="{28F5345F-6016-471D-AAF4-84E9EF40F0D8}"/>
              </a:ext>
            </a:extLst>
          </p:cNvPr>
          <p:cNvPicPr>
            <a:picLocks noChangeAspect="1"/>
          </p:cNvPicPr>
          <p:nvPr>
            <a:audioFile r:link="rId1"/>
            <p:extLst>
              <p:ext uri="{DAA4B4D4-6D71-4841-9C94-3DE7FCFB9230}">
                <p14:media xmlns:p14="http://schemas.microsoft.com/office/powerpoint/2010/main" r:embed="rId2">
                  <p14:trim end="320451.8367"/>
                </p14:media>
              </p:ext>
            </p:extLst>
          </p:nvPr>
        </p:nvPicPr>
        <p:blipFill>
          <a:blip r:embed="rId6"/>
          <a:stretch>
            <a:fillRect/>
          </a:stretch>
        </p:blipFill>
        <p:spPr>
          <a:xfrm>
            <a:off x="8453278" y="3759195"/>
            <a:ext cx="487363" cy="487363"/>
          </a:xfrm>
          <a:prstGeom prst="rect">
            <a:avLst/>
          </a:prstGeom>
        </p:spPr>
      </p:pic>
      <p:sp>
        <p:nvSpPr>
          <p:cNvPr id="5" name="Rechteck 4">
            <a:extLst>
              <a:ext uri="{FF2B5EF4-FFF2-40B4-BE49-F238E27FC236}">
                <a16:creationId xmlns:a16="http://schemas.microsoft.com/office/drawing/2014/main" id="{63274A2B-CDD1-48C8-B242-41147EA48CB0}"/>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78346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000">
        <p159:morph option="byObject"/>
      </p:transition>
    </mc:Choice>
    <mc:Fallback xmlns="">
      <p:transition spd="slow"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00" fill="hold"/>
                                        <p:tgtEl>
                                          <p:spTgt spid="2"/>
                                        </p:tgtEl>
                                      </p:cBhvr>
                                    </p:cmd>
                                  </p:childTnLst>
                                </p:cTn>
                              </p:par>
                              <p:par>
                                <p:cTn id="7" presetID="1" presetClass="entr" presetSubtype="0" fill="hold" nodeType="withEffect">
                                  <p:stCondLst>
                                    <p:cond delay="8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12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18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31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4000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4900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6000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6500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29F3B-7206-4C46-A34D-6ED917F2F522}"/>
              </a:ext>
            </a:extLst>
          </p:cNvPr>
          <p:cNvPicPr>
            <a:picLocks noChangeAspect="1"/>
          </p:cNvPicPr>
          <p:nvPr/>
        </p:nvPicPr>
        <p:blipFill>
          <a:blip r:embed="rId3">
            <a:alphaModFix amt="35000"/>
          </a:blip>
          <a:stretch>
            <a:fillRect/>
          </a:stretch>
        </p:blipFill>
        <p:spPr>
          <a:xfrm>
            <a:off x="3203574" y="185675"/>
            <a:ext cx="5785567" cy="4138737"/>
          </a:xfrm>
          <a:prstGeom prst="ellipse">
            <a:avLst/>
          </a:prstGeom>
          <a:ln>
            <a:noFill/>
          </a:ln>
          <a:effectLst>
            <a:softEdge rad="112500"/>
          </a:effectLst>
        </p:spPr>
      </p:pic>
      <p:sp>
        <p:nvSpPr>
          <p:cNvPr id="2" name="Textfeld 1">
            <a:extLst>
              <a:ext uri="{FF2B5EF4-FFF2-40B4-BE49-F238E27FC236}">
                <a16:creationId xmlns:a16="http://schemas.microsoft.com/office/drawing/2014/main" id="{642C0E22-9713-43EA-98AF-DEBFAD4C1741}"/>
              </a:ext>
            </a:extLst>
          </p:cNvPr>
          <p:cNvSpPr txBox="1"/>
          <p:nvPr/>
        </p:nvSpPr>
        <p:spPr>
          <a:xfrm>
            <a:off x="508818" y="272845"/>
            <a:ext cx="7123471" cy="2246769"/>
          </a:xfrm>
          <a:prstGeom prst="rect">
            <a:avLst/>
          </a:prstGeom>
          <a:noFill/>
        </p:spPr>
        <p:txBody>
          <a:bodyPr wrap="square" rtlCol="0">
            <a:spAutoFit/>
          </a:bodyPr>
          <a:lstStyle/>
          <a:p>
            <a:pPr>
              <a:lnSpc>
                <a:spcPct val="150000"/>
              </a:lnSpc>
            </a:pPr>
            <a:r>
              <a:rPr lang="de-DE" sz="2000" b="1" dirty="0"/>
              <a:t>Weitere interessante fachdidaktische Artikel</a:t>
            </a:r>
          </a:p>
          <a:p>
            <a:pPr>
              <a:lnSpc>
                <a:spcPct val="150000"/>
              </a:lnSpc>
            </a:pPr>
            <a:endParaRPr lang="de-DE" sz="1200" b="1" dirty="0"/>
          </a:p>
          <a:p>
            <a:r>
              <a:rPr lang="de-DE" sz="1200" dirty="0"/>
              <a:t>Frank, H. (2004). Formel-C-Tag, </a:t>
            </a:r>
            <a:r>
              <a:rPr lang="de-DE" sz="1200" i="1" dirty="0"/>
              <a:t>Naturwissenschaften im Unterricht – Chemie</a:t>
            </a:r>
            <a:r>
              <a:rPr lang="de-DE" sz="1200" dirty="0"/>
              <a:t>, 15 (82/83), S. 25-28.</a:t>
            </a:r>
          </a:p>
          <a:p>
            <a:endParaRPr lang="de-DE" sz="1200" dirty="0"/>
          </a:p>
          <a:p>
            <a:r>
              <a:rPr lang="de-DE" sz="1200" dirty="0"/>
              <a:t>Schütte, P. (2004). Die Analyse zweier unbekannter Alkalihalogenide. Eine praktische Aufgabe als Lernzielkontrolle, </a:t>
            </a:r>
            <a:r>
              <a:rPr lang="de-DE" sz="1200" i="1" dirty="0"/>
              <a:t>Naturwissenschaften im Unterricht - Chemie</a:t>
            </a:r>
            <a:r>
              <a:rPr lang="de-DE" sz="1200" dirty="0"/>
              <a:t>, 15 (82/83), S. 28-31. </a:t>
            </a:r>
          </a:p>
          <a:p>
            <a:endParaRPr lang="de-DE" sz="1200" dirty="0"/>
          </a:p>
          <a:p>
            <a:r>
              <a:rPr lang="de-DE" sz="1200" dirty="0"/>
              <a:t>Wambach, H. (2004). Experimentelle Wettbewerbsaufgaben, </a:t>
            </a:r>
            <a:r>
              <a:rPr lang="de-DE" sz="1200" i="1" dirty="0"/>
              <a:t>Naturwissenschaften im Unterricht – Chemie</a:t>
            </a:r>
            <a:r>
              <a:rPr lang="de-DE" sz="1200" dirty="0"/>
              <a:t>, 15 (82/83), S. 32-35. </a:t>
            </a:r>
            <a:r>
              <a:rPr lang="de-DE" sz="2000" dirty="0"/>
              <a:t>	</a:t>
            </a:r>
          </a:p>
        </p:txBody>
      </p:sp>
    </p:spTree>
    <p:extLst>
      <p:ext uri="{BB962C8B-B14F-4D97-AF65-F5344CB8AC3E}">
        <p14:creationId xmlns:p14="http://schemas.microsoft.com/office/powerpoint/2010/main" val="104789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61937" cy="451008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T:\mav\Corporate Design\Originaldaten\CD_FSU\PowerPoint\PPP_Präsident\bilder\uni_siegel_blau.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63" t="10877" r="22009" b="26763"/>
          <a:stretch/>
        </p:blipFill>
        <p:spPr bwMode="auto">
          <a:xfrm>
            <a:off x="3111768" y="0"/>
            <a:ext cx="6050170" cy="4510088"/>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458262" y="3043237"/>
            <a:ext cx="2745313" cy="793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11"/>
          <p:cNvCxnSpPr/>
          <p:nvPr/>
        </p:nvCxnSpPr>
        <p:spPr>
          <a:xfrm>
            <a:off x="715577" y="3279829"/>
            <a:ext cx="36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715578" y="3279830"/>
            <a:ext cx="2812550" cy="438344"/>
          </a:xfrm>
          <a:prstGeom prst="rect">
            <a:avLst/>
          </a:prstGeom>
          <a:noFill/>
        </p:spPr>
        <p:txBody>
          <a:bodyPr wrap="square" lIns="0" tIns="0" rIns="0" bIns="0" rtlCol="0">
            <a:noAutofit/>
          </a:bodyPr>
          <a:lstStyle/>
          <a:p>
            <a:r>
              <a:rPr lang="de-DE" sz="2000" dirty="0">
                <a:latin typeface="Palatino Linotype" panose="02040502050505030304" pitchFamily="18" charset="0"/>
              </a:rPr>
              <a:t>Das Öffnen von Aufgaben</a:t>
            </a:r>
          </a:p>
        </p:txBody>
      </p:sp>
      <p:pic>
        <p:nvPicPr>
          <p:cNvPr id="7" name="Das Öffnen von Aufgaben">
            <a:hlinkClick r:id="" action="ppaction://media"/>
            <a:extLst>
              <a:ext uri="{FF2B5EF4-FFF2-40B4-BE49-F238E27FC236}">
                <a16:creationId xmlns:a16="http://schemas.microsoft.com/office/drawing/2014/main" id="{FA4B4A8C-6615-43F1-829C-1F5265B1509C}"/>
              </a:ext>
            </a:extLst>
          </p:cNvPr>
          <p:cNvPicPr>
            <a:picLocks noChangeAspect="1"/>
          </p:cNvPicPr>
          <p:nvPr>
            <a:audioFile r:link="rId1"/>
            <p:extLst>
              <p:ext uri="{DAA4B4D4-6D71-4841-9C94-3DE7FCFB9230}">
                <p14:media xmlns:p14="http://schemas.microsoft.com/office/powerpoint/2010/main" r:embed="rId2">
                  <p14:trim end="47895.9183"/>
                </p14:media>
              </p:ext>
            </p:extLst>
          </p:nvPr>
        </p:nvPicPr>
        <p:blipFill>
          <a:blip r:embed="rId6"/>
          <a:stretch>
            <a:fillRect/>
          </a:stretch>
        </p:blipFill>
        <p:spPr>
          <a:xfrm>
            <a:off x="715578" y="4073580"/>
            <a:ext cx="406400" cy="406400"/>
          </a:xfrm>
          <a:prstGeom prst="rect">
            <a:avLst/>
          </a:prstGeom>
        </p:spPr>
      </p:pic>
    </p:spTree>
    <p:extLst>
      <p:ext uri="{BB962C8B-B14F-4D97-AF65-F5344CB8AC3E}">
        <p14:creationId xmlns:p14="http://schemas.microsoft.com/office/powerpoint/2010/main" val="2652020579"/>
      </p:ext>
    </p:extLst>
  </p:cSld>
  <p:clrMapOvr>
    <a:masterClrMapping/>
  </p:clrMapOvr>
  <mc:AlternateContent xmlns:mc="http://schemas.openxmlformats.org/markup-compatibility/2006" xmlns:p14="http://schemas.microsoft.com/office/powerpoint/2010/main">
    <mc:Choice Requires="p14">
      <p:transition spd="slow" p14:dur="2000" advTm="8448"/>
    </mc:Choice>
    <mc:Fallback xmlns="">
      <p:transition spd="slow" advTm="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Das Öffnen von Aufgaben</a:t>
            </a:r>
          </a:p>
        </p:txBody>
      </p:sp>
      <p:sp>
        <p:nvSpPr>
          <p:cNvPr id="14" name="Textfeld 13"/>
          <p:cNvSpPr txBox="1"/>
          <p:nvPr/>
        </p:nvSpPr>
        <p:spPr>
          <a:xfrm>
            <a:off x="457600" y="1101982"/>
            <a:ext cx="8030945" cy="2981758"/>
          </a:xfrm>
          <a:prstGeom prst="rect">
            <a:avLst/>
          </a:prstGeom>
          <a:noFill/>
        </p:spPr>
        <p:txBody>
          <a:bodyPr wrap="square" lIns="0" tIns="0" rIns="0" bIns="0" rtlCol="0" anchor="t">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endParaRPr lang="de-DE" sz="1200" dirty="0">
              <a:solidFill>
                <a:srgbClr val="002350"/>
              </a:solidFill>
            </a:endParaRPr>
          </a:p>
          <a:p>
            <a:pPr marL="180975" indent="-180975">
              <a:lnSpc>
                <a:spcPts val="2200"/>
              </a:lnSpc>
              <a:buClr>
                <a:schemeClr val="accent1"/>
              </a:buClr>
              <a:buFont typeface="Arial" panose="020B0604020202020204" pitchFamily="34" charset="0"/>
              <a:buChar char="•"/>
            </a:pPr>
            <a:r>
              <a:rPr lang="de-DE" sz="1400" dirty="0"/>
              <a:t>dient der Anpassung des geschlossenen Aufgabentyps an heterogene Lerngruppen</a:t>
            </a:r>
            <a:endParaRPr lang="de-DE" sz="1400" dirty="0">
              <a:ea typeface="Roboto Condensed"/>
            </a:endParaRPr>
          </a:p>
          <a:p>
            <a:pPr marL="180975" indent="-180975">
              <a:lnSpc>
                <a:spcPts val="2200"/>
              </a:lnSpc>
              <a:buClr>
                <a:schemeClr val="accent1"/>
              </a:buClr>
              <a:buFont typeface="Arial" panose="020B0604020202020204" pitchFamily="34" charset="0"/>
              <a:buChar char="•"/>
            </a:pPr>
            <a:r>
              <a:rPr lang="de-DE" sz="1400" dirty="0"/>
              <a:t>es sollten Aufgaben bevorzugt werden, die nicht nur einen einzigen Lösungsweg fordern, sondern verschiedene Lösungswege zulassen, um damit die Schüler zum Denken anzuregen</a:t>
            </a:r>
          </a:p>
          <a:p>
            <a:pPr marL="180975" indent="-180975">
              <a:lnSpc>
                <a:spcPts val="2200"/>
              </a:lnSpc>
              <a:buClr>
                <a:schemeClr val="accent1"/>
              </a:buClr>
              <a:buFont typeface="Arial" panose="020B0604020202020204" pitchFamily="34" charset="0"/>
              <a:buChar char="•"/>
            </a:pPr>
            <a:r>
              <a:rPr lang="de-DE" sz="1400" dirty="0"/>
              <a:t>offene Aufgaben verfolgen Ziele wie Eigenständigkeit, Selbstvertrauen, Problembewusstsein, Kreativität und Flexibilität und sollten durch die Lehrkraft angereichert werden:</a:t>
            </a:r>
            <a:endParaRPr lang="de-DE" sz="1400" dirty="0">
              <a:ea typeface="Roboto Condensed"/>
            </a:endParaRPr>
          </a:p>
          <a:p>
            <a:pPr marL="638175" lvl="1" indent="-180975">
              <a:lnSpc>
                <a:spcPts val="2200"/>
              </a:lnSpc>
              <a:buClr>
                <a:schemeClr val="accent1"/>
              </a:buClr>
              <a:buFont typeface="Arial" panose="020B0604020202020204" pitchFamily="34" charset="0"/>
              <a:buChar char="•"/>
            </a:pPr>
            <a:r>
              <a:rPr lang="de-DE" sz="1400" dirty="0"/>
              <a:t>Bereitstellung von Orientierungshilfen durch z.B. Begriffsnetze, Mindmaps, Übersichten, …</a:t>
            </a:r>
          </a:p>
          <a:p>
            <a:pPr marL="638175" lvl="1" indent="-180975">
              <a:lnSpc>
                <a:spcPts val="2200"/>
              </a:lnSpc>
              <a:buClr>
                <a:schemeClr val="accent1"/>
              </a:buClr>
              <a:buFont typeface="Arial" panose="020B0604020202020204" pitchFamily="34" charset="0"/>
              <a:buChar char="•"/>
            </a:pPr>
            <a:r>
              <a:rPr lang="de-DE" sz="1400" dirty="0"/>
              <a:t>Ergänzungen durch Übungen, die das Selbstbewusstsein stärken</a:t>
            </a:r>
          </a:p>
          <a:p>
            <a:pPr marL="638175" lvl="1" indent="-180975">
              <a:lnSpc>
                <a:spcPts val="2200"/>
              </a:lnSpc>
              <a:buClr>
                <a:schemeClr val="accent1"/>
              </a:buClr>
              <a:buFont typeface="Arial" panose="020B0604020202020204" pitchFamily="34" charset="0"/>
              <a:buChar char="•"/>
            </a:pPr>
            <a:r>
              <a:rPr lang="de-DE" sz="1400" dirty="0"/>
              <a:t>Einbindungen von Metareflexionen über Bearbeitungswege</a:t>
            </a:r>
          </a:p>
        </p:txBody>
      </p:sp>
      <p:pic>
        <p:nvPicPr>
          <p:cNvPr id="4" name="Das Öffnen von Aufgaben">
            <a:hlinkClick r:id="" action="ppaction://media"/>
            <a:extLst>
              <a:ext uri="{FF2B5EF4-FFF2-40B4-BE49-F238E27FC236}">
                <a16:creationId xmlns:a16="http://schemas.microsoft.com/office/drawing/2014/main" id="{56962F9D-24EB-4F20-8A09-24031942B1DD}"/>
              </a:ext>
            </a:extLst>
          </p:cNvPr>
          <p:cNvPicPr>
            <a:picLocks noChangeAspect="1"/>
          </p:cNvPicPr>
          <p:nvPr>
            <a:audioFile r:link="rId1"/>
            <p:extLst>
              <p:ext uri="{DAA4B4D4-6D71-4841-9C94-3DE7FCFB9230}">
                <p14:media xmlns:p14="http://schemas.microsoft.com/office/powerpoint/2010/main" r:embed="rId2">
                  <p14:trim st="2000"/>
                </p14:media>
              </p:ext>
            </p:extLst>
          </p:nvPr>
        </p:nvPicPr>
        <p:blipFill>
          <a:blip r:embed="rId5"/>
          <a:stretch>
            <a:fillRect/>
          </a:stretch>
        </p:blipFill>
        <p:spPr>
          <a:xfrm>
            <a:off x="8487339" y="244244"/>
            <a:ext cx="406400" cy="406400"/>
          </a:xfrm>
          <a:prstGeom prst="rect">
            <a:avLst/>
          </a:prstGeom>
        </p:spPr>
      </p:pic>
    </p:spTree>
    <p:extLst>
      <p:ext uri="{BB962C8B-B14F-4D97-AF65-F5344CB8AC3E}">
        <p14:creationId xmlns:p14="http://schemas.microsoft.com/office/powerpoint/2010/main" val="17624568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chor="t">
            <a:noAutofit/>
          </a:bodyPr>
          <a:lstStyle/>
          <a:p>
            <a:r>
              <a:rPr lang="de-DE" sz="2000" dirty="0">
                <a:latin typeface="Palatino Linotype"/>
              </a:rPr>
              <a:t>Aufgaben öffnen durch: </a:t>
            </a:r>
            <a:r>
              <a:rPr lang="de-DE" sz="2000" b="1" dirty="0">
                <a:latin typeface="Palatino Linotype"/>
              </a:rPr>
              <a:t>Weglassen</a:t>
            </a:r>
            <a:endParaRPr lang="de-DE" sz="2000" b="1" dirty="0">
              <a:latin typeface="Palatino Linotype" panose="02040502050505030304" pitchFamily="18" charset="0"/>
            </a:endParaRPr>
          </a:p>
        </p:txBody>
      </p:sp>
      <p:sp>
        <p:nvSpPr>
          <p:cNvPr id="14" name="Textfeld 13"/>
          <p:cNvSpPr txBox="1"/>
          <p:nvPr/>
        </p:nvSpPr>
        <p:spPr>
          <a:xfrm>
            <a:off x="457600" y="1101982"/>
            <a:ext cx="3661963" cy="2981758"/>
          </a:xfrm>
          <a:prstGeom prst="rect">
            <a:avLst/>
          </a:prstGeom>
          <a:noFill/>
        </p:spPr>
        <p:txBody>
          <a:bodyPr wrap="square" lIns="0" tIns="0" rIns="0" bIns="0" rtlCol="0">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endParaRPr lang="de-DE" sz="1200" dirty="0">
              <a:solidFill>
                <a:srgbClr val="002350"/>
              </a:solidFill>
            </a:endParaRPr>
          </a:p>
          <a:p>
            <a:pPr marL="180975" indent="-180975">
              <a:lnSpc>
                <a:spcPts val="2200"/>
              </a:lnSpc>
              <a:buClr>
                <a:schemeClr val="accent1"/>
              </a:buClr>
              <a:buFont typeface="Arial" panose="020B0604020202020204" pitchFamily="34" charset="0"/>
              <a:buChar char="•"/>
            </a:pPr>
            <a:endParaRPr lang="de-DE" sz="1400" b="1" dirty="0"/>
          </a:p>
        </p:txBody>
      </p:sp>
      <p:sp>
        <p:nvSpPr>
          <p:cNvPr id="15" name="Textfeld 14"/>
          <p:cNvSpPr txBox="1"/>
          <p:nvPr/>
        </p:nvSpPr>
        <p:spPr>
          <a:xfrm>
            <a:off x="5032375" y="1101982"/>
            <a:ext cx="3661963" cy="2981758"/>
          </a:xfrm>
          <a:prstGeom prst="rect">
            <a:avLst/>
          </a:prstGeom>
          <a:noFill/>
        </p:spPr>
        <p:txBody>
          <a:bodyPr wrap="square" lIns="0" tIns="0" rIns="0" bIns="0" rtlCol="0" anchor="t">
            <a:noAutofit/>
          </a:bodyPr>
          <a:lstStyle/>
          <a:p>
            <a:pPr marL="180975" indent="-180975">
              <a:lnSpc>
                <a:spcPts val="2200"/>
              </a:lnSpc>
              <a:buClr>
                <a:schemeClr val="accent1"/>
              </a:buClr>
              <a:buFont typeface="Arial" panose="020B0604020202020204" pitchFamily="34" charset="0"/>
              <a:buChar char="•"/>
            </a:pPr>
            <a:r>
              <a:rPr lang="de-DE" sz="1400" dirty="0"/>
              <a:t>durch das Weglassen verschiedener Teile der Aufgabe wird diese geöffnet</a:t>
            </a:r>
            <a:endParaRPr lang="de-DE" sz="1400" dirty="0">
              <a:ea typeface="Roboto Condensed"/>
            </a:endParaRPr>
          </a:p>
          <a:p>
            <a:pPr marL="180975" indent="-180975">
              <a:lnSpc>
                <a:spcPts val="2200"/>
              </a:lnSpc>
              <a:buClr>
                <a:schemeClr val="accent1"/>
              </a:buClr>
              <a:buFont typeface="Arial" panose="020B0604020202020204" pitchFamily="34" charset="0"/>
              <a:buChar char="•"/>
            </a:pPr>
            <a:r>
              <a:rPr lang="de-DE" sz="1400" dirty="0"/>
              <a:t>am weitesten geöffnet wird die Aufgabe dann, wenn nur noch die Aufgabenstellung gezeigt wird</a:t>
            </a:r>
            <a:endParaRPr lang="de-DE" sz="1400" dirty="0">
              <a:ea typeface="Roboto Condensed"/>
            </a:endParaRPr>
          </a:p>
          <a:p>
            <a:pPr marL="180975" indent="-180975">
              <a:lnSpc>
                <a:spcPts val="2200"/>
              </a:lnSpc>
              <a:buClr>
                <a:schemeClr val="accent1"/>
              </a:buClr>
              <a:buFont typeface="Arial" panose="020B0604020202020204" pitchFamily="34" charset="0"/>
              <a:buChar char="•"/>
            </a:pPr>
            <a:r>
              <a:rPr lang="de-DE" sz="1400" dirty="0"/>
              <a:t>in Zwischenstufen können die genauen Mengenangaben oder auch die Skizze weggelassen werden</a:t>
            </a:r>
            <a:endParaRPr lang="de-DE" sz="1400" dirty="0">
              <a:ea typeface="Roboto Condensed"/>
            </a:endParaRPr>
          </a:p>
        </p:txBody>
      </p:sp>
      <p:pic>
        <p:nvPicPr>
          <p:cNvPr id="3" name="Grafik 2" descr="Ein Bild, das Text enthält.&#10;&#10;Automatisch generierte Beschreibung">
            <a:extLst>
              <a:ext uri="{FF2B5EF4-FFF2-40B4-BE49-F238E27FC236}">
                <a16:creationId xmlns:a16="http://schemas.microsoft.com/office/drawing/2014/main" id="{8786635B-546E-47D4-89AA-C2C1523FD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313" y="810710"/>
            <a:ext cx="4381838" cy="3400740"/>
          </a:xfrm>
          <a:prstGeom prst="rect">
            <a:avLst/>
          </a:prstGeom>
        </p:spPr>
      </p:pic>
      <p:sp>
        <p:nvSpPr>
          <p:cNvPr id="2" name="Textfeld 1">
            <a:extLst>
              <a:ext uri="{FF2B5EF4-FFF2-40B4-BE49-F238E27FC236}">
                <a16:creationId xmlns:a16="http://schemas.microsoft.com/office/drawing/2014/main" id="{B4792DA0-F63A-4BC2-A800-B47952104E4A}"/>
              </a:ext>
            </a:extLst>
          </p:cNvPr>
          <p:cNvSpPr txBox="1"/>
          <p:nvPr/>
        </p:nvSpPr>
        <p:spPr>
          <a:xfrm>
            <a:off x="468313" y="4194290"/>
            <a:ext cx="8888724" cy="276999"/>
          </a:xfrm>
          <a:prstGeom prst="rect">
            <a:avLst/>
          </a:prstGeom>
          <a:noFill/>
        </p:spPr>
        <p:txBody>
          <a:bodyPr wrap="square" rtlCol="0">
            <a:spAutoFit/>
          </a:bodyPr>
          <a:lstStyle/>
          <a:p>
            <a:r>
              <a:rPr lang="de-DE" sz="1200" dirty="0"/>
              <a:t>Wißner, O. (2004). Das Öffnen von Aufgaben. Strategien und Beispiele, </a:t>
            </a:r>
            <a:r>
              <a:rPr lang="de-DE" sz="1200" i="1" dirty="0"/>
              <a:t>Naturwissenschaften im Unterricht - Chemie</a:t>
            </a:r>
            <a:r>
              <a:rPr lang="de-DE" sz="1200" dirty="0"/>
              <a:t>, 15 (82/83), S. 42.</a:t>
            </a:r>
          </a:p>
        </p:txBody>
      </p:sp>
      <p:pic>
        <p:nvPicPr>
          <p:cNvPr id="4" name="Weglassen">
            <a:hlinkClick r:id="" action="ppaction://media"/>
            <a:extLst>
              <a:ext uri="{FF2B5EF4-FFF2-40B4-BE49-F238E27FC236}">
                <a16:creationId xmlns:a16="http://schemas.microsoft.com/office/drawing/2014/main" id="{5065913C-BB4F-40E9-8885-18E87386C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7339" y="244244"/>
            <a:ext cx="406400" cy="406400"/>
          </a:xfrm>
          <a:prstGeom prst="rect">
            <a:avLst/>
          </a:prstGeom>
        </p:spPr>
      </p:pic>
    </p:spTree>
    <p:extLst>
      <p:ext uri="{BB962C8B-B14F-4D97-AF65-F5344CB8AC3E}">
        <p14:creationId xmlns:p14="http://schemas.microsoft.com/office/powerpoint/2010/main" val="31579251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chor="t">
            <a:noAutofit/>
          </a:bodyPr>
          <a:lstStyle/>
          <a:p>
            <a:r>
              <a:rPr lang="de-DE" sz="2000" dirty="0">
                <a:latin typeface="Palatino Linotype"/>
              </a:rPr>
              <a:t>Aufgaben öffnen durch: </a:t>
            </a:r>
            <a:r>
              <a:rPr lang="de-DE" sz="2000" b="1" dirty="0">
                <a:latin typeface="Palatino Linotype"/>
              </a:rPr>
              <a:t>Umkehren</a:t>
            </a:r>
            <a:endParaRPr lang="de-DE" sz="2000" b="1" dirty="0">
              <a:latin typeface="Palatino Linotype" panose="02040502050505030304" pitchFamily="18" charset="0"/>
            </a:endParaRPr>
          </a:p>
        </p:txBody>
      </p:sp>
      <p:sp>
        <p:nvSpPr>
          <p:cNvPr id="14" name="Textfeld 13"/>
          <p:cNvSpPr txBox="1"/>
          <p:nvPr/>
        </p:nvSpPr>
        <p:spPr>
          <a:xfrm>
            <a:off x="451025" y="2313875"/>
            <a:ext cx="3661963" cy="630942"/>
          </a:xfrm>
          <a:prstGeom prst="rect">
            <a:avLst/>
          </a:prstGeom>
          <a:noFill/>
        </p:spPr>
        <p:txBody>
          <a:bodyPr wrap="square" lIns="0" tIns="0" rIns="0" bIns="0" rtlCol="0">
            <a:noAutofit/>
          </a:bodyPr>
          <a:lstStyle/>
          <a:p>
            <a:pPr>
              <a:lnSpc>
                <a:spcPts val="2200"/>
              </a:lnSpc>
              <a:buClr>
                <a:schemeClr val="accent1"/>
              </a:buClr>
            </a:pPr>
            <a:r>
              <a:rPr lang="de-DE" sz="1400" dirty="0"/>
              <a:t>Schreibe die Reaktionsgleichung für die Reaktion von Natriumhydroxid mit Salzsäure auf!</a:t>
            </a:r>
          </a:p>
          <a:p>
            <a:pPr>
              <a:lnSpc>
                <a:spcPts val="2200"/>
              </a:lnSpc>
              <a:buClr>
                <a:schemeClr val="accent1"/>
              </a:buClr>
            </a:pPr>
            <a:endParaRPr lang="de-DE" sz="1400" dirty="0"/>
          </a:p>
        </p:txBody>
      </p:sp>
      <p:sp>
        <p:nvSpPr>
          <p:cNvPr id="15" name="Textfeld 14"/>
          <p:cNvSpPr txBox="1"/>
          <p:nvPr/>
        </p:nvSpPr>
        <p:spPr>
          <a:xfrm>
            <a:off x="451025" y="1103936"/>
            <a:ext cx="3661963" cy="847134"/>
          </a:xfrm>
          <a:prstGeom prst="rect">
            <a:avLst/>
          </a:prstGeom>
          <a:noFill/>
        </p:spPr>
        <p:txBody>
          <a:bodyPr wrap="square" lIns="0" tIns="0" rIns="0" bIns="0" rtlCol="0" anchor="t">
            <a:noAutofit/>
          </a:bodyPr>
          <a:lstStyle/>
          <a:p>
            <a:pPr marL="180975" indent="-180975">
              <a:lnSpc>
                <a:spcPts val="2200"/>
              </a:lnSpc>
              <a:buClr>
                <a:schemeClr val="accent1"/>
              </a:buClr>
              <a:buFont typeface="Arial" panose="020B0604020202020204" pitchFamily="34" charset="0"/>
              <a:buChar char="•"/>
            </a:pPr>
            <a:r>
              <a:rPr lang="de-DE" sz="1400" dirty="0"/>
              <a:t>durch das Umkehren der Aufgabe erhalten die Lernenden die Möglichkeit, selbstständig auf eine Lösung zu kommen</a:t>
            </a:r>
            <a:endParaRPr lang="de-DE" sz="1400" dirty="0">
              <a:ea typeface="Roboto Condensed"/>
            </a:endParaRPr>
          </a:p>
        </p:txBody>
      </p:sp>
      <p:pic>
        <p:nvPicPr>
          <p:cNvPr id="2" name="Rückwärts">
            <a:hlinkClick r:id="" action="ppaction://media"/>
            <a:extLst>
              <a:ext uri="{FF2B5EF4-FFF2-40B4-BE49-F238E27FC236}">
                <a16:creationId xmlns:a16="http://schemas.microsoft.com/office/drawing/2014/main" id="{6DD91571-A04B-4C1D-B427-54ABEA519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7339" y="244244"/>
            <a:ext cx="406400" cy="406400"/>
          </a:xfrm>
          <a:prstGeom prst="rect">
            <a:avLst/>
          </a:prstGeom>
        </p:spPr>
      </p:pic>
      <p:sp>
        <p:nvSpPr>
          <p:cNvPr id="8" name="Textfeld 7">
            <a:extLst>
              <a:ext uri="{FF2B5EF4-FFF2-40B4-BE49-F238E27FC236}">
                <a16:creationId xmlns:a16="http://schemas.microsoft.com/office/drawing/2014/main" id="{4242D29C-1216-1D4C-8A07-CFC8024E936E}"/>
              </a:ext>
            </a:extLst>
          </p:cNvPr>
          <p:cNvSpPr txBox="1"/>
          <p:nvPr/>
        </p:nvSpPr>
        <p:spPr>
          <a:xfrm>
            <a:off x="4112988" y="3307622"/>
            <a:ext cx="4596062" cy="630942"/>
          </a:xfrm>
          <a:prstGeom prst="rect">
            <a:avLst/>
          </a:prstGeom>
          <a:noFill/>
        </p:spPr>
        <p:txBody>
          <a:bodyPr wrap="square">
            <a:spAutoFit/>
          </a:bodyPr>
          <a:lstStyle/>
          <a:p>
            <a:pPr>
              <a:lnSpc>
                <a:spcPts val="2200"/>
              </a:lnSpc>
              <a:buClr>
                <a:schemeClr val="accent1"/>
              </a:buClr>
            </a:pPr>
            <a:r>
              <a:rPr lang="de-DE" sz="1400" dirty="0"/>
              <a:t>Durch welche Reaktionen kann Kochsalz (Natriumchlorid) entstehen? Schreibe drei verschiedene Varianten auf!</a:t>
            </a:r>
          </a:p>
        </p:txBody>
      </p:sp>
      <p:sp>
        <p:nvSpPr>
          <p:cNvPr id="4" name="Nach oben gebogener Pfeil 3">
            <a:extLst>
              <a:ext uri="{FF2B5EF4-FFF2-40B4-BE49-F238E27FC236}">
                <a16:creationId xmlns:a16="http://schemas.microsoft.com/office/drawing/2014/main" id="{27096565-2FB4-A045-A7BB-307AE7DE78D8}"/>
              </a:ext>
            </a:extLst>
          </p:cNvPr>
          <p:cNvSpPr/>
          <p:nvPr/>
        </p:nvSpPr>
        <p:spPr>
          <a:xfrm rot="5400000">
            <a:off x="3010222" y="2992413"/>
            <a:ext cx="866274" cy="846448"/>
          </a:xfrm>
          <a:prstGeom prst="bentUpArrow">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835592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7711328" cy="371609"/>
          </a:xfrm>
          <a:prstGeom prst="rect">
            <a:avLst/>
          </a:prstGeom>
          <a:noFill/>
        </p:spPr>
        <p:txBody>
          <a:bodyPr wrap="square" lIns="0" tIns="0" rIns="0" bIns="0" rtlCol="0" anchor="t">
            <a:noAutofit/>
          </a:bodyPr>
          <a:lstStyle/>
          <a:p>
            <a:r>
              <a:rPr lang="de-DE" sz="2000" dirty="0">
                <a:latin typeface="Palatino Linotype"/>
              </a:rPr>
              <a:t>Aufgaben öffnen durch: </a:t>
            </a:r>
            <a:r>
              <a:rPr lang="de-DE" sz="2000" b="1" dirty="0">
                <a:latin typeface="Palatino Linotype"/>
              </a:rPr>
              <a:t>produktionsorientierte Aufgaben</a:t>
            </a:r>
          </a:p>
        </p:txBody>
      </p:sp>
      <p:sp>
        <p:nvSpPr>
          <p:cNvPr id="14" name="Textfeld 13"/>
          <p:cNvSpPr txBox="1"/>
          <p:nvPr/>
        </p:nvSpPr>
        <p:spPr>
          <a:xfrm>
            <a:off x="457600" y="1101982"/>
            <a:ext cx="3661963" cy="2981758"/>
          </a:xfrm>
          <a:prstGeom prst="rect">
            <a:avLst/>
          </a:prstGeom>
          <a:noFill/>
        </p:spPr>
        <p:txBody>
          <a:bodyPr wrap="square" lIns="0" tIns="0" rIns="0" bIns="0" rtlCol="0">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endParaRPr lang="de-DE" sz="1200" dirty="0">
              <a:solidFill>
                <a:srgbClr val="002350"/>
              </a:solidFill>
            </a:endParaRPr>
          </a:p>
          <a:p>
            <a:pPr marL="180975" indent="-180975">
              <a:lnSpc>
                <a:spcPts val="2200"/>
              </a:lnSpc>
              <a:buClr>
                <a:schemeClr val="accent1"/>
              </a:buClr>
              <a:buFont typeface="Arial" panose="020B0604020202020204" pitchFamily="34" charset="0"/>
              <a:buChar char="•"/>
            </a:pPr>
            <a:endParaRPr lang="de-DE" sz="1400" b="1" dirty="0"/>
          </a:p>
        </p:txBody>
      </p:sp>
      <p:sp>
        <p:nvSpPr>
          <p:cNvPr id="15" name="Textfeld 14"/>
          <p:cNvSpPr txBox="1"/>
          <p:nvPr/>
        </p:nvSpPr>
        <p:spPr>
          <a:xfrm>
            <a:off x="5032375" y="1101982"/>
            <a:ext cx="3661963" cy="2981758"/>
          </a:xfrm>
          <a:prstGeom prst="rect">
            <a:avLst/>
          </a:prstGeom>
          <a:noFill/>
        </p:spPr>
        <p:txBody>
          <a:bodyPr wrap="square" lIns="0" tIns="0" rIns="0" bIns="0" rtlCol="0" anchor="t">
            <a:noAutofit/>
          </a:bodyPr>
          <a:lstStyle/>
          <a:p>
            <a:pPr marL="180975" indent="-180975">
              <a:lnSpc>
                <a:spcPts val="2200"/>
              </a:lnSpc>
              <a:buClr>
                <a:schemeClr val="accent1"/>
              </a:buClr>
              <a:buFont typeface="Arial" panose="020B0604020202020204" pitchFamily="34" charset="0"/>
              <a:buChar char="•"/>
            </a:pPr>
            <a:r>
              <a:rPr lang="de-DE" sz="1400" dirty="0"/>
              <a:t>anstatt typische „Lehrbuchaufgaben“ zu nehmen, können als Alternative Aufgaben genutzt werden, die einem gewissen Produktionsziel folgen und so die theoretischen Grundlagen in die Praxis umsetzen.</a:t>
            </a:r>
          </a:p>
        </p:txBody>
      </p:sp>
      <p:pic>
        <p:nvPicPr>
          <p:cNvPr id="3" name="Grafik 2" descr="Ein Bild, das Text, Zeitung enthält.&#10;&#10;Automatisch generierte Beschreibung">
            <a:extLst>
              <a:ext uri="{FF2B5EF4-FFF2-40B4-BE49-F238E27FC236}">
                <a16:creationId xmlns:a16="http://schemas.microsoft.com/office/drawing/2014/main" id="{A2B6D9FA-437C-40F8-A391-423D4FB2FD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461" y="829218"/>
            <a:ext cx="3492897" cy="3123016"/>
          </a:xfrm>
          <a:prstGeom prst="rect">
            <a:avLst/>
          </a:prstGeom>
        </p:spPr>
      </p:pic>
      <p:sp>
        <p:nvSpPr>
          <p:cNvPr id="2" name="Textfeld 1">
            <a:extLst>
              <a:ext uri="{FF2B5EF4-FFF2-40B4-BE49-F238E27FC236}">
                <a16:creationId xmlns:a16="http://schemas.microsoft.com/office/drawing/2014/main" id="{15DD2055-9E9C-47AD-AFD3-15AFBC359AB8}"/>
              </a:ext>
            </a:extLst>
          </p:cNvPr>
          <p:cNvSpPr txBox="1"/>
          <p:nvPr/>
        </p:nvSpPr>
        <p:spPr>
          <a:xfrm>
            <a:off x="451026" y="4187814"/>
            <a:ext cx="8198078" cy="276999"/>
          </a:xfrm>
          <a:prstGeom prst="rect">
            <a:avLst/>
          </a:prstGeom>
          <a:noFill/>
        </p:spPr>
        <p:txBody>
          <a:bodyPr wrap="none" rtlCol="0">
            <a:spAutoFit/>
          </a:bodyPr>
          <a:lstStyle/>
          <a:p>
            <a:r>
              <a:rPr lang="de-DE" sz="1200" dirty="0"/>
              <a:t>Wißner, O. (2004). Das Öffnen von Aufgaben. Strategien und Beispiele, </a:t>
            </a:r>
            <a:r>
              <a:rPr lang="de-DE" sz="1200" i="1" dirty="0"/>
              <a:t>Naturwissenschaften im Unterricht - Chemie</a:t>
            </a:r>
            <a:r>
              <a:rPr lang="de-DE" sz="1200" dirty="0"/>
              <a:t>, 15 (82/83), S. 45.</a:t>
            </a:r>
          </a:p>
        </p:txBody>
      </p:sp>
      <p:pic>
        <p:nvPicPr>
          <p:cNvPr id="4" name="Produktionsorientierte A">
            <a:hlinkClick r:id="" action="ppaction://media"/>
            <a:extLst>
              <a:ext uri="{FF2B5EF4-FFF2-40B4-BE49-F238E27FC236}">
                <a16:creationId xmlns:a16="http://schemas.microsoft.com/office/drawing/2014/main" id="{9C9DD70E-FA10-4939-A33B-F8F5DD2422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7339" y="244244"/>
            <a:ext cx="406400" cy="406400"/>
          </a:xfrm>
          <a:prstGeom prst="rect">
            <a:avLst/>
          </a:prstGeom>
        </p:spPr>
      </p:pic>
    </p:spTree>
    <p:extLst>
      <p:ext uri="{BB962C8B-B14F-4D97-AF65-F5344CB8AC3E}">
        <p14:creationId xmlns:p14="http://schemas.microsoft.com/office/powerpoint/2010/main" val="5984885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chor="t">
            <a:noAutofit/>
          </a:bodyPr>
          <a:lstStyle/>
          <a:p>
            <a:r>
              <a:rPr lang="de-DE" sz="2000" dirty="0">
                <a:latin typeface="Palatino Linotype"/>
              </a:rPr>
              <a:t>Aufgaben öffnen durch: </a:t>
            </a:r>
            <a:r>
              <a:rPr lang="de-DE" sz="2000" b="1" dirty="0">
                <a:latin typeface="Palatino Linotype"/>
              </a:rPr>
              <a:t>Aufgaben selbst ausdenken</a:t>
            </a:r>
          </a:p>
        </p:txBody>
      </p:sp>
      <p:sp>
        <p:nvSpPr>
          <p:cNvPr id="14" name="Textfeld 13"/>
          <p:cNvSpPr txBox="1"/>
          <p:nvPr/>
        </p:nvSpPr>
        <p:spPr>
          <a:xfrm>
            <a:off x="4335275" y="2739009"/>
            <a:ext cx="4633969" cy="1929976"/>
          </a:xfrm>
          <a:prstGeom prst="rect">
            <a:avLst/>
          </a:prstGeom>
          <a:noFill/>
        </p:spPr>
        <p:txBody>
          <a:bodyPr wrap="square" lIns="0" tIns="0" rIns="0" bIns="0" rtlCol="0" anchor="t">
            <a:noAutofit/>
          </a:bodyPr>
          <a:lstStyle/>
          <a:p>
            <a:pPr>
              <a:lnSpc>
                <a:spcPts val="2200"/>
              </a:lnSpc>
              <a:buClr>
                <a:schemeClr val="accent1"/>
              </a:buClr>
            </a:pPr>
            <a:r>
              <a:rPr lang="de-DE" sz="1400" b="1" dirty="0">
                <a:solidFill>
                  <a:srgbClr val="002350"/>
                </a:solidFill>
              </a:rPr>
              <a:t>Beispiel</a:t>
            </a:r>
            <a:r>
              <a:rPr lang="de-DE" sz="1400" b="1" dirty="0"/>
              <a:t>: Stofftrennung</a:t>
            </a:r>
          </a:p>
          <a:p>
            <a:pPr marL="180975" indent="-180975">
              <a:lnSpc>
                <a:spcPts val="2200"/>
              </a:lnSpc>
              <a:buClr>
                <a:schemeClr val="accent1"/>
              </a:buClr>
              <a:buFont typeface="Arial" panose="020B0604020202020204" pitchFamily="34" charset="0"/>
              <a:buChar char="•"/>
            </a:pPr>
            <a:r>
              <a:rPr lang="de-DE" sz="1400" b="1" dirty="0"/>
              <a:t>Aufgabe:</a:t>
            </a:r>
            <a:r>
              <a:rPr lang="de-DE" sz="1400" dirty="0"/>
              <a:t> Stellt Stoffgemische aus den gegebenen Substanzen her! Überlegt euch, wie man diese Stoffgemische trennen kann und welche Materialien dazu nötig sind! Bereitet auf dieser Grundlage eine Aufgabe für eure Mitschüler vor, in der sie euer Stoffgemisch trennen sollen!</a:t>
            </a:r>
          </a:p>
        </p:txBody>
      </p:sp>
      <p:sp>
        <p:nvSpPr>
          <p:cNvPr id="15" name="Textfeld 14"/>
          <p:cNvSpPr txBox="1"/>
          <p:nvPr/>
        </p:nvSpPr>
        <p:spPr>
          <a:xfrm>
            <a:off x="451026" y="1080871"/>
            <a:ext cx="3661963" cy="1929976"/>
          </a:xfrm>
          <a:prstGeom prst="rect">
            <a:avLst/>
          </a:prstGeom>
          <a:noFill/>
        </p:spPr>
        <p:txBody>
          <a:bodyPr wrap="square" lIns="0" tIns="0" rIns="0" bIns="0" rtlCol="0" anchor="t">
            <a:noAutofit/>
          </a:bodyPr>
          <a:lstStyle/>
          <a:p>
            <a:pPr marL="180975" indent="-180975">
              <a:lnSpc>
                <a:spcPts val="2200"/>
              </a:lnSpc>
              <a:buClr>
                <a:schemeClr val="accent1"/>
              </a:buClr>
              <a:buFont typeface="Arial" panose="020B0604020202020204" pitchFamily="34" charset="0"/>
              <a:buChar char="•"/>
            </a:pPr>
            <a:r>
              <a:rPr lang="de-DE" sz="1400" dirty="0"/>
              <a:t>durch das Erstellen eigener Aufgaben werden die SchülerInnen zum selbstständigen Denken angeregt und können so den zuvor gelernten Stoff wiederholen und anwenden</a:t>
            </a:r>
          </a:p>
          <a:p>
            <a:pPr marL="180975" indent="-180975">
              <a:lnSpc>
                <a:spcPts val="2200"/>
              </a:lnSpc>
              <a:buClr>
                <a:schemeClr val="accent1"/>
              </a:buClr>
              <a:buFont typeface="Arial" panose="020B0604020202020204" pitchFamily="34" charset="0"/>
              <a:buChar char="•"/>
            </a:pPr>
            <a:r>
              <a:rPr lang="de-DE" sz="1400" dirty="0"/>
              <a:t>es besteht auch die Möglichkeit, dass sich die SchülerInnen die Aufgaben zu dem Themengebiet vollständig ausdenken</a:t>
            </a:r>
            <a:endParaRPr lang="de-DE" sz="1400" dirty="0">
              <a:ea typeface="Roboto Condensed"/>
            </a:endParaRPr>
          </a:p>
          <a:p>
            <a:pPr marL="180975" indent="-180975">
              <a:lnSpc>
                <a:spcPts val="2200"/>
              </a:lnSpc>
              <a:buClr>
                <a:schemeClr val="accent1"/>
              </a:buClr>
            </a:pPr>
            <a:endParaRPr lang="de-DE" sz="1400" dirty="0"/>
          </a:p>
        </p:txBody>
      </p:sp>
      <p:pic>
        <p:nvPicPr>
          <p:cNvPr id="3" name="folie25_neu" descr="folie25_neu">
            <a:hlinkClick r:id="" action="ppaction://media"/>
            <a:extLst>
              <a:ext uri="{FF2B5EF4-FFF2-40B4-BE49-F238E27FC236}">
                <a16:creationId xmlns:a16="http://schemas.microsoft.com/office/drawing/2014/main" id="{B8738FF0-C701-494C-96D4-62680C88A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2218" y="75989"/>
            <a:ext cx="527026" cy="527026"/>
          </a:xfrm>
          <a:prstGeom prst="rect">
            <a:avLst/>
          </a:prstGeom>
        </p:spPr>
      </p:pic>
      <p:sp>
        <p:nvSpPr>
          <p:cNvPr id="8" name="Nach oben gebogener Pfeil 7">
            <a:extLst>
              <a:ext uri="{FF2B5EF4-FFF2-40B4-BE49-F238E27FC236}">
                <a16:creationId xmlns:a16="http://schemas.microsoft.com/office/drawing/2014/main" id="{49F50720-1D13-0942-88CF-7447FD728B6A}"/>
              </a:ext>
            </a:extLst>
          </p:cNvPr>
          <p:cNvSpPr/>
          <p:nvPr/>
        </p:nvSpPr>
        <p:spPr>
          <a:xfrm rot="5400000">
            <a:off x="3004707" y="2996696"/>
            <a:ext cx="866274" cy="846448"/>
          </a:xfrm>
          <a:prstGeom prst="bentUpArrow">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575044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7436007" cy="363266"/>
          </a:xfrm>
          <a:prstGeom prst="rect">
            <a:avLst/>
          </a:prstGeom>
          <a:noFill/>
        </p:spPr>
        <p:txBody>
          <a:bodyPr wrap="square" lIns="0" tIns="0" rIns="0" bIns="0" rtlCol="0" anchor="t">
            <a:noAutofit/>
          </a:bodyPr>
          <a:lstStyle/>
          <a:p>
            <a:r>
              <a:rPr lang="de-DE" sz="2000" dirty="0">
                <a:latin typeface="Palatino Linotype"/>
              </a:rPr>
              <a:t>Aufgaben öffnen durch: Vernetzung  mehrerer Themengebiete</a:t>
            </a:r>
          </a:p>
        </p:txBody>
      </p:sp>
      <p:sp>
        <p:nvSpPr>
          <p:cNvPr id="14" name="Textfeld 13"/>
          <p:cNvSpPr txBox="1"/>
          <p:nvPr/>
        </p:nvSpPr>
        <p:spPr>
          <a:xfrm>
            <a:off x="457600" y="1101982"/>
            <a:ext cx="7618251" cy="2981758"/>
          </a:xfrm>
          <a:prstGeom prst="rect">
            <a:avLst/>
          </a:prstGeom>
          <a:noFill/>
        </p:spPr>
        <p:txBody>
          <a:bodyPr wrap="square" lIns="0" tIns="0" rIns="0" bIns="0" rtlCol="0" anchor="t">
            <a:noAutofit/>
          </a:bodyPr>
          <a:lstStyle/>
          <a:p>
            <a:pPr marL="180975" indent="-180975">
              <a:lnSpc>
                <a:spcPts val="2200"/>
              </a:lnSpc>
              <a:buClr>
                <a:schemeClr val="accent1"/>
              </a:buClr>
              <a:buFont typeface="Arial" panose="020B0604020202020204" pitchFamily="34" charset="0"/>
              <a:buChar char="•"/>
            </a:pPr>
            <a:r>
              <a:rPr lang="de-DE" sz="1400" dirty="0"/>
              <a:t>durch das Verbinden mehrerer Stoffgebiete haben die SchülerInnen die Möglichkeit, ihr Wissen zu einem „Wissensnetz“ auszubauen</a:t>
            </a:r>
            <a:endParaRPr lang="de-DE" sz="1400" dirty="0">
              <a:ea typeface="Roboto Condensed"/>
            </a:endParaRPr>
          </a:p>
          <a:p>
            <a:pPr marL="180975" indent="-180975">
              <a:lnSpc>
                <a:spcPts val="2200"/>
              </a:lnSpc>
              <a:buClr>
                <a:schemeClr val="accent1"/>
              </a:buClr>
              <a:buFont typeface="Arial" panose="020B0604020202020204" pitchFamily="34" charset="0"/>
              <a:buChar char="•"/>
            </a:pPr>
            <a:r>
              <a:rPr lang="de-DE" sz="1400" dirty="0"/>
              <a:t>somit wird ein fächerübergreifendes Denken auf der Schülerseite geschult</a:t>
            </a:r>
            <a:endParaRPr lang="de-DE" sz="1400" dirty="0">
              <a:ea typeface="Roboto Condensed"/>
            </a:endParaRPr>
          </a:p>
          <a:p>
            <a:pPr marL="180975" indent="-180975">
              <a:lnSpc>
                <a:spcPts val="2200"/>
              </a:lnSpc>
              <a:buClr>
                <a:schemeClr val="accent1"/>
              </a:buClr>
              <a:buFont typeface="Arial" panose="020B0604020202020204" pitchFamily="34" charset="0"/>
              <a:buChar char="•"/>
            </a:pPr>
            <a:r>
              <a:rPr lang="de-DE" sz="1400" dirty="0"/>
              <a:t>die SchülerInnen begreifen hier im Idealfall, dass eine Thematik immer aus verschiedenen Perspektiven betrachtet werden kann und nicht nur für eine Fachwissenschaft von Bedeutung ist</a:t>
            </a:r>
            <a:endParaRPr lang="de-DE" sz="1400" dirty="0">
              <a:ea typeface="Roboto Condensed"/>
            </a:endParaRPr>
          </a:p>
        </p:txBody>
      </p:sp>
      <p:sp>
        <p:nvSpPr>
          <p:cNvPr id="15" name="Textfeld 14"/>
          <p:cNvSpPr txBox="1"/>
          <p:nvPr/>
        </p:nvSpPr>
        <p:spPr>
          <a:xfrm>
            <a:off x="5032375" y="1101982"/>
            <a:ext cx="3661963" cy="2981758"/>
          </a:xfrm>
          <a:prstGeom prst="rect">
            <a:avLst/>
          </a:prstGeom>
          <a:noFill/>
        </p:spPr>
        <p:txBody>
          <a:bodyPr wrap="square" lIns="0" tIns="0" rIns="0" bIns="0" rtlCol="0" anchor="t">
            <a:noAutofit/>
          </a:bodyPr>
          <a:lstStyle/>
          <a:p>
            <a:pPr marL="180975" indent="-180975">
              <a:lnSpc>
                <a:spcPts val="2200"/>
              </a:lnSpc>
              <a:buClr>
                <a:schemeClr val="accent1"/>
              </a:buClr>
              <a:buFont typeface="Arial" panose="020B0604020202020204" pitchFamily="34" charset="0"/>
              <a:buChar char="•"/>
            </a:pPr>
            <a:endParaRPr lang="de-DE" sz="1400" dirty="0"/>
          </a:p>
        </p:txBody>
      </p:sp>
      <p:pic>
        <p:nvPicPr>
          <p:cNvPr id="2" name="mehrere Themengebiete">
            <a:hlinkClick r:id="" action="ppaction://media"/>
            <a:extLst>
              <a:ext uri="{FF2B5EF4-FFF2-40B4-BE49-F238E27FC236}">
                <a16:creationId xmlns:a16="http://schemas.microsoft.com/office/drawing/2014/main" id="{AD1154BF-40FC-4D64-A964-F1AA9A838C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7339" y="244244"/>
            <a:ext cx="406400" cy="406400"/>
          </a:xfrm>
          <a:prstGeom prst="rect">
            <a:avLst/>
          </a:prstGeom>
        </p:spPr>
      </p:pic>
    </p:spTree>
    <p:extLst>
      <p:ext uri="{BB962C8B-B14F-4D97-AF65-F5344CB8AC3E}">
        <p14:creationId xmlns:p14="http://schemas.microsoft.com/office/powerpoint/2010/main" val="2687821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Quellen</a:t>
            </a:r>
          </a:p>
        </p:txBody>
      </p:sp>
      <p:sp>
        <p:nvSpPr>
          <p:cNvPr id="14" name="Textfeld 13"/>
          <p:cNvSpPr txBox="1"/>
          <p:nvPr/>
        </p:nvSpPr>
        <p:spPr>
          <a:xfrm>
            <a:off x="457600" y="1101982"/>
            <a:ext cx="7618251" cy="2981758"/>
          </a:xfrm>
          <a:prstGeom prst="rect">
            <a:avLst/>
          </a:prstGeom>
          <a:noFill/>
        </p:spPr>
        <p:txBody>
          <a:bodyPr wrap="square" lIns="0" tIns="0" rIns="0" bIns="0" rtlCol="0">
            <a:noAutofit/>
          </a:bodyPr>
          <a:lstStyle/>
          <a:p>
            <a:pPr>
              <a:buClr>
                <a:schemeClr val="accent1"/>
              </a:buClr>
            </a:pPr>
            <a:r>
              <a:rPr lang="de-DE" sz="1200" dirty="0"/>
              <a:t>Leisen, J. (2004). Aufgabenkultur im mathematisch-naturwissenschaftlichen Unterricht, </a:t>
            </a:r>
            <a:r>
              <a:rPr lang="de-DE" sz="1200" i="1" dirty="0"/>
              <a:t>Naturwissenschaften im Unterricht - Chemie</a:t>
            </a:r>
            <a:r>
              <a:rPr lang="de-DE" sz="1200" dirty="0"/>
              <a:t>, 15 (82/83), S. 260– 266.</a:t>
            </a:r>
          </a:p>
          <a:p>
            <a:pPr>
              <a:buClr>
                <a:schemeClr val="accent1"/>
              </a:buClr>
            </a:pPr>
            <a:endParaRPr lang="de-DE" sz="1200" dirty="0"/>
          </a:p>
          <a:p>
            <a:pPr>
              <a:buClr>
                <a:schemeClr val="accent1"/>
              </a:buClr>
            </a:pPr>
            <a:r>
              <a:rPr lang="de-DE" sz="1200" dirty="0"/>
              <a:t>Wißner, O. (2004). Das Öffnen von Aufgaben. Strategien und Beispiele, </a:t>
            </a:r>
            <a:r>
              <a:rPr lang="de-DE" sz="1200" i="1" dirty="0"/>
              <a:t>Naturwissenschaften im Unterricht - Chemie</a:t>
            </a:r>
            <a:r>
              <a:rPr lang="de-DE" sz="1200" dirty="0"/>
              <a:t>, 15 (82/83), S. 42-45.</a:t>
            </a:r>
          </a:p>
          <a:p>
            <a:pPr>
              <a:buClr>
                <a:schemeClr val="accent1"/>
              </a:buClr>
            </a:pPr>
            <a:endParaRPr lang="de-DE" sz="1200" dirty="0"/>
          </a:p>
          <a:p>
            <a:pPr marL="180975" indent="-180975">
              <a:lnSpc>
                <a:spcPts val="2200"/>
              </a:lnSpc>
              <a:buClr>
                <a:schemeClr val="accent1"/>
              </a:buClr>
              <a:buFont typeface="Arial" panose="020B0604020202020204" pitchFamily="34" charset="0"/>
              <a:buChar char="•"/>
            </a:pPr>
            <a:endParaRPr lang="de-DE" sz="1200" dirty="0"/>
          </a:p>
        </p:txBody>
      </p:sp>
    </p:spTree>
    <p:extLst>
      <p:ext uri="{BB962C8B-B14F-4D97-AF65-F5344CB8AC3E}">
        <p14:creationId xmlns:p14="http://schemas.microsoft.com/office/powerpoint/2010/main" val="275421669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2"/>
            <a:ext cx="9161937" cy="4500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descr="T:\mav\Corporate Design\Originaldaten\CD_FSU\PowerPoint\PPP_Präsident\bilder\uni_siegel_blau.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63" t="10878" r="22089" b="26902"/>
          <a:stretch/>
        </p:blipFill>
        <p:spPr bwMode="auto">
          <a:xfrm>
            <a:off x="3111768" y="0"/>
            <a:ext cx="6044400" cy="45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450000" y="2941320"/>
            <a:ext cx="4122000" cy="107267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15"/>
          <p:cNvCxnSpPr/>
          <p:nvPr/>
        </p:nvCxnSpPr>
        <p:spPr>
          <a:xfrm>
            <a:off x="665961" y="3184579"/>
            <a:ext cx="36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65961" y="3268980"/>
            <a:ext cx="3585999" cy="707886"/>
          </a:xfrm>
          <a:prstGeom prst="rect">
            <a:avLst/>
          </a:prstGeom>
          <a:noFill/>
        </p:spPr>
        <p:txBody>
          <a:bodyPr wrap="square" lIns="0" tIns="0" rIns="0" bIns="0" rtlCol="0">
            <a:noAutofit/>
          </a:bodyPr>
          <a:lstStyle/>
          <a:p>
            <a:r>
              <a:rPr lang="de-DE" sz="2000" dirty="0">
                <a:latin typeface="Palatino Linotype" panose="02040502050505030304" pitchFamily="18" charset="0"/>
              </a:rPr>
              <a:t>Vielen Dank </a:t>
            </a:r>
          </a:p>
          <a:p>
            <a:r>
              <a:rPr lang="de-DE" sz="2000" dirty="0">
                <a:latin typeface="Palatino Linotype" panose="02040502050505030304" pitchFamily="18" charset="0"/>
              </a:rPr>
              <a:t>für Ihre Aufmerksamkeit!</a:t>
            </a:r>
          </a:p>
        </p:txBody>
      </p:sp>
    </p:spTree>
    <p:extLst>
      <p:ext uri="{BB962C8B-B14F-4D97-AF65-F5344CB8AC3E}">
        <p14:creationId xmlns:p14="http://schemas.microsoft.com/office/powerpoint/2010/main" val="17810589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Person, Tisch, Kind, Junge enthält.&#10;&#10;Automatisch generierte Beschreibung">
            <a:extLst>
              <a:ext uri="{FF2B5EF4-FFF2-40B4-BE49-F238E27FC236}">
                <a16:creationId xmlns:a16="http://schemas.microsoft.com/office/drawing/2014/main" id="{36EEAE52-568E-478F-9A14-A1246F735435}"/>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16" name="Textfeld 15"/>
          <p:cNvSpPr txBox="1"/>
          <p:nvPr/>
        </p:nvSpPr>
        <p:spPr>
          <a:xfrm>
            <a:off x="2341347" y="2025895"/>
            <a:ext cx="4461305" cy="435257"/>
          </a:xfrm>
          <a:prstGeom prst="rect">
            <a:avLst/>
          </a:prstGeom>
          <a:noFill/>
        </p:spPr>
        <p:txBody>
          <a:bodyPr wrap="square" lIns="0" tIns="0" rIns="0" bIns="0" numCol="1" spcCol="144000" rtlCol="0">
            <a:noAutofit/>
          </a:bodyPr>
          <a:lstStyle/>
          <a:p>
            <a:pPr algn="ctr">
              <a:buClr>
                <a:schemeClr val="accent1"/>
              </a:buClr>
            </a:pPr>
            <a:r>
              <a:rPr lang="de-DE" altLang="de-DE" sz="2800" b="1" dirty="0">
                <a:solidFill>
                  <a:srgbClr val="002350"/>
                </a:solidFill>
                <a:ea typeface="Roboto Condensed" panose="02000000000000000000" pitchFamily="2" charset="0"/>
                <a:cs typeface="Roboto Condensed" panose="02000000000000000000" pitchFamily="2" charset="0"/>
              </a:rPr>
              <a:t>Rolle der Lehrkraft</a:t>
            </a:r>
          </a:p>
          <a:p>
            <a:pPr algn="ctr">
              <a:buClr>
                <a:schemeClr val="accent1"/>
              </a:buClr>
            </a:pPr>
            <a:r>
              <a:rPr lang="de-DE" altLang="de-DE" sz="12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200" dirty="0">
                <a:solidFill>
                  <a:srgbClr val="002350"/>
                </a:solidFill>
                <a:ea typeface="Roboto Condensed" panose="02000000000000000000" pitchFamily="2" charset="0"/>
                <a:cs typeface="Roboto Condensed" panose="02000000000000000000" pitchFamily="2" charset="0"/>
              </a:rPr>
              <a:t>	</a:t>
            </a:r>
          </a:p>
        </p:txBody>
      </p:sp>
      <p:sp>
        <p:nvSpPr>
          <p:cNvPr id="6" name="Textfeld 5">
            <a:extLst>
              <a:ext uri="{FF2B5EF4-FFF2-40B4-BE49-F238E27FC236}">
                <a16:creationId xmlns:a16="http://schemas.microsoft.com/office/drawing/2014/main" id="{E564BBB3-B2E9-4319-9247-841795A3D29C}"/>
              </a:ext>
            </a:extLst>
          </p:cNvPr>
          <p:cNvSpPr txBox="1"/>
          <p:nvPr/>
        </p:nvSpPr>
        <p:spPr>
          <a:xfrm>
            <a:off x="4450079" y="824582"/>
            <a:ext cx="4461305" cy="435257"/>
          </a:xfrm>
          <a:prstGeom prst="rect">
            <a:avLst/>
          </a:prstGeom>
          <a:noFill/>
        </p:spPr>
        <p:txBody>
          <a:bodyPr wrap="square" lIns="0" tIns="0" rIns="0" bIns="0" numCol="1" spcCol="144000" rtlCol="0">
            <a:noAutofit/>
          </a:bodyPr>
          <a:lstStyle/>
          <a:p>
            <a:pPr marL="457200" indent="-457200" algn="ctr">
              <a:buClr>
                <a:schemeClr val="accent1"/>
              </a:buClr>
              <a:buFont typeface="Arial" panose="020B0604020202020204" pitchFamily="34" charset="0"/>
              <a:buChar char="•"/>
            </a:pPr>
            <a:r>
              <a:rPr lang="de-DE" altLang="de-DE" sz="2800" dirty="0">
                <a:solidFill>
                  <a:srgbClr val="002350"/>
                </a:solidFill>
                <a:ea typeface="Roboto Condensed" panose="02000000000000000000" pitchFamily="2" charset="0"/>
                <a:cs typeface="Roboto Condensed" panose="02000000000000000000" pitchFamily="2" charset="0"/>
              </a:rPr>
              <a:t>Im Unterricht einbetten</a:t>
            </a:r>
          </a:p>
          <a:p>
            <a:pPr algn="ctr">
              <a:buClr>
                <a:schemeClr val="accent1"/>
              </a:buClr>
            </a:pPr>
            <a:r>
              <a:rPr lang="de-DE" altLang="de-DE" sz="12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200" dirty="0">
                <a:solidFill>
                  <a:srgbClr val="002350"/>
                </a:solidFill>
                <a:ea typeface="Roboto Condensed" panose="02000000000000000000" pitchFamily="2" charset="0"/>
                <a:cs typeface="Roboto Condensed" panose="02000000000000000000" pitchFamily="2" charset="0"/>
              </a:rPr>
              <a:t>	</a:t>
            </a:r>
          </a:p>
        </p:txBody>
      </p:sp>
      <p:sp>
        <p:nvSpPr>
          <p:cNvPr id="7" name="Textfeld 6">
            <a:extLst>
              <a:ext uri="{FF2B5EF4-FFF2-40B4-BE49-F238E27FC236}">
                <a16:creationId xmlns:a16="http://schemas.microsoft.com/office/drawing/2014/main" id="{786763D2-D76E-4486-A55F-4CE47B41B2BC}"/>
              </a:ext>
            </a:extLst>
          </p:cNvPr>
          <p:cNvSpPr txBox="1"/>
          <p:nvPr/>
        </p:nvSpPr>
        <p:spPr>
          <a:xfrm>
            <a:off x="4571999" y="3227207"/>
            <a:ext cx="4461305" cy="435257"/>
          </a:xfrm>
          <a:prstGeom prst="rect">
            <a:avLst/>
          </a:prstGeom>
          <a:noFill/>
        </p:spPr>
        <p:txBody>
          <a:bodyPr wrap="square" lIns="0" tIns="0" rIns="0" bIns="0" numCol="1" spcCol="144000" rtlCol="0">
            <a:noAutofit/>
          </a:bodyPr>
          <a:lstStyle/>
          <a:p>
            <a:pPr marL="457200" indent="-457200" algn="ctr">
              <a:buClr>
                <a:schemeClr val="accent1"/>
              </a:buClr>
              <a:buFont typeface="Arial" panose="020B0604020202020204" pitchFamily="34" charset="0"/>
              <a:buChar char="•"/>
            </a:pPr>
            <a:r>
              <a:rPr lang="de-DE" altLang="de-DE" sz="2800" dirty="0">
                <a:solidFill>
                  <a:srgbClr val="002350"/>
                </a:solidFill>
                <a:ea typeface="Roboto Condensed" panose="02000000000000000000" pitchFamily="2" charset="0"/>
                <a:cs typeface="Roboto Condensed" panose="02000000000000000000" pitchFamily="2" charset="0"/>
              </a:rPr>
              <a:t>Bearbeitung analysieren</a:t>
            </a:r>
            <a:r>
              <a:rPr lang="de-DE" altLang="de-DE" sz="1200" dirty="0">
                <a:solidFill>
                  <a:srgbClr val="002350"/>
                </a:solidFill>
                <a:ea typeface="Roboto Condensed" panose="02000000000000000000" pitchFamily="2" charset="0"/>
                <a:cs typeface="Roboto Condensed" panose="02000000000000000000" pitchFamily="2" charset="0"/>
              </a:rPr>
              <a:t>		</a:t>
            </a:r>
          </a:p>
          <a:p>
            <a:pPr marL="171450" indent="-171450" algn="ctr">
              <a:buClr>
                <a:schemeClr val="accent1"/>
              </a:buClr>
              <a:buFont typeface="Arial" panose="020B0604020202020204" pitchFamily="34" charset="0"/>
              <a:buChar char="•"/>
            </a:pPr>
            <a:r>
              <a:rPr lang="de-DE" altLang="de-DE" sz="1200" dirty="0">
                <a:solidFill>
                  <a:srgbClr val="002350"/>
                </a:solidFill>
                <a:ea typeface="Roboto Condensed" panose="02000000000000000000" pitchFamily="2" charset="0"/>
                <a:cs typeface="Roboto Condensed" panose="02000000000000000000" pitchFamily="2" charset="0"/>
              </a:rPr>
              <a:t>	</a:t>
            </a:r>
          </a:p>
        </p:txBody>
      </p:sp>
      <p:sp>
        <p:nvSpPr>
          <p:cNvPr id="8" name="Textfeld 7">
            <a:extLst>
              <a:ext uri="{FF2B5EF4-FFF2-40B4-BE49-F238E27FC236}">
                <a16:creationId xmlns:a16="http://schemas.microsoft.com/office/drawing/2014/main" id="{98FAB489-D16C-47EB-9680-452A2E251EA8}"/>
              </a:ext>
            </a:extLst>
          </p:cNvPr>
          <p:cNvSpPr txBox="1"/>
          <p:nvPr/>
        </p:nvSpPr>
        <p:spPr>
          <a:xfrm>
            <a:off x="221390" y="3227210"/>
            <a:ext cx="4461305" cy="435257"/>
          </a:xfrm>
          <a:prstGeom prst="rect">
            <a:avLst/>
          </a:prstGeom>
          <a:noFill/>
        </p:spPr>
        <p:txBody>
          <a:bodyPr wrap="square" lIns="0" tIns="0" rIns="0" bIns="0" numCol="1" spcCol="144000" rtlCol="0">
            <a:noAutofit/>
          </a:bodyPr>
          <a:lstStyle/>
          <a:p>
            <a:pPr marL="457200" indent="-457200" algn="ctr">
              <a:buClr>
                <a:schemeClr val="accent1"/>
              </a:buClr>
              <a:buFont typeface="Arial" panose="020B0604020202020204" pitchFamily="34" charset="0"/>
              <a:buChar char="•"/>
            </a:pPr>
            <a:r>
              <a:rPr lang="de-DE" altLang="de-DE" sz="2800" dirty="0">
                <a:solidFill>
                  <a:srgbClr val="002350"/>
                </a:solidFill>
                <a:ea typeface="Roboto Condensed" panose="02000000000000000000" pitchFamily="2" charset="0"/>
                <a:cs typeface="Roboto Condensed" panose="02000000000000000000" pitchFamily="2" charset="0"/>
              </a:rPr>
              <a:t>Aufgaben formulieren</a:t>
            </a:r>
          </a:p>
          <a:p>
            <a:pPr algn="ctr">
              <a:buClr>
                <a:schemeClr val="accent1"/>
              </a:buClr>
            </a:pPr>
            <a:r>
              <a:rPr lang="de-DE" altLang="de-DE" sz="12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200" dirty="0">
                <a:solidFill>
                  <a:srgbClr val="002350"/>
                </a:solidFill>
                <a:ea typeface="Roboto Condensed" panose="02000000000000000000" pitchFamily="2" charset="0"/>
                <a:cs typeface="Roboto Condensed" panose="02000000000000000000" pitchFamily="2" charset="0"/>
              </a:rPr>
              <a:t>	</a:t>
            </a:r>
          </a:p>
        </p:txBody>
      </p:sp>
      <p:sp>
        <p:nvSpPr>
          <p:cNvPr id="10" name="Textfeld 9">
            <a:extLst>
              <a:ext uri="{FF2B5EF4-FFF2-40B4-BE49-F238E27FC236}">
                <a16:creationId xmlns:a16="http://schemas.microsoft.com/office/drawing/2014/main" id="{695C10C4-E665-47A9-BC5A-8DBCB6E97FCF}"/>
              </a:ext>
            </a:extLst>
          </p:cNvPr>
          <p:cNvSpPr txBox="1"/>
          <p:nvPr/>
        </p:nvSpPr>
        <p:spPr>
          <a:xfrm>
            <a:off x="221389" y="831430"/>
            <a:ext cx="4461305" cy="435257"/>
          </a:xfrm>
          <a:prstGeom prst="rect">
            <a:avLst/>
          </a:prstGeom>
          <a:noFill/>
        </p:spPr>
        <p:txBody>
          <a:bodyPr wrap="square" lIns="0" tIns="0" rIns="0" bIns="0" numCol="1" spcCol="144000" rtlCol="0">
            <a:noAutofit/>
          </a:bodyPr>
          <a:lstStyle/>
          <a:p>
            <a:pPr marL="457200" indent="-457200" algn="ctr">
              <a:buClr>
                <a:schemeClr val="accent1"/>
              </a:buClr>
              <a:buFont typeface="Arial" panose="020B0604020202020204" pitchFamily="34" charset="0"/>
              <a:buChar char="•"/>
            </a:pPr>
            <a:r>
              <a:rPr lang="de-DE" altLang="de-DE" sz="2800" dirty="0">
                <a:solidFill>
                  <a:srgbClr val="002350"/>
                </a:solidFill>
                <a:ea typeface="Roboto Condensed" panose="02000000000000000000" pitchFamily="2" charset="0"/>
                <a:cs typeface="Roboto Condensed" panose="02000000000000000000" pitchFamily="2" charset="0"/>
              </a:rPr>
              <a:t>Aufgabe entwickeln</a:t>
            </a:r>
            <a:r>
              <a:rPr lang="de-DE" altLang="de-DE" sz="1200" dirty="0">
                <a:solidFill>
                  <a:srgbClr val="002350"/>
                </a:solidFill>
                <a:ea typeface="Roboto Condensed" panose="02000000000000000000" pitchFamily="2" charset="0"/>
                <a:cs typeface="Roboto Condensed" panose="02000000000000000000" pitchFamily="2" charset="0"/>
              </a:rPr>
              <a:t>	</a:t>
            </a:r>
          </a:p>
        </p:txBody>
      </p:sp>
      <p:sp>
        <p:nvSpPr>
          <p:cNvPr id="12" name="Textfeld 11">
            <a:extLst>
              <a:ext uri="{FF2B5EF4-FFF2-40B4-BE49-F238E27FC236}">
                <a16:creationId xmlns:a16="http://schemas.microsoft.com/office/drawing/2014/main" id="{5ED1DAF8-A79D-4FF0-9367-79D01DDE2018}"/>
              </a:ext>
            </a:extLst>
          </p:cNvPr>
          <p:cNvSpPr txBox="1"/>
          <p:nvPr/>
        </p:nvSpPr>
        <p:spPr>
          <a:xfrm>
            <a:off x="1294867" y="3801674"/>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Formulierung</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14" name="Textfeld 13">
            <a:extLst>
              <a:ext uri="{FF2B5EF4-FFF2-40B4-BE49-F238E27FC236}">
                <a16:creationId xmlns:a16="http://schemas.microsoft.com/office/drawing/2014/main" id="{41FB4D8F-5E93-4015-89A5-81A0E53439E7}"/>
              </a:ext>
            </a:extLst>
          </p:cNvPr>
          <p:cNvSpPr txBox="1"/>
          <p:nvPr/>
        </p:nvSpPr>
        <p:spPr>
          <a:xfrm>
            <a:off x="3072867" y="1396615"/>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Vorwissen der Schüler</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15" name="Textfeld 14">
            <a:extLst>
              <a:ext uri="{FF2B5EF4-FFF2-40B4-BE49-F238E27FC236}">
                <a16:creationId xmlns:a16="http://schemas.microsoft.com/office/drawing/2014/main" id="{61A9F522-356A-472B-A00B-FF0F25560463}"/>
              </a:ext>
            </a:extLst>
          </p:cNvPr>
          <p:cNvSpPr txBox="1"/>
          <p:nvPr/>
        </p:nvSpPr>
        <p:spPr>
          <a:xfrm>
            <a:off x="-164690" y="1533390"/>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Schwierigkeitsgrad</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17" name="Textfeld 16">
            <a:extLst>
              <a:ext uri="{FF2B5EF4-FFF2-40B4-BE49-F238E27FC236}">
                <a16:creationId xmlns:a16="http://schemas.microsoft.com/office/drawing/2014/main" id="{DEE58F01-1F5B-4743-9B0B-BF4DA79002DD}"/>
              </a:ext>
            </a:extLst>
          </p:cNvPr>
          <p:cNvSpPr txBox="1"/>
          <p:nvPr/>
        </p:nvSpPr>
        <p:spPr>
          <a:xfrm>
            <a:off x="5541748" y="1858709"/>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Bedeutung</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18" name="Textfeld 17">
            <a:extLst>
              <a:ext uri="{FF2B5EF4-FFF2-40B4-BE49-F238E27FC236}">
                <a16:creationId xmlns:a16="http://schemas.microsoft.com/office/drawing/2014/main" id="{927B9D03-9B0B-49C5-AB3C-42443ED28056}"/>
              </a:ext>
            </a:extLst>
          </p:cNvPr>
          <p:cNvSpPr txBox="1"/>
          <p:nvPr/>
        </p:nvSpPr>
        <p:spPr>
          <a:xfrm>
            <a:off x="-737132" y="2419248"/>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Attraktivität</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19" name="Textfeld 18">
            <a:extLst>
              <a:ext uri="{FF2B5EF4-FFF2-40B4-BE49-F238E27FC236}">
                <a16:creationId xmlns:a16="http://schemas.microsoft.com/office/drawing/2014/main" id="{98E1B7A7-09ED-4A94-AD28-E73AB58482E5}"/>
              </a:ext>
            </a:extLst>
          </p:cNvPr>
          <p:cNvSpPr txBox="1"/>
          <p:nvPr/>
        </p:nvSpPr>
        <p:spPr>
          <a:xfrm>
            <a:off x="4296615" y="2722345"/>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Zielorientierung</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20" name="Textfeld 19">
            <a:extLst>
              <a:ext uri="{FF2B5EF4-FFF2-40B4-BE49-F238E27FC236}">
                <a16:creationId xmlns:a16="http://schemas.microsoft.com/office/drawing/2014/main" id="{C67EA0E7-4CF5-465C-BBC3-4E20F0C0728B}"/>
              </a:ext>
            </a:extLst>
          </p:cNvPr>
          <p:cNvSpPr txBox="1"/>
          <p:nvPr/>
        </p:nvSpPr>
        <p:spPr>
          <a:xfrm>
            <a:off x="4708628" y="3899023"/>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Didaktische Funktion</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21" name="Textfeld 20">
            <a:extLst>
              <a:ext uri="{FF2B5EF4-FFF2-40B4-BE49-F238E27FC236}">
                <a16:creationId xmlns:a16="http://schemas.microsoft.com/office/drawing/2014/main" id="{A850C683-F239-4ED9-B123-8B1C06BF1573}"/>
              </a:ext>
            </a:extLst>
          </p:cNvPr>
          <p:cNvSpPr txBox="1"/>
          <p:nvPr/>
        </p:nvSpPr>
        <p:spPr>
          <a:xfrm>
            <a:off x="5303519" y="210548"/>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Verortung im Lernprozess</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sp>
        <p:nvSpPr>
          <p:cNvPr id="22" name="Textfeld 21">
            <a:extLst>
              <a:ext uri="{FF2B5EF4-FFF2-40B4-BE49-F238E27FC236}">
                <a16:creationId xmlns:a16="http://schemas.microsoft.com/office/drawing/2014/main" id="{9C0547C2-1EFC-4C74-938A-53D5DEF65696}"/>
              </a:ext>
            </a:extLst>
          </p:cNvPr>
          <p:cNvSpPr txBox="1"/>
          <p:nvPr/>
        </p:nvSpPr>
        <p:spPr>
          <a:xfrm>
            <a:off x="1477748" y="382477"/>
            <a:ext cx="4461305" cy="435257"/>
          </a:xfrm>
          <a:prstGeom prst="rect">
            <a:avLst/>
          </a:prstGeom>
          <a:noFill/>
        </p:spPr>
        <p:txBody>
          <a:bodyPr wrap="square" lIns="0" tIns="0" rIns="0" bIns="0" numCol="1" spcCol="144000" rtlCol="0">
            <a:noAutofit/>
          </a:bodyPr>
          <a:lstStyle/>
          <a:p>
            <a:pPr algn="ctr">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Methodenvielfalt</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100" dirty="0">
                <a:solidFill>
                  <a:srgbClr val="002350"/>
                </a:solidFill>
                <a:ea typeface="Roboto Condensed" panose="02000000000000000000" pitchFamily="2" charset="0"/>
                <a:cs typeface="Roboto Condensed" panose="02000000000000000000" pitchFamily="2" charset="0"/>
              </a:rPr>
              <a:t>	</a:t>
            </a:r>
          </a:p>
        </p:txBody>
      </p:sp>
      <p:pic>
        <p:nvPicPr>
          <p:cNvPr id="2" name="Aufgezeichneter Sound">
            <a:hlinkClick r:id="" action="ppaction://media"/>
            <a:extLst>
              <a:ext uri="{FF2B5EF4-FFF2-40B4-BE49-F238E27FC236}">
                <a16:creationId xmlns:a16="http://schemas.microsoft.com/office/drawing/2014/main" id="{7DB54445-9DD6-4748-925F-B301DD6127B9}"/>
              </a:ext>
            </a:extLst>
          </p:cNvPr>
          <p:cNvPicPr>
            <a:picLocks noChangeAspect="1"/>
          </p:cNvPicPr>
          <p:nvPr>
            <a:audioFile r:link="rId1"/>
            <p:extLst>
              <p:ext uri="{DAA4B4D4-6D71-4841-9C94-3DE7FCFB9230}">
                <p14:media xmlns:p14="http://schemas.microsoft.com/office/powerpoint/2010/main" r:embed="rId2">
                  <p14:trim end="123115.9455"/>
                </p14:media>
              </p:ext>
            </p:extLst>
          </p:nvPr>
        </p:nvPicPr>
        <p:blipFill>
          <a:blip r:embed="rId6"/>
          <a:stretch>
            <a:fillRect/>
          </a:stretch>
        </p:blipFill>
        <p:spPr>
          <a:xfrm>
            <a:off x="8424021" y="3902446"/>
            <a:ext cx="487363" cy="487363"/>
          </a:xfrm>
          <a:prstGeom prst="rect">
            <a:avLst/>
          </a:prstGeom>
        </p:spPr>
      </p:pic>
      <p:sp>
        <p:nvSpPr>
          <p:cNvPr id="24" name="Rechteck 23">
            <a:extLst>
              <a:ext uri="{FF2B5EF4-FFF2-40B4-BE49-F238E27FC236}">
                <a16:creationId xmlns:a16="http://schemas.microsoft.com/office/drawing/2014/main" id="{90864E84-73C6-4603-85A6-52894AE8F1B1}"/>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EF752310-FA6B-4D14-945D-3E82906A13BA}"/>
              </a:ext>
            </a:extLst>
          </p:cNvPr>
          <p:cNvSpPr/>
          <p:nvPr/>
        </p:nvSpPr>
        <p:spPr>
          <a:xfrm>
            <a:off x="420414" y="4159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518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7000">
        <p159:morph option="byObject"/>
      </p:transition>
    </mc:Choice>
    <mc:Fallback xmlns="">
      <p:transition spd="slow" advTm="9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58" fill="hold"/>
                                        <p:tgtEl>
                                          <p:spTgt spid="2"/>
                                        </p:tgtEl>
                                      </p:cBhvr>
                                    </p:cmd>
                                  </p:childTnLst>
                                </p:cTn>
                              </p:par>
                              <p:par>
                                <p:cTn id="7" presetID="1" presetClass="entr" presetSubtype="0" fill="hold" grpId="0" nodeType="withEffect">
                                  <p:stCondLst>
                                    <p:cond delay="100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8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14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2000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3100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410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440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4600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4900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5200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5750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630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6700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7400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P spid="12" grpId="0"/>
      <p:bldP spid="14" grpId="0"/>
      <p:bldP spid="15" grpId="0"/>
      <p:bldP spid="17" grpId="0"/>
      <p:bldP spid="18" grpId="0"/>
      <p:bldP spid="19" grpId="0"/>
      <p:bldP spid="20" grpId="0"/>
      <p:bldP spid="21" grpId="0"/>
      <p:bldP spid="22" grpId="0"/>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6A8D118-6644-43F8-AC9F-4BB10435E682}"/>
              </a:ext>
            </a:extLst>
          </p:cNvPr>
          <p:cNvSpPr txBox="1"/>
          <p:nvPr/>
        </p:nvSpPr>
        <p:spPr>
          <a:xfrm>
            <a:off x="447040" y="471523"/>
            <a:ext cx="7457440" cy="3521357"/>
          </a:xfrm>
          <a:prstGeom prst="rect">
            <a:avLst/>
          </a:prstGeom>
          <a:noFill/>
        </p:spPr>
        <p:txBody>
          <a:bodyPr wrap="square" lIns="0" tIns="0" rIns="0" bIns="0" numCol="1" spcCol="144000" rtlCol="0">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Systematiken</a:t>
            </a:r>
            <a:endParaRPr lang="de-DE" altLang="de-DE" sz="2400" b="1" dirty="0">
              <a:solidFill>
                <a:srgbClr val="002350"/>
              </a:solidFill>
              <a:ea typeface="Roboto Condensed" panose="02000000000000000000" pitchFamily="2" charset="0"/>
              <a:cs typeface="Roboto Condensed" panose="02000000000000000000" pitchFamily="2" charset="0"/>
            </a:endParaRP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Art des Lösungsweges</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Art des Antwortformats</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Kompetenzstufen</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Anforderungsmerkmale</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Grad der Offenheit</a:t>
            </a:r>
          </a:p>
        </p:txBody>
      </p:sp>
      <p:pic>
        <p:nvPicPr>
          <p:cNvPr id="4" name="Grafik 3" descr="Ein Bild, das Person, Tisch, Kind, Junge enthält.&#10;&#10;Automatisch generierte Beschreibung">
            <a:extLst>
              <a:ext uri="{FF2B5EF4-FFF2-40B4-BE49-F238E27FC236}">
                <a16:creationId xmlns:a16="http://schemas.microsoft.com/office/drawing/2014/main" id="{3D5D508B-9ABB-4386-BC50-EE4204156EE0}"/>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2" name="Aufgezeichneter Sound">
            <a:hlinkClick r:id="" action="ppaction://media"/>
            <a:extLst>
              <a:ext uri="{FF2B5EF4-FFF2-40B4-BE49-F238E27FC236}">
                <a16:creationId xmlns:a16="http://schemas.microsoft.com/office/drawing/2014/main" id="{2572F7C7-62EC-4A43-AC91-23692358542D}"/>
              </a:ext>
            </a:extLst>
          </p:cNvPr>
          <p:cNvPicPr>
            <a:picLocks noChangeAspect="1"/>
          </p:cNvPicPr>
          <p:nvPr>
            <a:audioFile r:link="rId1"/>
            <p:extLst>
              <p:ext uri="{DAA4B4D4-6D71-4841-9C94-3DE7FCFB9230}">
                <p14:media xmlns:p14="http://schemas.microsoft.com/office/powerpoint/2010/main" r:embed="rId2">
                  <p14:trim end="7000.712"/>
                </p14:media>
              </p:ext>
            </p:extLst>
          </p:nvPr>
        </p:nvPicPr>
        <p:blipFill>
          <a:blip r:embed="rId6"/>
          <a:stretch>
            <a:fillRect/>
          </a:stretch>
        </p:blipFill>
        <p:spPr>
          <a:xfrm>
            <a:off x="8453278" y="3759195"/>
            <a:ext cx="487363" cy="487363"/>
          </a:xfrm>
          <a:prstGeom prst="rect">
            <a:avLst/>
          </a:prstGeom>
        </p:spPr>
      </p:pic>
      <p:sp>
        <p:nvSpPr>
          <p:cNvPr id="5" name="Rechteck 4">
            <a:extLst>
              <a:ext uri="{FF2B5EF4-FFF2-40B4-BE49-F238E27FC236}">
                <a16:creationId xmlns:a16="http://schemas.microsoft.com/office/drawing/2014/main" id="{5136A3A8-8627-413D-8683-B056F114234D}"/>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8D47007B-A8DF-4B9D-AFE1-4B283FB4109C}"/>
              </a:ext>
            </a:extLst>
          </p:cNvPr>
          <p:cNvSpPr/>
          <p:nvPr/>
        </p:nvSpPr>
        <p:spPr>
          <a:xfrm>
            <a:off x="1239520" y="217845"/>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5670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1000">
        <p159:morph option="byObject"/>
      </p:transition>
    </mc:Choice>
    <mc:Fallback xmlns="">
      <p:transition spd="slow" advTm="1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26" fill="hold"/>
                                        <p:tgtEl>
                                          <p:spTgt spid="2"/>
                                        </p:tgtEl>
                                      </p:cBhvr>
                                    </p:cmd>
                                  </p:childTnLst>
                                </p:cTn>
                              </p:par>
                              <p:par>
                                <p:cTn id="7" presetID="1" presetClass="entr" presetSubtype="0" fill="hold" nodeType="withEffect">
                                  <p:stCondLst>
                                    <p:cond delay="19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7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42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61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9000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Tisch, Kind, Junge enthält.&#10;&#10;Automatisch generierte Beschreibung">
            <a:extLst>
              <a:ext uri="{FF2B5EF4-FFF2-40B4-BE49-F238E27FC236}">
                <a16:creationId xmlns:a16="http://schemas.microsoft.com/office/drawing/2014/main" id="{9DF69AA2-D03D-4720-94A2-AD701EE9DBF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2" name="Textfeld 1">
            <a:extLst>
              <a:ext uri="{FF2B5EF4-FFF2-40B4-BE49-F238E27FC236}">
                <a16:creationId xmlns:a16="http://schemas.microsoft.com/office/drawing/2014/main" id="{05B38ED2-1C0A-4A16-B0A2-7569D9EFB02F}"/>
              </a:ext>
            </a:extLst>
          </p:cNvPr>
          <p:cNvSpPr txBox="1"/>
          <p:nvPr/>
        </p:nvSpPr>
        <p:spPr>
          <a:xfrm>
            <a:off x="447040" y="471523"/>
            <a:ext cx="7457440" cy="3521357"/>
          </a:xfrm>
          <a:prstGeom prst="rect">
            <a:avLst/>
          </a:prstGeom>
          <a:noFill/>
        </p:spPr>
        <p:txBody>
          <a:bodyPr wrap="square" lIns="0" tIns="0" rIns="0" bIns="0" numCol="1" spcCol="144000" rtlCol="0">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geschlossene Aufgaben</a:t>
            </a: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Grad der Offenheit		</a:t>
            </a:r>
            <a:r>
              <a:rPr lang="de-DE" altLang="de-DE" sz="2000" dirty="0">
                <a:solidFill>
                  <a:srgbClr val="002350"/>
                </a:solidFill>
                <a:ea typeface="Roboto Condensed" panose="02000000000000000000" pitchFamily="2" charset="0"/>
                <a:cs typeface="Roboto Condensed" panose="02000000000000000000" pitchFamily="2" charset="0"/>
              </a:rPr>
              <a:t>halboffene Aufgaben</a:t>
            </a: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offene Aufgaben</a:t>
            </a:r>
            <a:endParaRPr lang="de-DE" altLang="de-DE" sz="2400" dirty="0">
              <a:solidFill>
                <a:srgbClr val="002350"/>
              </a:solidFill>
              <a:ea typeface="Roboto Condensed" panose="02000000000000000000" pitchFamily="2" charset="0"/>
              <a:cs typeface="Roboto Condensed" panose="02000000000000000000" pitchFamily="2" charset="0"/>
            </a:endParaRPr>
          </a:p>
        </p:txBody>
      </p:sp>
      <p:sp>
        <p:nvSpPr>
          <p:cNvPr id="4" name="Pfeil: nach rechts 3">
            <a:extLst>
              <a:ext uri="{FF2B5EF4-FFF2-40B4-BE49-F238E27FC236}">
                <a16:creationId xmlns:a16="http://schemas.microsoft.com/office/drawing/2014/main" id="{3CE0935A-80F4-4496-9299-5328AA5C6A52}"/>
              </a:ext>
            </a:extLst>
          </p:cNvPr>
          <p:cNvSpPr/>
          <p:nvPr/>
        </p:nvSpPr>
        <p:spPr>
          <a:xfrm>
            <a:off x="3545840" y="589280"/>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0533C45A-266E-42B1-87B8-DB29E2E4D703}"/>
              </a:ext>
            </a:extLst>
          </p:cNvPr>
          <p:cNvPicPr>
            <a:picLocks noChangeAspect="1"/>
          </p:cNvPicPr>
          <p:nvPr/>
        </p:nvPicPr>
        <p:blipFill>
          <a:blip r:embed="rId6"/>
          <a:stretch>
            <a:fillRect/>
          </a:stretch>
        </p:blipFill>
        <p:spPr>
          <a:xfrm>
            <a:off x="3545840" y="2000783"/>
            <a:ext cx="426757" cy="188992"/>
          </a:xfrm>
          <a:prstGeom prst="rect">
            <a:avLst/>
          </a:prstGeom>
        </p:spPr>
      </p:pic>
      <p:pic>
        <p:nvPicPr>
          <p:cNvPr id="6" name="Grafik 5">
            <a:extLst>
              <a:ext uri="{FF2B5EF4-FFF2-40B4-BE49-F238E27FC236}">
                <a16:creationId xmlns:a16="http://schemas.microsoft.com/office/drawing/2014/main" id="{8EBFEF57-2F2C-4BB7-B6D6-AD5B4D98C912}"/>
              </a:ext>
            </a:extLst>
          </p:cNvPr>
          <p:cNvPicPr>
            <a:picLocks noChangeAspect="1"/>
          </p:cNvPicPr>
          <p:nvPr/>
        </p:nvPicPr>
        <p:blipFill>
          <a:blip r:embed="rId6"/>
          <a:stretch>
            <a:fillRect/>
          </a:stretch>
        </p:blipFill>
        <p:spPr>
          <a:xfrm>
            <a:off x="3545840" y="3395612"/>
            <a:ext cx="426757" cy="188992"/>
          </a:xfrm>
          <a:prstGeom prst="rect">
            <a:avLst/>
          </a:prstGeom>
        </p:spPr>
      </p:pic>
      <p:pic>
        <p:nvPicPr>
          <p:cNvPr id="3" name="Aufgezeichneter Sound">
            <a:hlinkClick r:id="" action="ppaction://media"/>
            <a:extLst>
              <a:ext uri="{FF2B5EF4-FFF2-40B4-BE49-F238E27FC236}">
                <a16:creationId xmlns:a16="http://schemas.microsoft.com/office/drawing/2014/main" id="{9820B600-4F58-4D50-B152-46307816A9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3278" y="3759195"/>
            <a:ext cx="487363" cy="487363"/>
          </a:xfrm>
          <a:prstGeom prst="rect">
            <a:avLst/>
          </a:prstGeom>
        </p:spPr>
      </p:pic>
      <p:sp>
        <p:nvSpPr>
          <p:cNvPr id="7" name="Rechteck 6">
            <a:extLst>
              <a:ext uri="{FF2B5EF4-FFF2-40B4-BE49-F238E27FC236}">
                <a16:creationId xmlns:a16="http://schemas.microsoft.com/office/drawing/2014/main" id="{4DE065B0-FEFB-4BE4-AB35-9C117EB1FB8B}"/>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1734E92-C18B-4595-AAD3-6FC020BA5BF5}"/>
              </a:ext>
            </a:extLst>
          </p:cNvPr>
          <p:cNvSpPr/>
          <p:nvPr/>
        </p:nvSpPr>
        <p:spPr>
          <a:xfrm>
            <a:off x="420414" y="4159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11768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000">
        <p159:morph option="byObject"/>
      </p:transition>
    </mc:Choice>
    <mc:Fallback xmlns="">
      <p:transition spd="slow"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71" fill="hold"/>
                                        <p:tgtEl>
                                          <p:spTgt spid="3"/>
                                        </p:tgtEl>
                                      </p:cBhvr>
                                    </p:cmd>
                                  </p:childTnLst>
                                </p:cTn>
                              </p:par>
                              <p:par>
                                <p:cTn id="7" presetID="1"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Person, Tisch, Kind, Junge enthält.&#10;&#10;Automatisch generierte Beschreibung">
            <a:extLst>
              <a:ext uri="{FF2B5EF4-FFF2-40B4-BE49-F238E27FC236}">
                <a16:creationId xmlns:a16="http://schemas.microsoft.com/office/drawing/2014/main" id="{675293C3-C62F-4E14-BF2F-18656C18E1F9}"/>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2" name="Textfeld 1">
            <a:extLst>
              <a:ext uri="{FF2B5EF4-FFF2-40B4-BE49-F238E27FC236}">
                <a16:creationId xmlns:a16="http://schemas.microsoft.com/office/drawing/2014/main" id="{05B38ED2-1C0A-4A16-B0A2-7569D9EFB02F}"/>
              </a:ext>
            </a:extLst>
          </p:cNvPr>
          <p:cNvSpPr txBox="1"/>
          <p:nvPr/>
        </p:nvSpPr>
        <p:spPr>
          <a:xfrm>
            <a:off x="447040" y="471523"/>
            <a:ext cx="7457440" cy="3521357"/>
          </a:xfrm>
          <a:prstGeom prst="rect">
            <a:avLst/>
          </a:prstGeom>
          <a:noFill/>
        </p:spPr>
        <p:txBody>
          <a:bodyPr wrap="square" lIns="0" tIns="0" rIns="0" bIns="0" numCol="1" spcCol="144000" rtlCol="0" anchor="t">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Identifikationsaufgaben</a:t>
            </a: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Alternativwahlaufgaben</a:t>
            </a: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Ergänzungswahlaufgaben</a:t>
            </a: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Geschlossene Aufgaben		</a:t>
            </a:r>
            <a:r>
              <a:rPr lang="de-DE" altLang="de-DE" sz="2000" dirty="0">
                <a:solidFill>
                  <a:srgbClr val="002350"/>
                </a:solidFill>
                <a:ea typeface="Roboto Condensed" panose="02000000000000000000" pitchFamily="2" charset="0"/>
                <a:cs typeface="Roboto Condensed" panose="02000000000000000000" pitchFamily="2" charset="0"/>
              </a:rPr>
              <a:t>Substitutionswahlaufgaben</a:t>
            </a: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Erweiterungswahlaufgaben</a:t>
            </a: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Zuordnungsaufgaben</a:t>
            </a:r>
          </a:p>
          <a:p>
            <a:pPr>
              <a:lnSpc>
                <a:spcPct val="150000"/>
              </a:lnSpc>
              <a:buClr>
                <a:schemeClr val="accent1"/>
              </a:buClr>
            </a:pPr>
            <a:r>
              <a:rPr lang="de-DE" altLang="de-DE" sz="2000" b="1" dirty="0">
                <a:solidFill>
                  <a:srgbClr val="002350"/>
                </a:solidFill>
                <a:ea typeface="Roboto Condensed"/>
                <a:cs typeface="Roboto Condensed" panose="02000000000000000000" pitchFamily="2" charset="0"/>
              </a:rPr>
              <a:t>				</a:t>
            </a:r>
            <a:r>
              <a:rPr lang="de-DE" altLang="de-DE" sz="2000" dirty="0">
                <a:solidFill>
                  <a:srgbClr val="002350"/>
                </a:solidFill>
                <a:ea typeface="Roboto Condensed"/>
                <a:cs typeface="Roboto Condensed" panose="02000000000000000000" pitchFamily="2" charset="0"/>
              </a:rPr>
              <a:t>Umordnungsaufgaben</a:t>
            </a:r>
            <a:endParaRPr lang="de-DE" altLang="de-DE" sz="2400" dirty="0">
              <a:solidFill>
                <a:srgbClr val="002350"/>
              </a:solidFill>
              <a:ea typeface="Roboto Condensed"/>
              <a:cs typeface="Roboto Condensed" panose="02000000000000000000" pitchFamily="2" charset="0"/>
            </a:endParaRPr>
          </a:p>
        </p:txBody>
      </p:sp>
      <p:sp>
        <p:nvSpPr>
          <p:cNvPr id="4" name="Pfeil: nach rechts 3">
            <a:extLst>
              <a:ext uri="{FF2B5EF4-FFF2-40B4-BE49-F238E27FC236}">
                <a16:creationId xmlns:a16="http://schemas.microsoft.com/office/drawing/2014/main" id="{3CE0935A-80F4-4496-9299-5328AA5C6A52}"/>
              </a:ext>
            </a:extLst>
          </p:cNvPr>
          <p:cNvSpPr/>
          <p:nvPr/>
        </p:nvSpPr>
        <p:spPr>
          <a:xfrm>
            <a:off x="3545840" y="589280"/>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0533C45A-266E-42B1-87B8-DB29E2E4D703}"/>
              </a:ext>
            </a:extLst>
          </p:cNvPr>
          <p:cNvPicPr>
            <a:picLocks noChangeAspect="1"/>
          </p:cNvPicPr>
          <p:nvPr/>
        </p:nvPicPr>
        <p:blipFill>
          <a:blip r:embed="rId6"/>
          <a:stretch>
            <a:fillRect/>
          </a:stretch>
        </p:blipFill>
        <p:spPr>
          <a:xfrm>
            <a:off x="3545840" y="1990209"/>
            <a:ext cx="426757" cy="188992"/>
          </a:xfrm>
          <a:prstGeom prst="rect">
            <a:avLst/>
          </a:prstGeom>
        </p:spPr>
      </p:pic>
      <p:pic>
        <p:nvPicPr>
          <p:cNvPr id="6" name="Grafik 5">
            <a:extLst>
              <a:ext uri="{FF2B5EF4-FFF2-40B4-BE49-F238E27FC236}">
                <a16:creationId xmlns:a16="http://schemas.microsoft.com/office/drawing/2014/main" id="{8EBFEF57-2F2C-4BB7-B6D6-AD5B4D98C912}"/>
              </a:ext>
            </a:extLst>
          </p:cNvPr>
          <p:cNvPicPr>
            <a:picLocks noChangeAspect="1"/>
          </p:cNvPicPr>
          <p:nvPr/>
        </p:nvPicPr>
        <p:blipFill>
          <a:blip r:embed="rId6"/>
          <a:stretch>
            <a:fillRect/>
          </a:stretch>
        </p:blipFill>
        <p:spPr>
          <a:xfrm>
            <a:off x="3545803" y="3349376"/>
            <a:ext cx="426757" cy="188992"/>
          </a:xfrm>
          <a:prstGeom prst="rect">
            <a:avLst/>
          </a:prstGeom>
        </p:spPr>
      </p:pic>
      <p:sp>
        <p:nvSpPr>
          <p:cNvPr id="7" name="Pfeil: nach rechts 6">
            <a:extLst>
              <a:ext uri="{FF2B5EF4-FFF2-40B4-BE49-F238E27FC236}">
                <a16:creationId xmlns:a16="http://schemas.microsoft.com/office/drawing/2014/main" id="{F7C259B6-2ED0-44E6-B1C6-9B50990516D6}"/>
              </a:ext>
            </a:extLst>
          </p:cNvPr>
          <p:cNvSpPr/>
          <p:nvPr/>
        </p:nvSpPr>
        <p:spPr>
          <a:xfrm>
            <a:off x="3545877" y="1054100"/>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0E13C516-2E71-48EB-99BD-0A25788BC636}"/>
              </a:ext>
            </a:extLst>
          </p:cNvPr>
          <p:cNvSpPr/>
          <p:nvPr/>
        </p:nvSpPr>
        <p:spPr>
          <a:xfrm>
            <a:off x="3545877" y="1527441"/>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8D6373DE-B309-4C77-A783-D0366864DC49}"/>
              </a:ext>
            </a:extLst>
          </p:cNvPr>
          <p:cNvSpPr/>
          <p:nvPr/>
        </p:nvSpPr>
        <p:spPr>
          <a:xfrm>
            <a:off x="3545877" y="2448929"/>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FF954B7B-292F-4BA6-9F14-8DB8649B1018}"/>
              </a:ext>
            </a:extLst>
          </p:cNvPr>
          <p:cNvSpPr/>
          <p:nvPr/>
        </p:nvSpPr>
        <p:spPr>
          <a:xfrm>
            <a:off x="3545877" y="2890816"/>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ufgezeichneter Sound">
            <a:hlinkClick r:id="" action="ppaction://media"/>
            <a:extLst>
              <a:ext uri="{FF2B5EF4-FFF2-40B4-BE49-F238E27FC236}">
                <a16:creationId xmlns:a16="http://schemas.microsoft.com/office/drawing/2014/main" id="{36CCF620-398C-4C6D-B9DC-A43C969401A4}"/>
              </a:ext>
            </a:extLst>
          </p:cNvPr>
          <p:cNvPicPr>
            <a:picLocks noChangeAspect="1"/>
          </p:cNvPicPr>
          <p:nvPr>
            <a:audioFile r:link="rId1"/>
            <p:extLst>
              <p:ext uri="{DAA4B4D4-6D71-4841-9C94-3DE7FCFB9230}">
                <p14:media xmlns:p14="http://schemas.microsoft.com/office/powerpoint/2010/main" r:embed="rId2">
                  <p14:trim end="392738.0385"/>
                </p14:media>
              </p:ext>
            </p:extLst>
          </p:nvPr>
        </p:nvPicPr>
        <p:blipFill>
          <a:blip r:embed="rId7"/>
          <a:stretch>
            <a:fillRect/>
          </a:stretch>
        </p:blipFill>
        <p:spPr>
          <a:xfrm>
            <a:off x="8355640" y="3785453"/>
            <a:ext cx="487363" cy="487363"/>
          </a:xfrm>
          <a:prstGeom prst="rect">
            <a:avLst/>
          </a:prstGeom>
        </p:spPr>
      </p:pic>
      <p:sp>
        <p:nvSpPr>
          <p:cNvPr id="12" name="Rechteck 11">
            <a:extLst>
              <a:ext uri="{FF2B5EF4-FFF2-40B4-BE49-F238E27FC236}">
                <a16:creationId xmlns:a16="http://schemas.microsoft.com/office/drawing/2014/main" id="{5ABDBCE3-160C-428E-96B6-89285BDF4A4A}"/>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770687AA-207D-4237-9BA9-FC698B84A4FF}"/>
              </a:ext>
            </a:extLst>
          </p:cNvPr>
          <p:cNvSpPr/>
          <p:nvPr/>
        </p:nvSpPr>
        <p:spPr>
          <a:xfrm>
            <a:off x="420414" y="4159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799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0">
        <p159:morph option="byObject"/>
      </p:transition>
    </mc:Choice>
    <mc:Fallback xmlns="">
      <p:transition spd="slow"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55" fill="hold"/>
                                        <p:tgtEl>
                                          <p:spTgt spid="3"/>
                                        </p:tgtEl>
                                      </p:cBhvr>
                                    </p:cmd>
                                  </p:childTnLst>
                                </p:cTn>
                              </p:par>
                              <p:par>
                                <p:cTn id="7" presetID="1" presetClass="entr" presetSubtype="0" fill="hold" grpId="0" nodeType="withEffect">
                                  <p:stCondLst>
                                    <p:cond delay="15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60976">
                <p:cTn id="11"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Tisch, Kind, Junge enthält.&#10;&#10;Automatisch generierte Beschreibung">
            <a:extLst>
              <a:ext uri="{FF2B5EF4-FFF2-40B4-BE49-F238E27FC236}">
                <a16:creationId xmlns:a16="http://schemas.microsoft.com/office/drawing/2014/main" id="{5B3A4FD5-CBF7-48C1-9705-A2946AC6D630}"/>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2" name="Textfeld 1">
            <a:extLst>
              <a:ext uri="{FF2B5EF4-FFF2-40B4-BE49-F238E27FC236}">
                <a16:creationId xmlns:a16="http://schemas.microsoft.com/office/drawing/2014/main" id="{05B38ED2-1C0A-4A16-B0A2-7569D9EFB02F}"/>
              </a:ext>
            </a:extLst>
          </p:cNvPr>
          <p:cNvSpPr txBox="1"/>
          <p:nvPr/>
        </p:nvSpPr>
        <p:spPr>
          <a:xfrm>
            <a:off x="447040" y="471523"/>
            <a:ext cx="7457440" cy="3521357"/>
          </a:xfrm>
          <a:prstGeom prst="rect">
            <a:avLst/>
          </a:prstGeom>
          <a:noFill/>
        </p:spPr>
        <p:txBody>
          <a:bodyPr wrap="square" lIns="0" tIns="0" rIns="0" bIns="0" numCol="1" spcCol="144000" rtlCol="0">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Ergänzungsaufgaben</a:t>
            </a: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Situationsaufgaben</a:t>
            </a: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Halboffene Aufgaben</a:t>
            </a:r>
            <a:endParaRPr lang="de-DE" altLang="de-DE" sz="2000"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Aufbauaufgaben</a:t>
            </a: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Umbauaufgaben</a:t>
            </a:r>
            <a:endParaRPr lang="de-DE" altLang="de-DE" sz="2400" dirty="0">
              <a:solidFill>
                <a:srgbClr val="002350"/>
              </a:solidFill>
              <a:ea typeface="Roboto Condensed" panose="02000000000000000000" pitchFamily="2" charset="0"/>
              <a:cs typeface="Roboto Condensed" panose="02000000000000000000" pitchFamily="2" charset="0"/>
            </a:endParaRPr>
          </a:p>
        </p:txBody>
      </p:sp>
      <p:sp>
        <p:nvSpPr>
          <p:cNvPr id="4" name="Pfeil: nach rechts 3">
            <a:extLst>
              <a:ext uri="{FF2B5EF4-FFF2-40B4-BE49-F238E27FC236}">
                <a16:creationId xmlns:a16="http://schemas.microsoft.com/office/drawing/2014/main" id="{3CE0935A-80F4-4496-9299-5328AA5C6A52}"/>
              </a:ext>
            </a:extLst>
          </p:cNvPr>
          <p:cNvSpPr/>
          <p:nvPr/>
        </p:nvSpPr>
        <p:spPr>
          <a:xfrm>
            <a:off x="3549191" y="586822"/>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0533C45A-266E-42B1-87B8-DB29E2E4D703}"/>
              </a:ext>
            </a:extLst>
          </p:cNvPr>
          <p:cNvPicPr>
            <a:picLocks noChangeAspect="1"/>
          </p:cNvPicPr>
          <p:nvPr/>
        </p:nvPicPr>
        <p:blipFill>
          <a:blip r:embed="rId6"/>
          <a:stretch>
            <a:fillRect/>
          </a:stretch>
        </p:blipFill>
        <p:spPr>
          <a:xfrm>
            <a:off x="3545877" y="2477254"/>
            <a:ext cx="426757" cy="188992"/>
          </a:xfrm>
          <a:prstGeom prst="rect">
            <a:avLst/>
          </a:prstGeom>
        </p:spPr>
      </p:pic>
      <p:pic>
        <p:nvPicPr>
          <p:cNvPr id="6" name="Grafik 5">
            <a:extLst>
              <a:ext uri="{FF2B5EF4-FFF2-40B4-BE49-F238E27FC236}">
                <a16:creationId xmlns:a16="http://schemas.microsoft.com/office/drawing/2014/main" id="{8EBFEF57-2F2C-4BB7-B6D6-AD5B4D98C912}"/>
              </a:ext>
            </a:extLst>
          </p:cNvPr>
          <p:cNvPicPr>
            <a:picLocks noChangeAspect="1"/>
          </p:cNvPicPr>
          <p:nvPr/>
        </p:nvPicPr>
        <p:blipFill>
          <a:blip r:embed="rId6"/>
          <a:stretch>
            <a:fillRect/>
          </a:stretch>
        </p:blipFill>
        <p:spPr>
          <a:xfrm>
            <a:off x="3545840" y="3395612"/>
            <a:ext cx="426757" cy="188992"/>
          </a:xfrm>
          <a:prstGeom prst="rect">
            <a:avLst/>
          </a:prstGeom>
        </p:spPr>
      </p:pic>
      <p:sp>
        <p:nvSpPr>
          <p:cNvPr id="7" name="Pfeil: nach rechts 6">
            <a:extLst>
              <a:ext uri="{FF2B5EF4-FFF2-40B4-BE49-F238E27FC236}">
                <a16:creationId xmlns:a16="http://schemas.microsoft.com/office/drawing/2014/main" id="{0BC59735-C881-4AA6-8A03-15C13CC254F7}"/>
              </a:ext>
            </a:extLst>
          </p:cNvPr>
          <p:cNvSpPr/>
          <p:nvPr/>
        </p:nvSpPr>
        <p:spPr>
          <a:xfrm>
            <a:off x="3545914" y="1533267"/>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ufgezeichneter Sound">
            <a:hlinkClick r:id="" action="ppaction://media"/>
            <a:extLst>
              <a:ext uri="{FF2B5EF4-FFF2-40B4-BE49-F238E27FC236}">
                <a16:creationId xmlns:a16="http://schemas.microsoft.com/office/drawing/2014/main" id="{30977DEC-C078-4C83-9B25-AD6E8C22B39C}"/>
              </a:ext>
            </a:extLst>
          </p:cNvPr>
          <p:cNvPicPr>
            <a:picLocks noChangeAspect="1"/>
          </p:cNvPicPr>
          <p:nvPr>
            <a:audioFile r:link="rId1"/>
            <p:extLst>
              <p:ext uri="{DAA4B4D4-6D71-4841-9C94-3DE7FCFB9230}">
                <p14:media xmlns:p14="http://schemas.microsoft.com/office/powerpoint/2010/main" r:embed="rId2">
                  <p14:trim end="70919.6145"/>
                </p14:media>
              </p:ext>
            </p:extLst>
          </p:nvPr>
        </p:nvPicPr>
        <p:blipFill>
          <a:blip r:embed="rId7"/>
          <a:stretch>
            <a:fillRect/>
          </a:stretch>
        </p:blipFill>
        <p:spPr>
          <a:xfrm>
            <a:off x="8330926" y="3759195"/>
            <a:ext cx="487363" cy="487363"/>
          </a:xfrm>
          <a:prstGeom prst="rect">
            <a:avLst/>
          </a:prstGeom>
        </p:spPr>
      </p:pic>
      <p:sp>
        <p:nvSpPr>
          <p:cNvPr id="9" name="Rechteck 8">
            <a:extLst>
              <a:ext uri="{FF2B5EF4-FFF2-40B4-BE49-F238E27FC236}">
                <a16:creationId xmlns:a16="http://schemas.microsoft.com/office/drawing/2014/main" id="{C37B842B-0EFC-4943-AB4F-1A45DF444F19}"/>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3AE0D56-E38A-4CDC-94E6-F3C455010587}"/>
              </a:ext>
            </a:extLst>
          </p:cNvPr>
          <p:cNvSpPr/>
          <p:nvPr/>
        </p:nvSpPr>
        <p:spPr>
          <a:xfrm>
            <a:off x="420414" y="4159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68109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000">
        <p159:morph option="byObject"/>
      </p:transition>
    </mc:Choice>
    <mc:Fallback xmlns="">
      <p:transition spd="slow"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0" fill="hold"/>
                                        <p:tgtEl>
                                          <p:spTgt spid="3"/>
                                        </p:tgtEl>
                                      </p:cBhvr>
                                    </p:cmd>
                                  </p:childTnLst>
                                </p:cTn>
                              </p:par>
                              <p:par>
                                <p:cTn id="7" presetID="1"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Tisch, Kind, Junge enthält.&#10;&#10;Automatisch generierte Beschreibung">
            <a:extLst>
              <a:ext uri="{FF2B5EF4-FFF2-40B4-BE49-F238E27FC236}">
                <a16:creationId xmlns:a16="http://schemas.microsoft.com/office/drawing/2014/main" id="{5CEF91DA-54F8-4615-AEC2-E00159875ACC}"/>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820316" y="263529"/>
            <a:ext cx="5997973" cy="39830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2" name="Textfeld 1">
            <a:extLst>
              <a:ext uri="{FF2B5EF4-FFF2-40B4-BE49-F238E27FC236}">
                <a16:creationId xmlns:a16="http://schemas.microsoft.com/office/drawing/2014/main" id="{05B38ED2-1C0A-4A16-B0A2-7569D9EFB02F}"/>
              </a:ext>
            </a:extLst>
          </p:cNvPr>
          <p:cNvSpPr txBox="1"/>
          <p:nvPr/>
        </p:nvSpPr>
        <p:spPr>
          <a:xfrm>
            <a:off x="447040" y="471523"/>
            <a:ext cx="7457440" cy="3521357"/>
          </a:xfrm>
          <a:prstGeom prst="rect">
            <a:avLst/>
          </a:prstGeom>
          <a:noFill/>
        </p:spPr>
        <p:txBody>
          <a:bodyPr wrap="square" lIns="0" tIns="0" rIns="0" bIns="0" numCol="1" spcCol="144000" rtlCol="0">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Gestaltungsaufgaben</a:t>
            </a: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Offene Aufgaben			</a:t>
            </a:r>
            <a:r>
              <a:rPr lang="de-DE" altLang="de-DE" sz="2000" dirty="0">
                <a:solidFill>
                  <a:srgbClr val="002350"/>
                </a:solidFill>
                <a:ea typeface="Roboto Condensed" panose="02000000000000000000" pitchFamily="2" charset="0"/>
                <a:cs typeface="Roboto Condensed" panose="02000000000000000000" pitchFamily="2" charset="0"/>
              </a:rPr>
              <a:t>Deutungsaufgaben</a:t>
            </a: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endParaRPr lang="de-DE" altLang="de-DE" sz="2000" b="1" dirty="0">
              <a:solidFill>
                <a:srgbClr val="002350"/>
              </a:solidFill>
              <a:ea typeface="Roboto Condensed" panose="02000000000000000000" pitchFamily="2" charset="0"/>
              <a:cs typeface="Roboto Condensed" panose="02000000000000000000" pitchFamily="2" charset="0"/>
            </a:endParaRPr>
          </a:p>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				</a:t>
            </a:r>
            <a:r>
              <a:rPr lang="de-DE" altLang="de-DE" sz="2000" dirty="0">
                <a:solidFill>
                  <a:srgbClr val="002350"/>
                </a:solidFill>
                <a:ea typeface="Roboto Condensed" panose="02000000000000000000" pitchFamily="2" charset="0"/>
                <a:cs typeface="Roboto Condensed" panose="02000000000000000000" pitchFamily="2" charset="0"/>
              </a:rPr>
              <a:t>Assoziationsaufgaben</a:t>
            </a:r>
            <a:endParaRPr lang="de-DE" altLang="de-DE" sz="2400" dirty="0">
              <a:solidFill>
                <a:srgbClr val="002350"/>
              </a:solidFill>
              <a:ea typeface="Roboto Condensed" panose="02000000000000000000" pitchFamily="2" charset="0"/>
              <a:cs typeface="Roboto Condensed" panose="02000000000000000000" pitchFamily="2" charset="0"/>
            </a:endParaRPr>
          </a:p>
        </p:txBody>
      </p:sp>
      <p:sp>
        <p:nvSpPr>
          <p:cNvPr id="4" name="Pfeil: nach rechts 3">
            <a:extLst>
              <a:ext uri="{FF2B5EF4-FFF2-40B4-BE49-F238E27FC236}">
                <a16:creationId xmlns:a16="http://schemas.microsoft.com/office/drawing/2014/main" id="{3CE0935A-80F4-4496-9299-5328AA5C6A52}"/>
              </a:ext>
            </a:extLst>
          </p:cNvPr>
          <p:cNvSpPr/>
          <p:nvPr/>
        </p:nvSpPr>
        <p:spPr>
          <a:xfrm>
            <a:off x="3545840" y="589280"/>
            <a:ext cx="426720" cy="193040"/>
          </a:xfrm>
          <a:prstGeom prst="right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0533C45A-266E-42B1-87B8-DB29E2E4D703}"/>
              </a:ext>
            </a:extLst>
          </p:cNvPr>
          <p:cNvPicPr>
            <a:picLocks noChangeAspect="1"/>
          </p:cNvPicPr>
          <p:nvPr/>
        </p:nvPicPr>
        <p:blipFill>
          <a:blip r:embed="rId6"/>
          <a:stretch>
            <a:fillRect/>
          </a:stretch>
        </p:blipFill>
        <p:spPr>
          <a:xfrm>
            <a:off x="3545840" y="2000783"/>
            <a:ext cx="426757" cy="188992"/>
          </a:xfrm>
          <a:prstGeom prst="rect">
            <a:avLst/>
          </a:prstGeom>
        </p:spPr>
      </p:pic>
      <p:pic>
        <p:nvPicPr>
          <p:cNvPr id="6" name="Grafik 5">
            <a:extLst>
              <a:ext uri="{FF2B5EF4-FFF2-40B4-BE49-F238E27FC236}">
                <a16:creationId xmlns:a16="http://schemas.microsoft.com/office/drawing/2014/main" id="{8EBFEF57-2F2C-4BB7-B6D6-AD5B4D98C912}"/>
              </a:ext>
            </a:extLst>
          </p:cNvPr>
          <p:cNvPicPr>
            <a:picLocks noChangeAspect="1"/>
          </p:cNvPicPr>
          <p:nvPr/>
        </p:nvPicPr>
        <p:blipFill>
          <a:blip r:embed="rId6"/>
          <a:stretch>
            <a:fillRect/>
          </a:stretch>
        </p:blipFill>
        <p:spPr>
          <a:xfrm>
            <a:off x="3545840" y="3395612"/>
            <a:ext cx="426757" cy="188992"/>
          </a:xfrm>
          <a:prstGeom prst="rect">
            <a:avLst/>
          </a:prstGeom>
        </p:spPr>
      </p:pic>
      <p:pic>
        <p:nvPicPr>
          <p:cNvPr id="3" name="Aufgezeichneter Sound">
            <a:hlinkClick r:id="" action="ppaction://media"/>
            <a:extLst>
              <a:ext uri="{FF2B5EF4-FFF2-40B4-BE49-F238E27FC236}">
                <a16:creationId xmlns:a16="http://schemas.microsoft.com/office/drawing/2014/main" id="{B35C6809-FF57-4E0B-B231-2FF0CB753173}"/>
              </a:ext>
            </a:extLst>
          </p:cNvPr>
          <p:cNvPicPr>
            <a:picLocks noChangeAspect="1"/>
          </p:cNvPicPr>
          <p:nvPr>
            <a:audioFile r:link="rId1"/>
            <p:extLst>
              <p:ext uri="{DAA4B4D4-6D71-4841-9C94-3DE7FCFB9230}">
                <p14:media xmlns:p14="http://schemas.microsoft.com/office/powerpoint/2010/main" r:embed="rId2">
                  <p14:trim end="92803.5487"/>
                </p14:media>
              </p:ext>
            </p:extLst>
          </p:nvPr>
        </p:nvPicPr>
        <p:blipFill>
          <a:blip r:embed="rId7"/>
          <a:stretch>
            <a:fillRect/>
          </a:stretch>
        </p:blipFill>
        <p:spPr>
          <a:xfrm>
            <a:off x="8453278" y="3797810"/>
            <a:ext cx="487363" cy="487363"/>
          </a:xfrm>
          <a:prstGeom prst="rect">
            <a:avLst/>
          </a:prstGeom>
        </p:spPr>
      </p:pic>
      <p:sp>
        <p:nvSpPr>
          <p:cNvPr id="8" name="Rechteck 7">
            <a:extLst>
              <a:ext uri="{FF2B5EF4-FFF2-40B4-BE49-F238E27FC236}">
                <a16:creationId xmlns:a16="http://schemas.microsoft.com/office/drawing/2014/main" id="{61A04EAF-045D-472A-A416-62FC9EFE6723}"/>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C18EB41A-283B-4B45-99B7-FBF7A646CF53}"/>
              </a:ext>
            </a:extLst>
          </p:cNvPr>
          <p:cNvSpPr/>
          <p:nvPr/>
        </p:nvSpPr>
        <p:spPr>
          <a:xfrm>
            <a:off x="420414" y="4159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398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000">
        <p159:morph option="byObject"/>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5" fill="hold"/>
                                        <p:tgtEl>
                                          <p:spTgt spid="3"/>
                                        </p:tgtEl>
                                      </p:cBhvr>
                                    </p:cmd>
                                  </p:childTnLst>
                                </p:cTn>
                              </p:par>
                              <p:par>
                                <p:cTn id="7" presetID="1"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6A8D118-6644-43F8-AC9F-4BB10435E682}"/>
              </a:ext>
            </a:extLst>
          </p:cNvPr>
          <p:cNvSpPr txBox="1"/>
          <p:nvPr/>
        </p:nvSpPr>
        <p:spPr>
          <a:xfrm>
            <a:off x="447040" y="471523"/>
            <a:ext cx="7457440" cy="3521357"/>
          </a:xfrm>
          <a:prstGeom prst="rect">
            <a:avLst/>
          </a:prstGeom>
          <a:noFill/>
        </p:spPr>
        <p:txBody>
          <a:bodyPr wrap="square" lIns="0" tIns="0" rIns="0" bIns="0" numCol="1" spcCol="144000" rtlCol="0" anchor="t">
            <a:noAutofit/>
          </a:bodyPr>
          <a:lstStyle/>
          <a:p>
            <a:pPr>
              <a:lnSpc>
                <a:spcPct val="150000"/>
              </a:lnSpc>
              <a:buClr>
                <a:schemeClr val="accent1"/>
              </a:buClr>
            </a:pPr>
            <a:r>
              <a:rPr lang="de-DE" altLang="de-DE" sz="2000" b="1" dirty="0">
                <a:solidFill>
                  <a:srgbClr val="002350"/>
                </a:solidFill>
                <a:ea typeface="Roboto Condensed" panose="02000000000000000000" pitchFamily="2" charset="0"/>
                <a:cs typeface="Roboto Condensed" panose="02000000000000000000" pitchFamily="2" charset="0"/>
              </a:rPr>
              <a:t>Aufgaben stehen in Kontext</a:t>
            </a:r>
            <a:endParaRPr lang="de-DE" altLang="de-DE" sz="2400" b="1" dirty="0">
              <a:solidFill>
                <a:srgbClr val="002350"/>
              </a:solidFill>
              <a:ea typeface="Roboto Condensed" panose="02000000000000000000" pitchFamily="2" charset="0"/>
              <a:cs typeface="Roboto Condensed" panose="02000000000000000000" pitchFamily="2" charset="0"/>
            </a:endParaRP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Klarheit</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Spielraum</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a:cs typeface="Roboto Condensed" panose="02000000000000000000" pitchFamily="2" charset="0"/>
              </a:rPr>
              <a:t>dialogisches Denken</a:t>
            </a:r>
          </a:p>
          <a:p>
            <a:pPr marL="285750" indent="-285750">
              <a:lnSpc>
                <a:spcPct val="200000"/>
              </a:lnSpc>
              <a:buClr>
                <a:schemeClr val="accent1"/>
              </a:buClr>
              <a:buFont typeface="Arial" panose="020B0604020202020204" pitchFamily="34" charset="0"/>
              <a:buChar char="•"/>
            </a:pPr>
            <a:r>
              <a:rPr lang="de-DE" altLang="de-DE" dirty="0">
                <a:solidFill>
                  <a:srgbClr val="002350"/>
                </a:solidFill>
                <a:ea typeface="Roboto Condensed" panose="02000000000000000000" pitchFamily="2" charset="0"/>
                <a:cs typeface="Roboto Condensed" panose="02000000000000000000" pitchFamily="2" charset="0"/>
              </a:rPr>
              <a:t>„</a:t>
            </a:r>
            <a:r>
              <a:rPr lang="de-DE" altLang="de-DE" dirty="0" err="1">
                <a:solidFill>
                  <a:srgbClr val="002350"/>
                </a:solidFill>
                <a:ea typeface="Roboto Condensed" panose="02000000000000000000" pitchFamily="2" charset="0"/>
                <a:cs typeface="Roboto Condensed" panose="02000000000000000000" pitchFamily="2" charset="0"/>
              </a:rPr>
              <a:t>desire</a:t>
            </a:r>
            <a:r>
              <a:rPr lang="de-DE" altLang="de-DE" dirty="0">
                <a:solidFill>
                  <a:srgbClr val="002350"/>
                </a:solidFill>
                <a:ea typeface="Roboto Condensed" panose="02000000000000000000" pitchFamily="2" charset="0"/>
                <a:cs typeface="Roboto Condensed" panose="02000000000000000000" pitchFamily="2" charset="0"/>
              </a:rPr>
              <a:t> </a:t>
            </a:r>
            <a:r>
              <a:rPr lang="de-DE" altLang="de-DE" dirty="0" err="1">
                <a:solidFill>
                  <a:srgbClr val="002350"/>
                </a:solidFill>
                <a:ea typeface="Roboto Condensed" panose="02000000000000000000" pitchFamily="2" charset="0"/>
                <a:cs typeface="Roboto Condensed" panose="02000000000000000000" pitchFamily="2" charset="0"/>
              </a:rPr>
              <a:t>to</a:t>
            </a:r>
            <a:r>
              <a:rPr lang="de-DE" altLang="de-DE" dirty="0">
                <a:solidFill>
                  <a:srgbClr val="002350"/>
                </a:solidFill>
                <a:ea typeface="Roboto Condensed" panose="02000000000000000000" pitchFamily="2" charset="0"/>
                <a:cs typeface="Roboto Condensed" panose="02000000000000000000" pitchFamily="2" charset="0"/>
              </a:rPr>
              <a:t> </a:t>
            </a:r>
            <a:r>
              <a:rPr lang="de-DE" altLang="de-DE" dirty="0" err="1">
                <a:solidFill>
                  <a:srgbClr val="002350"/>
                </a:solidFill>
                <a:ea typeface="Roboto Condensed" panose="02000000000000000000" pitchFamily="2" charset="0"/>
                <a:cs typeface="Roboto Condensed" panose="02000000000000000000" pitchFamily="2" charset="0"/>
              </a:rPr>
              <a:t>think</a:t>
            </a:r>
            <a:r>
              <a:rPr lang="de-DE" altLang="de-DE" dirty="0">
                <a:solidFill>
                  <a:srgbClr val="002350"/>
                </a:solidFill>
                <a:ea typeface="Roboto Condensed" panose="02000000000000000000" pitchFamily="2" charset="0"/>
                <a:cs typeface="Roboto Condensed" panose="02000000000000000000" pitchFamily="2" charset="0"/>
              </a:rPr>
              <a:t> out“</a:t>
            </a:r>
          </a:p>
        </p:txBody>
      </p:sp>
      <p:pic>
        <p:nvPicPr>
          <p:cNvPr id="4" name="Grafik 3" descr="Ein Bild, das Screenshot enthält.&#10;&#10;Automatisch generierte Beschreibung">
            <a:extLst>
              <a:ext uri="{FF2B5EF4-FFF2-40B4-BE49-F238E27FC236}">
                <a16:creationId xmlns:a16="http://schemas.microsoft.com/office/drawing/2014/main" id="{551AF00C-E28F-4BB5-9758-C41C6F630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5252" y="471522"/>
            <a:ext cx="4797089" cy="3226437"/>
          </a:xfrm>
          <a:prstGeom prst="rect">
            <a:avLst/>
          </a:prstGeom>
        </p:spPr>
      </p:pic>
      <p:sp>
        <p:nvSpPr>
          <p:cNvPr id="5" name="Textfeld 4">
            <a:extLst>
              <a:ext uri="{FF2B5EF4-FFF2-40B4-BE49-F238E27FC236}">
                <a16:creationId xmlns:a16="http://schemas.microsoft.com/office/drawing/2014/main" id="{87A95132-EDB4-406B-B13C-306E9D056833}"/>
              </a:ext>
            </a:extLst>
          </p:cNvPr>
          <p:cNvSpPr txBox="1"/>
          <p:nvPr/>
        </p:nvSpPr>
        <p:spPr>
          <a:xfrm>
            <a:off x="3795252" y="3670859"/>
            <a:ext cx="4178710" cy="307777"/>
          </a:xfrm>
          <a:prstGeom prst="rect">
            <a:avLst/>
          </a:prstGeom>
          <a:noFill/>
        </p:spPr>
        <p:txBody>
          <a:bodyPr wrap="square" rtlCol="0">
            <a:spAutoFit/>
          </a:bodyPr>
          <a:lstStyle/>
          <a:p>
            <a:r>
              <a:rPr lang="de-DE" sz="1400" dirty="0"/>
              <a:t>Beispiel aus Pisa 2015 (pisa.tum.de)</a:t>
            </a:r>
          </a:p>
        </p:txBody>
      </p:sp>
      <p:pic>
        <p:nvPicPr>
          <p:cNvPr id="2" name="Aufgezeichneter Sound">
            <a:hlinkClick r:id="" action="ppaction://media"/>
            <a:extLst>
              <a:ext uri="{FF2B5EF4-FFF2-40B4-BE49-F238E27FC236}">
                <a16:creationId xmlns:a16="http://schemas.microsoft.com/office/drawing/2014/main" id="{2C5E06FB-9BF5-4D06-B4F1-0223621E369E}"/>
              </a:ext>
            </a:extLst>
          </p:cNvPr>
          <p:cNvPicPr>
            <a:picLocks noChangeAspect="1"/>
          </p:cNvPicPr>
          <p:nvPr>
            <a:audioFile r:link="rId1"/>
            <p:extLst>
              <p:ext uri="{DAA4B4D4-6D71-4841-9C94-3DE7FCFB9230}">
                <p14:media xmlns:p14="http://schemas.microsoft.com/office/powerpoint/2010/main" r:embed="rId2">
                  <p14:trim end="269207.9387"/>
                </p14:media>
              </p:ext>
            </p:extLst>
          </p:nvPr>
        </p:nvPicPr>
        <p:blipFill>
          <a:blip r:embed="rId6"/>
          <a:stretch>
            <a:fillRect/>
          </a:stretch>
        </p:blipFill>
        <p:spPr>
          <a:xfrm>
            <a:off x="8348659" y="3824747"/>
            <a:ext cx="487363" cy="487363"/>
          </a:xfrm>
          <a:prstGeom prst="rect">
            <a:avLst/>
          </a:prstGeom>
        </p:spPr>
      </p:pic>
      <p:sp>
        <p:nvSpPr>
          <p:cNvPr id="6" name="Rechteck 5">
            <a:extLst>
              <a:ext uri="{FF2B5EF4-FFF2-40B4-BE49-F238E27FC236}">
                <a16:creationId xmlns:a16="http://schemas.microsoft.com/office/drawing/2014/main" id="{3FC1C548-3D28-4450-A1A0-6F37923DFD92}"/>
              </a:ext>
            </a:extLst>
          </p:cNvPr>
          <p:cNvSpPr/>
          <p:nvPr/>
        </p:nvSpPr>
        <p:spPr>
          <a:xfrm>
            <a:off x="268014" y="263529"/>
            <a:ext cx="425669" cy="3257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72185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99"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theme/theme1.xml><?xml version="1.0" encoding="utf-8"?>
<a:theme xmlns:a="http://schemas.openxmlformats.org/drawingml/2006/main" name="Universität Jena">
  <a:themeElements>
    <a:clrScheme name="Universität">
      <a:dk1>
        <a:srgbClr val="002F5D"/>
      </a:dk1>
      <a:lt1>
        <a:srgbClr val="FFFFFF"/>
      </a:lt1>
      <a:dk2>
        <a:srgbClr val="002F5D"/>
      </a:dk2>
      <a:lt2>
        <a:srgbClr val="FFFFFF"/>
      </a:lt2>
      <a:accent1>
        <a:srgbClr val="AE9A63"/>
      </a:accent1>
      <a:accent2>
        <a:srgbClr val="7682A5"/>
      </a:accent2>
      <a:accent3>
        <a:srgbClr val="8E98B7"/>
      </a:accent3>
      <a:accent4>
        <a:srgbClr val="FFFFFF"/>
      </a:accent4>
      <a:accent5>
        <a:srgbClr val="FFFFFF"/>
      </a:accent5>
      <a:accent6>
        <a:srgbClr val="FFFFFF"/>
      </a:accent6>
      <a:hlink>
        <a:srgbClr val="7682A5"/>
      </a:hlink>
      <a:folHlink>
        <a:srgbClr val="A8AFC8"/>
      </a:folHlink>
    </a:clrScheme>
    <a:fontScheme name="Universität">
      <a:majorFont>
        <a:latin typeface="Palatino nova Medium"/>
        <a:ea typeface=""/>
        <a:cs typeface=""/>
      </a:majorFont>
      <a:minorFont>
        <a:latin typeface="Roboto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20F6AA76A84CC44B7DB83CE7CBF78DF" ma:contentTypeVersion="8" ma:contentTypeDescription="Ein neues Dokument erstellen." ma:contentTypeScope="" ma:versionID="6dc4d81caeb2808f19c6d437d0618e9e">
  <xsd:schema xmlns:xsd="http://www.w3.org/2001/XMLSchema" xmlns:xs="http://www.w3.org/2001/XMLSchema" xmlns:p="http://schemas.microsoft.com/office/2006/metadata/properties" xmlns:ns2="44d71a85-72a5-43fb-bafe-0064c075c558" targetNamespace="http://schemas.microsoft.com/office/2006/metadata/properties" ma:root="true" ma:fieldsID="fe7bf928396b3735f8ced4489d442927" ns2:_="">
    <xsd:import namespace="44d71a85-72a5-43fb-bafe-0064c075c5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71a85-72a5-43fb-bafe-0064c075c5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52FDC9-00EE-41A2-B357-5C972552B4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d71a85-72a5-43fb-bafe-0064c075c5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A37A0A-745C-4EB3-884F-8597F7C55E34}">
  <ds:schemaRefs>
    <ds:schemaRef ds:uri="http://schemas.microsoft.com/sharepoint/v3/contenttype/forms"/>
  </ds:schemaRefs>
</ds:datastoreItem>
</file>

<file path=customXml/itemProps3.xml><?xml version="1.0" encoding="utf-8"?>
<ds:datastoreItem xmlns:ds="http://schemas.openxmlformats.org/officeDocument/2006/customXml" ds:itemID="{03F46B62-9AD5-4564-B1B8-9179A5F22F2E}">
  <ds:schemaRefs>
    <ds:schemaRef ds:uri="http://schemas.microsoft.com/office/2006/documentManagement/types"/>
    <ds:schemaRef ds:uri="http://purl.org/dc/dcmitype/"/>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44d71a85-72a5-43fb-bafe-0064c075c558"/>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1343</Words>
  <Application>Microsoft Macintosh PowerPoint</Application>
  <PresentationFormat>Bildschirmpräsentation (16:9)</PresentationFormat>
  <Paragraphs>233</Paragraphs>
  <Slides>29</Slides>
  <Notes>28</Notes>
  <HiddenSlides>0</HiddenSlides>
  <MMClips>25</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29</vt:i4>
      </vt:variant>
    </vt:vector>
  </HeadingPairs>
  <TitlesOfParts>
    <vt:vector size="34" baseType="lpstr">
      <vt:lpstr>Palatino Linotype</vt:lpstr>
      <vt:lpstr>Calibri</vt:lpstr>
      <vt:lpstr>Arial</vt:lpstr>
      <vt:lpstr>Roboto Condensed</vt:lpstr>
      <vt:lpstr>Universität Jena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FSU Jena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Liana Franke</dc:creator>
  <cp:lastModifiedBy>tom.traeder</cp:lastModifiedBy>
  <cp:revision>483</cp:revision>
  <cp:lastPrinted>2017-04-12T09:06:57Z</cp:lastPrinted>
  <dcterms:created xsi:type="dcterms:W3CDTF">2017-03-23T10:34:48Z</dcterms:created>
  <dcterms:modified xsi:type="dcterms:W3CDTF">2021-11-05T19:56:10Z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0x010100920F6AA76A84CC44B7DB83CE7CBF78DF</vt:lpwstr>
  </property>
</Properties>
</file>