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handoutMasterIdLst>
    <p:handoutMasterId r:id="rId40"/>
  </p:handoutMasterIdLst>
  <p:sldIdLst>
    <p:sldId id="257" r:id="rId2"/>
    <p:sldId id="281" r:id="rId3"/>
    <p:sldId id="264" r:id="rId4"/>
    <p:sldId id="284" r:id="rId5"/>
    <p:sldId id="308" r:id="rId6"/>
    <p:sldId id="309" r:id="rId7"/>
    <p:sldId id="285" r:id="rId8"/>
    <p:sldId id="314" r:id="rId9"/>
    <p:sldId id="313" r:id="rId10"/>
    <p:sldId id="312" r:id="rId11"/>
    <p:sldId id="311" r:id="rId12"/>
    <p:sldId id="310" r:id="rId13"/>
    <p:sldId id="283" r:id="rId14"/>
    <p:sldId id="286" r:id="rId15"/>
    <p:sldId id="315" r:id="rId16"/>
    <p:sldId id="316" r:id="rId17"/>
    <p:sldId id="317" r:id="rId18"/>
    <p:sldId id="288" r:id="rId19"/>
    <p:sldId id="292" r:id="rId20"/>
    <p:sldId id="293" r:id="rId21"/>
    <p:sldId id="291" r:id="rId22"/>
    <p:sldId id="299" r:id="rId23"/>
    <p:sldId id="301" r:id="rId24"/>
    <p:sldId id="302" r:id="rId25"/>
    <p:sldId id="294" r:id="rId26"/>
    <p:sldId id="300" r:id="rId27"/>
    <p:sldId id="303" r:id="rId28"/>
    <p:sldId id="304" r:id="rId29"/>
    <p:sldId id="295" r:id="rId30"/>
    <p:sldId id="305" r:id="rId31"/>
    <p:sldId id="307" r:id="rId32"/>
    <p:sldId id="306" r:id="rId33"/>
    <p:sldId id="298" r:id="rId34"/>
    <p:sldId id="296" r:id="rId35"/>
    <p:sldId id="297" r:id="rId36"/>
    <p:sldId id="318" r:id="rId37"/>
    <p:sldId id="287" r:id="rId38"/>
  </p:sldIdLst>
  <p:sldSz cx="9144000" cy="5143500" type="screen16x9"/>
  <p:notesSz cx="6858000" cy="9144000"/>
  <p:embeddedFontLst>
    <p:embeddedFont>
      <p:font typeface="Calibri" panose="020F0502020204030204" pitchFamily="34" charset="0"/>
      <p:regular r:id="rId41"/>
      <p:bold r:id="rId41"/>
      <p:italic r:id="rId41"/>
      <p:boldItalic r:id="rId41"/>
    </p:embeddedFont>
    <p:embeddedFont>
      <p:font typeface="Palatino Linotype" panose="02040502050505030304" pitchFamily="18" charset="0"/>
      <p:regular r:id="rId41"/>
      <p:bold r:id="rId41"/>
      <p:italic r:id="rId41"/>
      <p:boldItalic r:id="rId41"/>
    </p:embeddedFont>
    <p:embeddedFont>
      <p:font typeface="Roboto Condensed" panose="02000000000000000000" pitchFamily="2" charset="0"/>
      <p:regular r:id="rId41"/>
      <p:bold r:id="rId41"/>
      <p:italic r:id="rId41"/>
      <p:boldItalic r:id="rId4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162" userDrawn="1">
          <p15:clr>
            <a:srgbClr val="A4A3A4"/>
          </p15:clr>
        </p15:guide>
        <p15:guide id="3" orient="horz" pos="2414" userDrawn="1">
          <p15:clr>
            <a:srgbClr val="A4A3A4"/>
          </p15:clr>
        </p15:guide>
        <p15:guide id="5" orient="horz" pos="2867" userDrawn="1">
          <p15:clr>
            <a:srgbClr val="A4A3A4"/>
          </p15:clr>
        </p15:guide>
        <p15:guide id="6" orient="horz" pos="282">
          <p15:clr>
            <a:srgbClr val="A4A3A4"/>
          </p15:clr>
        </p15:guide>
        <p15:guide id="7" orient="horz" pos="696">
          <p15:clr>
            <a:srgbClr val="A4A3A4"/>
          </p15:clr>
        </p15:guide>
        <p15:guide id="8" orient="horz" pos="2709" userDrawn="1">
          <p15:clr>
            <a:srgbClr val="A4A3A4"/>
          </p15:clr>
        </p15:guide>
        <p15:guide id="9" pos="2018">
          <p15:clr>
            <a:srgbClr val="A4A3A4"/>
          </p15:clr>
        </p15:guide>
        <p15:guide id="10" pos="1723" userDrawn="1">
          <p15:clr>
            <a:srgbClr val="A4A3A4"/>
          </p15:clr>
        </p15:guide>
        <p15:guide id="11" pos="5474">
          <p15:clr>
            <a:srgbClr val="A4A3A4"/>
          </p15:clr>
        </p15:guide>
        <p15:guide id="12" pos="295" userDrawn="1">
          <p15:clr>
            <a:srgbClr val="A4A3A4"/>
          </p15:clr>
        </p15:guide>
        <p15:guide id="13" pos="4033">
          <p15:clr>
            <a:srgbClr val="A4A3A4"/>
          </p15:clr>
        </p15:guide>
        <p15:guide id="14" pos="3745">
          <p15:clr>
            <a:srgbClr val="A4A3A4"/>
          </p15:clr>
        </p15:guide>
        <p15:guide id="15" pos="3170">
          <p15:clr>
            <a:srgbClr val="A4A3A4"/>
          </p15:clr>
        </p15:guide>
        <p15:guide id="16" pos="577">
          <p15:clr>
            <a:srgbClr val="A4A3A4"/>
          </p15:clr>
        </p15:guide>
        <p15:guide id="17" pos="864">
          <p15:clr>
            <a:srgbClr val="A4A3A4"/>
          </p15:clr>
        </p15:guide>
        <p15:guide id="18" pos="1156" userDrawn="1">
          <p15:clr>
            <a:srgbClr val="A4A3A4"/>
          </p15:clr>
        </p15:guide>
        <p15:guide id="19" pos="1443">
          <p15:clr>
            <a:srgbClr val="A4A3A4"/>
          </p15:clr>
        </p15:guide>
        <p15:guide id="20" pos="2312">
          <p15:clr>
            <a:srgbClr val="A4A3A4"/>
          </p15:clr>
        </p15:guide>
        <p15:guide id="21" pos="2595">
          <p15:clr>
            <a:srgbClr val="A4A3A4"/>
          </p15:clr>
        </p15:guide>
        <p15:guide id="22" pos="2880" userDrawn="1">
          <p15:clr>
            <a:srgbClr val="A4A3A4"/>
          </p15:clr>
        </p15:guide>
        <p15:guide id="23" pos="3458">
          <p15:clr>
            <a:srgbClr val="A4A3A4"/>
          </p15:clr>
        </p15:guide>
        <p15:guide id="25" pos="4604" userDrawn="1">
          <p15:clr>
            <a:srgbClr val="A4A3A4"/>
          </p15:clr>
        </p15:guide>
        <p15:guide id="26" pos="4899">
          <p15:clr>
            <a:srgbClr val="A4A3A4"/>
          </p15:clr>
        </p15:guide>
        <p15:guide id="27" pos="5186">
          <p15:clr>
            <a:srgbClr val="A4A3A4"/>
          </p15:clr>
        </p15:guide>
        <p15:guide id="28" orient="horz" pos="3153">
          <p15:clr>
            <a:srgbClr val="A4A3A4"/>
          </p15:clr>
        </p15:guide>
        <p15:guide id="29" orient="horz" pos="2836">
          <p15:clr>
            <a:srgbClr val="A4A3A4"/>
          </p15:clr>
        </p15:guide>
        <p15:guide id="30" pos="43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dunger" initials="n" lastIdx="2" clrIdx="0">
    <p:extLst>
      <p:ext uri="{19B8F6BF-5375-455C-9EA6-DF929625EA0E}">
        <p15:presenceInfo xmlns:p15="http://schemas.microsoft.com/office/powerpoint/2012/main" userId="S::nico.dunger@uni-jena.de::6c7ae9d4-2904-4ff1-833a-88f4456889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0C173"/>
    <a:srgbClr val="FFFFFF"/>
    <a:srgbClr val="002F5D"/>
    <a:srgbClr val="BD9F21"/>
    <a:srgbClr val="FFC864"/>
    <a:srgbClr val="FFBE64"/>
    <a:srgbClr val="F0AA46"/>
    <a:srgbClr val="F0A050"/>
    <a:srgbClr val="FFB464"/>
    <a:srgbClr val="FAB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0187" autoAdjust="0"/>
  </p:normalViewPr>
  <p:slideViewPr>
    <p:cSldViewPr snapToGrid="0" snapToObjects="1">
      <p:cViewPr varScale="1">
        <p:scale>
          <a:sx n="109" d="100"/>
          <a:sy n="109" d="100"/>
        </p:scale>
        <p:origin x="662" y="82"/>
      </p:cViewPr>
      <p:guideLst>
        <p:guide orient="horz" pos="1620"/>
        <p:guide orient="horz" pos="3162"/>
        <p:guide orient="horz" pos="2414"/>
        <p:guide orient="horz" pos="2867"/>
        <p:guide orient="horz" pos="282"/>
        <p:guide orient="horz" pos="696"/>
        <p:guide orient="horz" pos="2709"/>
        <p:guide pos="2018"/>
        <p:guide pos="1723"/>
        <p:guide pos="5474"/>
        <p:guide pos="295"/>
        <p:guide pos="4033"/>
        <p:guide pos="3745"/>
        <p:guide pos="3170"/>
        <p:guide pos="577"/>
        <p:guide pos="864"/>
        <p:guide pos="1156"/>
        <p:guide pos="1443"/>
        <p:guide pos="2312"/>
        <p:guide pos="2595"/>
        <p:guide pos="2880"/>
        <p:guide pos="3458"/>
        <p:guide pos="4604"/>
        <p:guide pos="4899"/>
        <p:guide pos="5186"/>
        <p:guide orient="horz" pos="3153"/>
        <p:guide orient="horz" pos="2836"/>
        <p:guide pos="4321"/>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66" d="100"/>
        <a:sy n="66" d="100"/>
      </p:scale>
      <p:origin x="0" y="0"/>
    </p:cViewPr>
  </p:sorterViewPr>
  <p:notesViewPr>
    <p:cSldViewPr snapToGrid="0" snapToObjects="1" showGuides="1">
      <p:cViewPr varScale="1">
        <p:scale>
          <a:sx n="76" d="100"/>
          <a:sy n="76" d="100"/>
        </p:scale>
        <p:origin x="3504" y="20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2642F8-4030-468B-846F-DE3B6AB6CE0D}" type="datetimeFigureOut">
              <a:rPr lang="de-DE" smtClean="0"/>
              <a:t>22.10.2021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6AA542-7317-4AC6-A4A4-9C0CA7435764}" type="slidenum">
              <a:rPr lang="de-DE" smtClean="0"/>
              <a:t>‹Nr.›</a:t>
            </a:fld>
            <a:endParaRPr lang="de-DE"/>
          </a:p>
        </p:txBody>
      </p:sp>
    </p:spTree>
    <p:extLst>
      <p:ext uri="{BB962C8B-B14F-4D97-AF65-F5344CB8AC3E}">
        <p14:creationId xmlns:p14="http://schemas.microsoft.com/office/powerpoint/2010/main" val="260249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B2040-EA4D-4002-BC41-13AC0377AF84}" type="datetimeFigureOut">
              <a:rPr lang="de-DE" smtClean="0"/>
              <a:t>22.10.2021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ADD7A-5464-40FD-B5CC-4CA36D7CC1F5}" type="slidenum">
              <a:rPr lang="de-DE" smtClean="0"/>
              <a:t>‹Nr.›</a:t>
            </a:fld>
            <a:endParaRPr lang="de-DE"/>
          </a:p>
        </p:txBody>
      </p:sp>
    </p:spTree>
    <p:extLst>
      <p:ext uri="{BB962C8B-B14F-4D97-AF65-F5344CB8AC3E}">
        <p14:creationId xmlns:p14="http://schemas.microsoft.com/office/powerpoint/2010/main" val="149530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 willkommen zum Lernmodul didaktische Reduktion und Rekonstruktion.</a:t>
            </a:r>
          </a:p>
          <a:p>
            <a:r>
              <a:rPr lang="de-DE" dirty="0"/>
              <a:t>Die im Einführungsvideo dargestellte Situation war sehr überspitzt, sie führt uns allerdings die Notwendigkeit der schülergerechten Aufbereitung des Unterrichtsstoffes vor Augen.</a:t>
            </a:r>
          </a:p>
        </p:txBody>
      </p:sp>
      <p:sp>
        <p:nvSpPr>
          <p:cNvPr id="4" name="Foliennummernplatzhalter 3"/>
          <p:cNvSpPr>
            <a:spLocks noGrp="1"/>
          </p:cNvSpPr>
          <p:nvPr>
            <p:ph type="sldNum" sz="quarter" idx="10"/>
          </p:nvPr>
        </p:nvSpPr>
        <p:spPr/>
        <p:txBody>
          <a:bodyPr/>
          <a:lstStyle/>
          <a:p>
            <a:fld id="{5BDADD7A-5464-40FD-B5CC-4CA36D7CC1F5}" type="slidenum">
              <a:rPr lang="de-DE" smtClean="0"/>
              <a:t>1</a:t>
            </a:fld>
            <a:endParaRPr lang="de-DE"/>
          </a:p>
        </p:txBody>
      </p:sp>
    </p:spTree>
    <p:extLst>
      <p:ext uri="{BB962C8B-B14F-4D97-AF65-F5344CB8AC3E}">
        <p14:creationId xmlns:p14="http://schemas.microsoft.com/office/powerpoint/2010/main" val="113051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beschriebene Elementarisierung kann durch verschiedene Maßnahmen erreicht werden</a:t>
            </a:r>
          </a:p>
          <a:p>
            <a:pPr marL="0" indent="0">
              <a:buFontTx/>
              <a:buNone/>
            </a:pPr>
            <a:endParaRPr lang="de-DE" dirty="0"/>
          </a:p>
          <a:p>
            <a:pPr marL="171450" indent="-171450">
              <a:buFontTx/>
              <a:buChar char="-"/>
            </a:pPr>
            <a:r>
              <a:rPr lang="de-DE" dirty="0"/>
              <a:t>Die Vernachlässigung, bei der zunächst nebensächliche Effekte noch nicht betrachtet werden. Dies können beispielsweise bei großtechnischen Prozessen die genaue Reaktionsbedingungen, oder auch Reaktionsgleichungen der Teilreaktionen sein.</a:t>
            </a:r>
          </a:p>
          <a:p>
            <a:pPr marL="171450" indent="-171450">
              <a:buFontTx/>
              <a:buChar char="-"/>
            </a:pPr>
            <a:r>
              <a:rPr lang="de-DE" dirty="0"/>
              <a:t>Die Rückführung auf das Qualitative beruht darauf, dass es meist schwierig ist physikalische und chemische Vorgänge sofort gesetzmäßig quantitativ zu erfassen. Zunächst müssen die Sachverhalte qualitativ, bzw. auf phänomenologischer Ebene verstanden werden. </a:t>
            </a:r>
          </a:p>
          <a:p>
            <a:pPr marL="171450" indent="-171450">
              <a:buFontTx/>
              <a:buChar char="-"/>
            </a:pPr>
            <a:r>
              <a:rPr lang="de-DE" dirty="0"/>
              <a:t>Eine weitere Maßnahme ist die Partikularisierung, Hierbei betrachtet man zunächst nur die Teilaspekte, aus denen eine grundlegende Erkenntnis, wie beispielsweise eine Gesetzmäßigkeit abgeleitet werden kann. Andere Teilaspekte werden zunächst vernachlässigt.</a:t>
            </a:r>
          </a:p>
          <a:p>
            <a:pPr marL="171450" indent="-171450">
              <a:buFontTx/>
              <a:buChar char="-"/>
            </a:pPr>
            <a:r>
              <a:rPr lang="de-DE" dirty="0"/>
              <a:t>Generalisierung meint Einzelergebnisse zusammenzufassen, daraus können beispielsweise Merksätze oder Definitionen abgeleitet werden.</a:t>
            </a:r>
          </a:p>
          <a:p>
            <a:pPr marL="171450" indent="-171450">
              <a:buFontTx/>
              <a:buChar char="-"/>
            </a:pPr>
            <a:r>
              <a:rPr lang="de-DE" dirty="0"/>
              <a:t>Auch ein Rückgriff auf historische Erkenntnisse kann zur didaktischen Reduktion genutzt werden. Als Beispiel kann hier der Säurebegriff genannt werden, der ausgehend von der phänomenologischen Beschreibung durch Boyle immer weiter entwickelt wurde.</a:t>
            </a:r>
          </a:p>
          <a:p>
            <a:pPr marL="171450" indent="-171450">
              <a:buFontTx/>
              <a:buChar char="-"/>
            </a:pPr>
            <a:r>
              <a:rPr lang="de-DE" dirty="0"/>
              <a:t>Auch die Überführung in bildhaft-symbolische Darstellungen kann bei der didaktischen Reduktion helfen</a:t>
            </a:r>
          </a:p>
        </p:txBody>
      </p:sp>
      <p:sp>
        <p:nvSpPr>
          <p:cNvPr id="4" name="Foliennummernplatzhalter 3"/>
          <p:cNvSpPr>
            <a:spLocks noGrp="1"/>
          </p:cNvSpPr>
          <p:nvPr>
            <p:ph type="sldNum" sz="quarter" idx="10"/>
          </p:nvPr>
        </p:nvSpPr>
        <p:spPr/>
        <p:txBody>
          <a:bodyPr/>
          <a:lstStyle/>
          <a:p>
            <a:fld id="{5BDADD7A-5464-40FD-B5CC-4CA36D7CC1F5}" type="slidenum">
              <a:rPr lang="de-DE" smtClean="0"/>
              <a:t>10</a:t>
            </a:fld>
            <a:endParaRPr lang="de-DE"/>
          </a:p>
        </p:txBody>
      </p:sp>
    </p:spTree>
    <p:extLst>
      <p:ext uri="{BB962C8B-B14F-4D97-AF65-F5344CB8AC3E}">
        <p14:creationId xmlns:p14="http://schemas.microsoft.com/office/powerpoint/2010/main" val="378514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beschriebene Elementarisierung kann durch verschiedene Maßnahmen erreicht werden</a:t>
            </a:r>
          </a:p>
          <a:p>
            <a:pPr marL="0" indent="0">
              <a:buFontTx/>
              <a:buNone/>
            </a:pPr>
            <a:endParaRPr lang="de-DE" dirty="0"/>
          </a:p>
          <a:p>
            <a:pPr marL="171450" indent="-171450">
              <a:buFontTx/>
              <a:buChar char="-"/>
            </a:pPr>
            <a:r>
              <a:rPr lang="de-DE" dirty="0"/>
              <a:t>Die Vernachlässigung, bei der zunächst nebensächliche Effekte noch nicht betrachtet werden. Dies können beispielsweise bei großtechnischen Prozessen die genaue Reaktionsbedingungen, oder auch Reaktionsgleichungen der Teilreaktionen sein.</a:t>
            </a:r>
          </a:p>
          <a:p>
            <a:pPr marL="171450" indent="-171450">
              <a:buFontTx/>
              <a:buChar char="-"/>
            </a:pPr>
            <a:r>
              <a:rPr lang="de-DE" dirty="0"/>
              <a:t>Die Rückführung auf das Qualitative beruht darauf, dass es meist schwierig ist physikalische und chemische Vorgänge sofort gesetzmäßig quantitativ zu erfassen. Zunächst müssen die Sachverhalte qualitativ, bzw. auf phänomenologischer Ebene verstanden werden. </a:t>
            </a:r>
          </a:p>
          <a:p>
            <a:pPr marL="171450" indent="-171450">
              <a:buFontTx/>
              <a:buChar char="-"/>
            </a:pPr>
            <a:r>
              <a:rPr lang="de-DE" dirty="0"/>
              <a:t>Eine weitere Maßnahme ist die Partikularisierung, Hierbei betrachtet man zunächst nur die Teilaspekte, aus denen eine grundlegende Erkenntnis, wie beispielsweise eine Gesetzmäßigkeit abgeleitet werden kann. Andere Teilaspekte werden zunächst vernachlässigt.</a:t>
            </a:r>
          </a:p>
          <a:p>
            <a:pPr marL="171450" indent="-171450">
              <a:buFontTx/>
              <a:buChar char="-"/>
            </a:pPr>
            <a:r>
              <a:rPr lang="de-DE" dirty="0"/>
              <a:t>Generalisierung meint Einzelergebnisse zusammenzufassen, daraus können beispielsweise Merksätze oder Definitionen abgeleitet werden.</a:t>
            </a:r>
          </a:p>
          <a:p>
            <a:pPr marL="171450" indent="-171450">
              <a:buFontTx/>
              <a:buChar char="-"/>
            </a:pPr>
            <a:r>
              <a:rPr lang="de-DE" dirty="0"/>
              <a:t>Auch ein Rückgriff auf historische Erkenntnisse kann zur didaktischen Reduktion genutzt werden. Als Beispiel kann hier der Säurebegriff genannt werden, der ausgehend von der phänomenologischen Beschreibung durch Boyle immer weiter entwickelt wurde.</a:t>
            </a:r>
          </a:p>
          <a:p>
            <a:pPr marL="171450" indent="-171450">
              <a:buFontTx/>
              <a:buChar char="-"/>
            </a:pPr>
            <a:r>
              <a:rPr lang="de-DE" dirty="0"/>
              <a:t>Auch die Überführung in bildhaft-symbolische Darstellungen kann bei der didaktischen Reduktion helfen</a:t>
            </a:r>
          </a:p>
        </p:txBody>
      </p:sp>
      <p:sp>
        <p:nvSpPr>
          <p:cNvPr id="4" name="Foliennummernplatzhalter 3"/>
          <p:cNvSpPr>
            <a:spLocks noGrp="1"/>
          </p:cNvSpPr>
          <p:nvPr>
            <p:ph type="sldNum" sz="quarter" idx="10"/>
          </p:nvPr>
        </p:nvSpPr>
        <p:spPr/>
        <p:txBody>
          <a:bodyPr/>
          <a:lstStyle/>
          <a:p>
            <a:fld id="{5BDADD7A-5464-40FD-B5CC-4CA36D7CC1F5}" type="slidenum">
              <a:rPr lang="de-DE" smtClean="0"/>
              <a:t>11</a:t>
            </a:fld>
            <a:endParaRPr lang="de-DE"/>
          </a:p>
        </p:txBody>
      </p:sp>
    </p:spTree>
    <p:extLst>
      <p:ext uri="{BB962C8B-B14F-4D97-AF65-F5344CB8AC3E}">
        <p14:creationId xmlns:p14="http://schemas.microsoft.com/office/powerpoint/2010/main" val="398421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beschriebene Elementarisierung kann durch verschiedene Maßnahmen erreicht werden</a:t>
            </a:r>
          </a:p>
          <a:p>
            <a:pPr marL="0" indent="0">
              <a:buFontTx/>
              <a:buNone/>
            </a:pPr>
            <a:endParaRPr lang="de-DE" dirty="0"/>
          </a:p>
          <a:p>
            <a:pPr marL="171450" indent="-171450">
              <a:buFontTx/>
              <a:buChar char="-"/>
            </a:pPr>
            <a:r>
              <a:rPr lang="de-DE" dirty="0"/>
              <a:t>Die Vernachlässigung, bei der zunächst nebensächliche Effekte noch nicht betrachtet werden. Dies können beispielsweise bei großtechnischen Prozessen die genaue Reaktionsbedingungen, oder auch Reaktionsgleichungen der Teilreaktionen sein.</a:t>
            </a:r>
          </a:p>
          <a:p>
            <a:pPr marL="171450" indent="-171450">
              <a:buFontTx/>
              <a:buChar char="-"/>
            </a:pPr>
            <a:r>
              <a:rPr lang="de-DE" dirty="0"/>
              <a:t>Die Rückführung auf das Qualitative beruht darauf, dass es meist schwierig ist physikalische und chemische Vorgänge sofort gesetzmäßig quantitativ zu erfassen. Zunächst müssen die Sachverhalte qualitativ, bzw. auf phänomenologischer Ebene verstanden werden. </a:t>
            </a:r>
          </a:p>
          <a:p>
            <a:pPr marL="171450" indent="-171450">
              <a:buFontTx/>
              <a:buChar char="-"/>
            </a:pPr>
            <a:r>
              <a:rPr lang="de-DE" dirty="0"/>
              <a:t>Eine weitere Maßnahme ist die Partikularisierung, Hierbei betrachtet man zunächst nur die Teilaspekte, aus denen eine grundlegende Erkenntnis, wie beispielsweise eine Gesetzmäßigkeit abgeleitet werden kann. Andere Teilaspekte werden zunächst vernachlässigt.</a:t>
            </a:r>
          </a:p>
          <a:p>
            <a:pPr marL="171450" indent="-171450">
              <a:buFontTx/>
              <a:buChar char="-"/>
            </a:pPr>
            <a:r>
              <a:rPr lang="de-DE" dirty="0"/>
              <a:t>Generalisierung meint Einzelergebnisse zusammenzufassen, daraus können beispielsweise Merksätze oder Definitionen abgeleitet werden.</a:t>
            </a:r>
          </a:p>
          <a:p>
            <a:pPr marL="171450" indent="-171450">
              <a:buFontTx/>
              <a:buChar char="-"/>
            </a:pPr>
            <a:r>
              <a:rPr lang="de-DE" dirty="0"/>
              <a:t>Auch ein Rückgriff auf historische Erkenntnisse kann zur didaktischen Reduktion genutzt werden. Als Beispiel kann hier der Säurebegriff genannt werden, der ausgehend von der phänomenologischen Beschreibung durch Boyle immer weiter entwickelt wurde.</a:t>
            </a:r>
          </a:p>
          <a:p>
            <a:pPr marL="171450" indent="-171450">
              <a:buFontTx/>
              <a:buChar char="-"/>
            </a:pPr>
            <a:r>
              <a:rPr lang="de-DE" dirty="0"/>
              <a:t>Auch die Überführung in bildhaft-symbolische Darstellungen kann bei der didaktischen Reduktion helfen</a:t>
            </a:r>
          </a:p>
        </p:txBody>
      </p:sp>
      <p:sp>
        <p:nvSpPr>
          <p:cNvPr id="4" name="Foliennummernplatzhalter 3"/>
          <p:cNvSpPr>
            <a:spLocks noGrp="1"/>
          </p:cNvSpPr>
          <p:nvPr>
            <p:ph type="sldNum" sz="quarter" idx="10"/>
          </p:nvPr>
        </p:nvSpPr>
        <p:spPr/>
        <p:txBody>
          <a:bodyPr/>
          <a:lstStyle/>
          <a:p>
            <a:fld id="{5BDADD7A-5464-40FD-B5CC-4CA36D7CC1F5}" type="slidenum">
              <a:rPr lang="de-DE" smtClean="0"/>
              <a:t>12</a:t>
            </a:fld>
            <a:endParaRPr lang="de-DE"/>
          </a:p>
        </p:txBody>
      </p:sp>
    </p:spTree>
    <p:extLst>
      <p:ext uri="{BB962C8B-B14F-4D97-AF65-F5344CB8AC3E}">
        <p14:creationId xmlns:p14="http://schemas.microsoft.com/office/powerpoint/2010/main" val="403622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die didaktische Reduktion folgt die didaktische Rekonstruktion. Hierbei sind die kognitiven Voraussetzungen der jeweiligen Schüler von besonderer Bedeutung, auch Interessen der Schüler/innen können hier mit einbezogen werden, um die Motivation zu steigern. </a:t>
            </a:r>
            <a:r>
              <a:rPr lang="de-DE" sz="1200" b="0" i="0" kern="1200" dirty="0">
                <a:solidFill>
                  <a:schemeClr val="tx1"/>
                </a:solidFill>
                <a:effectLst/>
                <a:latin typeface="+mn-lt"/>
                <a:ea typeface="+mn-ea"/>
                <a:cs typeface="+mn-cs"/>
              </a:rPr>
              <a:t>Im Verlauf der </a:t>
            </a:r>
            <a:r>
              <a:rPr lang="de-DE" sz="1200" b="1" i="0" kern="1200" dirty="0">
                <a:solidFill>
                  <a:schemeClr val="tx1"/>
                </a:solidFill>
                <a:effectLst/>
                <a:latin typeface="+mn-lt"/>
                <a:ea typeface="+mn-ea"/>
                <a:cs typeface="+mn-cs"/>
              </a:rPr>
              <a:t>didaktischen Rekonstruktion</a:t>
            </a:r>
            <a:r>
              <a:rPr lang="de-DE" sz="1200" b="0" i="0" kern="1200" dirty="0">
                <a:solidFill>
                  <a:schemeClr val="tx1"/>
                </a:solidFill>
                <a:effectLst/>
                <a:latin typeface="+mn-lt"/>
                <a:ea typeface="+mn-ea"/>
                <a:cs typeface="+mn-cs"/>
              </a:rPr>
              <a:t> versucht der Lehrende, bezüglich Verständnis und Sinnangebot neue oder im Wissenschaftsbetrieb nicht beachtete Inhalte und Ziele zu vermitteln und den Inhalt didaktisch zu strukturieren.</a:t>
            </a:r>
          </a:p>
          <a:p>
            <a:r>
              <a:rPr lang="de-DE" sz="1200" b="0" i="0" kern="1200" dirty="0">
                <a:solidFill>
                  <a:schemeClr val="tx1"/>
                </a:solidFill>
                <a:effectLst/>
                <a:latin typeface="+mn-lt"/>
                <a:ea typeface="+mn-ea"/>
                <a:cs typeface="+mn-cs"/>
              </a:rPr>
              <a:t>Die didaktische Rekonstruktion führt zu einem ähnlichen Abbild des Original, indem beispielsweise zusätzliche altersgerechte Inhalt, wie Alltagsphänomene, in denen das Elementare sichtbar wird, hinzugefügt werden. Hierbei sind auch mögliche Fehlvorstellungen der Lernenden zu berücksichtigen, damit der Entstehung dieser Fehlvorstellungen bei der Vermittlung vorgebeugt werden kann.</a:t>
            </a:r>
          </a:p>
          <a:p>
            <a:r>
              <a:rPr lang="de-DE" sz="1200" b="0" i="0" kern="1200" dirty="0">
                <a:solidFill>
                  <a:schemeClr val="tx1"/>
                </a:solidFill>
                <a:effectLst/>
                <a:latin typeface="+mn-lt"/>
                <a:ea typeface="+mn-ea"/>
                <a:cs typeface="+mn-cs"/>
              </a:rPr>
              <a:t>Häufig endet die Rekonstruktion auf einer niedrigeren Stufe als der Original-Inhalt, ist aber auf die jeweilige Lerngruppe angepasst, was einen großen Mehrwert im Lernprozess darstellt. Der Mehrwert kann beispielsweise auch darin bestehen, dass fächerübergreifende Gesichtspunkte mit berücksichtigt werden.</a:t>
            </a:r>
          </a:p>
          <a:p>
            <a:endParaRPr lang="de-DE" dirty="0"/>
          </a:p>
        </p:txBody>
      </p:sp>
      <p:sp>
        <p:nvSpPr>
          <p:cNvPr id="4" name="Foliennummernplatzhalter 3"/>
          <p:cNvSpPr>
            <a:spLocks noGrp="1"/>
          </p:cNvSpPr>
          <p:nvPr>
            <p:ph type="sldNum" sz="quarter" idx="10"/>
          </p:nvPr>
        </p:nvSpPr>
        <p:spPr/>
        <p:txBody>
          <a:bodyPr/>
          <a:lstStyle/>
          <a:p>
            <a:fld id="{5BDADD7A-5464-40FD-B5CC-4CA36D7CC1F5}" type="slidenum">
              <a:rPr lang="de-DE" smtClean="0"/>
              <a:t>13</a:t>
            </a:fld>
            <a:endParaRPr lang="de-DE"/>
          </a:p>
        </p:txBody>
      </p:sp>
    </p:spTree>
    <p:extLst>
      <p:ext uri="{BB962C8B-B14F-4D97-AF65-F5344CB8AC3E}">
        <p14:creationId xmlns:p14="http://schemas.microsoft.com/office/powerpoint/2010/main" val="128241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Kombination der beiden beschriebenen Prozesse, also der didaktischen Reduktion und anschließenden Rekonstruktion bezeichnet man auch als didaktische Transformation. Manchmal wird aber aber auch der Begriff der didaktischen Rekonstruktion für die Kombination beider Prozesse verwendet. Es gibt drei Prinzipien...</a:t>
            </a:r>
          </a:p>
          <a:p>
            <a:endParaRPr lang="de-DE" dirty="0"/>
          </a:p>
        </p:txBody>
      </p:sp>
      <p:sp>
        <p:nvSpPr>
          <p:cNvPr id="4" name="Foliennummernplatzhalter 3"/>
          <p:cNvSpPr>
            <a:spLocks noGrp="1"/>
          </p:cNvSpPr>
          <p:nvPr>
            <p:ph type="sldNum" sz="quarter" idx="10"/>
          </p:nvPr>
        </p:nvSpPr>
        <p:spPr/>
        <p:txBody>
          <a:bodyPr/>
          <a:lstStyle/>
          <a:p>
            <a:fld id="{5BDADD7A-5464-40FD-B5CC-4CA36D7CC1F5}" type="slidenum">
              <a:rPr lang="de-DE" smtClean="0"/>
              <a:t>14</a:t>
            </a:fld>
            <a:endParaRPr lang="de-DE"/>
          </a:p>
        </p:txBody>
      </p:sp>
    </p:spTree>
    <p:extLst>
      <p:ext uri="{BB962C8B-B14F-4D97-AF65-F5344CB8AC3E}">
        <p14:creationId xmlns:p14="http://schemas.microsoft.com/office/powerpoint/2010/main" val="323622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171450" indent="-171450">
              <a:buFontTx/>
              <a:buChar char="-"/>
            </a:pPr>
            <a:r>
              <a:rPr lang="de-DE" dirty="0"/>
              <a:t>Als erster Punkt sei hier die fachliche Richtigkeit genannt. Damit ist nicht der aktuellste Stand der Wissenschaft gemeint, sondern dass die Inhalte widerspruchsfrei mit dem aktuellen Wissen der Lernenden sein müssen. Beispielsweise sei hier das Erbsen-Senfkörner-Modell genannt, welches wissenschaftlich zwar nicht umfassend korrekt ist, aber in Klassenstufe 5 bzw. 6 sehr gut geeignet ist um das Teilchenmodell zu erklären. Für weitere Informationen hierzu sei auf den zugehörigen Artikel in der Literaturliste verwiesen.</a:t>
            </a:r>
          </a:p>
          <a:p>
            <a:endParaRPr lang="de-DE" dirty="0"/>
          </a:p>
        </p:txBody>
      </p:sp>
      <p:sp>
        <p:nvSpPr>
          <p:cNvPr id="4" name="Foliennummernplatzhalter 3"/>
          <p:cNvSpPr>
            <a:spLocks noGrp="1"/>
          </p:cNvSpPr>
          <p:nvPr>
            <p:ph type="sldNum" sz="quarter" idx="10"/>
          </p:nvPr>
        </p:nvSpPr>
        <p:spPr/>
        <p:txBody>
          <a:bodyPr/>
          <a:lstStyle/>
          <a:p>
            <a:fld id="{5BDADD7A-5464-40FD-B5CC-4CA36D7CC1F5}" type="slidenum">
              <a:rPr lang="de-DE" smtClean="0"/>
              <a:t>15</a:t>
            </a:fld>
            <a:endParaRPr lang="de-DE"/>
          </a:p>
        </p:txBody>
      </p:sp>
    </p:spTree>
    <p:extLst>
      <p:ext uri="{BB962C8B-B14F-4D97-AF65-F5344CB8AC3E}">
        <p14:creationId xmlns:p14="http://schemas.microsoft.com/office/powerpoint/2010/main" val="312335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Das zweite Prinzip ist die fachliche Ausbaufähigkeit. Diese ist besonders wichtig, da es aus lernpsychologischer Sicht sehr ungünstig ist, wenn bereits gelernte Prinzipien zu einem späteren Zeitpunkt wiederrufen werden müssen. Aus diesem Grund sollten Modelle und Konzepte so ausgewählt werden, dass sie später nur verbessert, bzw. erweitert aber nicht komplett revidiert werden müssen.</a:t>
            </a:r>
          </a:p>
        </p:txBody>
      </p:sp>
      <p:sp>
        <p:nvSpPr>
          <p:cNvPr id="4" name="Foliennummernplatzhalter 3"/>
          <p:cNvSpPr>
            <a:spLocks noGrp="1"/>
          </p:cNvSpPr>
          <p:nvPr>
            <p:ph type="sldNum" sz="quarter" idx="10"/>
          </p:nvPr>
        </p:nvSpPr>
        <p:spPr/>
        <p:txBody>
          <a:bodyPr/>
          <a:lstStyle/>
          <a:p>
            <a:fld id="{5BDADD7A-5464-40FD-B5CC-4CA36D7CC1F5}" type="slidenum">
              <a:rPr lang="de-DE" smtClean="0"/>
              <a:t>16</a:t>
            </a:fld>
            <a:endParaRPr lang="de-DE"/>
          </a:p>
        </p:txBody>
      </p:sp>
    </p:spTree>
    <p:extLst>
      <p:ext uri="{BB962C8B-B14F-4D97-AF65-F5344CB8AC3E}">
        <p14:creationId xmlns:p14="http://schemas.microsoft.com/office/powerpoint/2010/main" val="296537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Das 3. Prinzip ist die Angemessenheit an den kognitiven Entwicklungsstand und das Vorwissen der Schüler/innen. Dieses Vorwissen kann von Klasse zu Klasse sehr unterschiedlich sein und aus diesem Grund auch nicht 1 zu 1 in Lehrbüchern und Lehrplänen Berücksichtigung finden. Es ist demzufolge sehr wichtig seine </a:t>
            </a:r>
            <a:r>
              <a:rPr lang="de-DE" strike="sngStrike" dirty="0"/>
              <a:t>unterrichteten</a:t>
            </a:r>
            <a:r>
              <a:rPr lang="de-DE" dirty="0"/>
              <a:t> Schüler so gut wie möglich einschätzen zu können, um dann auf ihre Bedürfnisse eingehen zu können. Hierzu gehören auch mögliche Fehlvorstellungen.</a:t>
            </a:r>
          </a:p>
        </p:txBody>
      </p:sp>
      <p:sp>
        <p:nvSpPr>
          <p:cNvPr id="4" name="Foliennummernplatzhalter 3"/>
          <p:cNvSpPr>
            <a:spLocks noGrp="1"/>
          </p:cNvSpPr>
          <p:nvPr>
            <p:ph type="sldNum" sz="quarter" idx="10"/>
          </p:nvPr>
        </p:nvSpPr>
        <p:spPr/>
        <p:txBody>
          <a:bodyPr/>
          <a:lstStyle/>
          <a:p>
            <a:fld id="{5BDADD7A-5464-40FD-B5CC-4CA36D7CC1F5}" type="slidenum">
              <a:rPr lang="de-DE" smtClean="0"/>
              <a:t>17</a:t>
            </a:fld>
            <a:endParaRPr lang="de-DE"/>
          </a:p>
        </p:txBody>
      </p:sp>
    </p:spTree>
    <p:extLst>
      <p:ext uri="{BB962C8B-B14F-4D97-AF65-F5344CB8AC3E}">
        <p14:creationId xmlns:p14="http://schemas.microsoft.com/office/powerpoint/2010/main" val="3163202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Anwendungsbeispiel haben wir das Stoff-Teilchen-Modell gewählt. </a:t>
            </a:r>
          </a:p>
          <a:p>
            <a:r>
              <a:rPr lang="de-DE" dirty="0"/>
              <a:t>Zum einen Stellt es eines der grundlegendsten Konzepte des Chemieunterrichts dar und begleitet uns je nach Erweiterungsebene, durch alle Klassenstufen. </a:t>
            </a:r>
          </a:p>
          <a:p>
            <a:r>
              <a:rPr lang="de-DE" dirty="0"/>
              <a:t>Zum anderen gibt uns die reichhaltige Forschung, Möglichkeiten einige Beispiele zu Schülervorstellungen zu veranschaulichen.</a:t>
            </a:r>
          </a:p>
        </p:txBody>
      </p:sp>
      <p:sp>
        <p:nvSpPr>
          <p:cNvPr id="4" name="Foliennummernplatzhalter 3"/>
          <p:cNvSpPr>
            <a:spLocks noGrp="1"/>
          </p:cNvSpPr>
          <p:nvPr>
            <p:ph type="sldNum" sz="quarter" idx="5"/>
          </p:nvPr>
        </p:nvSpPr>
        <p:spPr/>
        <p:txBody>
          <a:bodyPr/>
          <a:lstStyle/>
          <a:p>
            <a:fld id="{5BDADD7A-5464-40FD-B5CC-4CA36D7CC1F5}" type="slidenum">
              <a:rPr lang="de-DE" smtClean="0"/>
              <a:t>18</a:t>
            </a:fld>
            <a:endParaRPr lang="de-DE"/>
          </a:p>
        </p:txBody>
      </p:sp>
    </p:spTree>
    <p:extLst>
      <p:ext uri="{BB962C8B-B14F-4D97-AF65-F5344CB8AC3E}">
        <p14:creationId xmlns:p14="http://schemas.microsoft.com/office/powerpoint/2010/main" val="1085451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Beginnen wir mit der Reduktion. </a:t>
            </a:r>
          </a:p>
          <a:p>
            <a:r>
              <a:rPr lang="de-DE" dirty="0"/>
              <a:t>Wie bereits erwähnt, kann dies anhand der Formulierung eines entsprechenden Lernziels geschehen. Im Folgenden wollen wir jedoch einmal das gesamte Stoff-Teilchen-Modell betrachten. Wir werden feststellen, dass sich aus unseren Reduktionsstufen ebenfalls Lernziele ableiten lassen, welche im ganzheitlichen Verlauf des Chemieunterrichts relevant werden. Damit arbeiten wir schon jetzt auf eines der elementaren Kriterien hin. Die fachliche Ausbaufähigkeit.</a:t>
            </a:r>
          </a:p>
          <a:p>
            <a:endParaRPr lang="de-DE" dirty="0"/>
          </a:p>
          <a:p>
            <a:r>
              <a:rPr lang="de-DE" dirty="0"/>
              <a:t>Aber zum Thema:</a:t>
            </a:r>
          </a:p>
          <a:p>
            <a:r>
              <a:rPr lang="de-DE" dirty="0"/>
              <a:t>Nach aktuellen wissenschaftlichen Vorstellungen besteht alle Materie aus Elementarteilchen, welche über </a:t>
            </a:r>
            <a:r>
              <a:rPr lang="de-DE" dirty="0" err="1"/>
              <a:t>quantenpysikalische</a:t>
            </a:r>
            <a:r>
              <a:rPr lang="de-DE" dirty="0"/>
              <a:t> Prozesse wechselwirken und die Struktur und Eigenschaften von Atomen bestimmen.</a:t>
            </a:r>
          </a:p>
          <a:p>
            <a:r>
              <a:rPr lang="de-DE" dirty="0"/>
              <a:t>Reduzieren wir dies auf eine Schulrelevante Ebene, landen wir bei einem historischen Vorbild der wissenschaftlichen Erkenntnis – dem </a:t>
            </a:r>
            <a:r>
              <a:rPr lang="de-DE" dirty="0" err="1"/>
              <a:t>Bohr´schen</a:t>
            </a:r>
            <a:r>
              <a:rPr lang="de-DE" dirty="0"/>
              <a:t> Atommodell. </a:t>
            </a:r>
          </a:p>
          <a:p>
            <a:r>
              <a:rPr lang="de-DE" dirty="0"/>
              <a:t>Auf dieser Reduktionsebene bestünde nun die Möglichkeit entlang anderer historischer Modelle weiter zu reduzieren.</a:t>
            </a:r>
          </a:p>
          <a:p>
            <a:endParaRPr lang="de-DE" dirty="0"/>
          </a:p>
          <a:p>
            <a:r>
              <a:rPr lang="de-DE" dirty="0"/>
              <a:t>Vom </a:t>
            </a:r>
            <a:r>
              <a:rPr lang="de-DE" dirty="0" err="1"/>
              <a:t>Bohr´schen</a:t>
            </a:r>
            <a:r>
              <a:rPr lang="de-DE" dirty="0"/>
              <a:t> Modell und dessen Vermögen Wechselwirkungen zwischen Atomen zu erklären, betreten wir die Stufe der chemischen Reaktionen und Verbindungen. Für chemische Verbindungen können wir im Fall von Reinstoffen auch den Begriff Teilchen oder neuerdings besser Baustein verwenden. An dieser Stelle sollte dann zunächst auf physikalische Reaktionen, wie z.B. Änderungen des Aggregatzustandes reduziert werden, welche mit Hilfe einer Vorstellung von Bausteinen erklärt werden können.</a:t>
            </a:r>
          </a:p>
          <a:p>
            <a:endParaRPr lang="de-DE" dirty="0"/>
          </a:p>
          <a:p>
            <a:r>
              <a:rPr lang="de-DE" dirty="0"/>
              <a:t>Noch weiter vereinfacht stellen wir fest, dass unsere Welt aus Stoffen im Sinne von Materie besteht und diese Stoffe in ihrer Reinform aus ihnen eigenen Bausteinen zusammengesetzt werden.</a:t>
            </a:r>
            <a:br>
              <a:rPr lang="de-DE" dirty="0"/>
            </a:br>
            <a:r>
              <a:rPr lang="de-DE" dirty="0"/>
              <a:t>Auf der elementaren Ebene können wir nun unser grundlegendes Vermittlungsziel formulieren. Die Schülerinnen und Schüler können in ihren Vorstellungen zwischen Realität und Modellebene wechseln.</a:t>
            </a:r>
          </a:p>
        </p:txBody>
      </p:sp>
      <p:sp>
        <p:nvSpPr>
          <p:cNvPr id="4" name="Foliennummernplatzhalter 3"/>
          <p:cNvSpPr>
            <a:spLocks noGrp="1"/>
          </p:cNvSpPr>
          <p:nvPr>
            <p:ph type="sldNum" sz="quarter" idx="5"/>
          </p:nvPr>
        </p:nvSpPr>
        <p:spPr/>
        <p:txBody>
          <a:bodyPr/>
          <a:lstStyle/>
          <a:p>
            <a:fld id="{5BDADD7A-5464-40FD-B5CC-4CA36D7CC1F5}" type="slidenum">
              <a:rPr lang="de-DE" smtClean="0"/>
              <a:t>19</a:t>
            </a:fld>
            <a:endParaRPr lang="de-DE"/>
          </a:p>
        </p:txBody>
      </p:sp>
    </p:spTree>
    <p:extLst>
      <p:ext uri="{BB962C8B-B14F-4D97-AF65-F5344CB8AC3E}">
        <p14:creationId xmlns:p14="http://schemas.microsoft.com/office/powerpoint/2010/main" val="387162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 diesem Grund möchten wir Ihnen im Rahmen dieses Videos einen kurzen Überblick zum Thema didaktische Reduktion und Rekonstruktion geben.</a:t>
            </a:r>
          </a:p>
          <a:p>
            <a:r>
              <a:rPr lang="de-DE" dirty="0"/>
              <a:t>Dies wird zunächst über einen theoretischen Input erfolgen.</a:t>
            </a:r>
          </a:p>
          <a:p>
            <a:r>
              <a:rPr lang="de-DE" dirty="0"/>
              <a:t>Im Anschluss daran werden wir Ihnen die didaktische Reduktion und Rekonstruktion am Beispiel des Stoff-Teilchen-Modells demonstrieren.</a:t>
            </a:r>
          </a:p>
          <a:p>
            <a:endParaRPr lang="de-DE" dirty="0"/>
          </a:p>
          <a:p>
            <a:r>
              <a:rPr lang="de-DE" dirty="0"/>
              <a:t>Den Abschluss des Fortbildungsmoduls bildet eine Selbstlerneinheit, in der Sie selbst eine didaktische Reduktion und Rekonstruktion durchführen werden, aber dazu später mehr.</a:t>
            </a:r>
          </a:p>
          <a:p>
            <a:endParaRPr lang="de-DE" dirty="0"/>
          </a:p>
          <a:p>
            <a:r>
              <a:rPr lang="de-DE" dirty="0"/>
              <a:t>Sollten während der Präsentation Fragen aufkommen, so notieren Sie sich diese bitte, </a:t>
            </a:r>
          </a:p>
          <a:p>
            <a:r>
              <a:rPr lang="de-DE" dirty="0"/>
              <a:t>damit wir uns im Forum dazu austauschen können.</a:t>
            </a:r>
          </a:p>
        </p:txBody>
      </p:sp>
      <p:sp>
        <p:nvSpPr>
          <p:cNvPr id="4" name="Foliennummernplatzhalter 3"/>
          <p:cNvSpPr>
            <a:spLocks noGrp="1"/>
          </p:cNvSpPr>
          <p:nvPr>
            <p:ph type="sldNum" sz="quarter" idx="10"/>
          </p:nvPr>
        </p:nvSpPr>
        <p:spPr/>
        <p:txBody>
          <a:bodyPr/>
          <a:lstStyle/>
          <a:p>
            <a:fld id="{5BDADD7A-5464-40FD-B5CC-4CA36D7CC1F5}" type="slidenum">
              <a:rPr lang="de-DE" smtClean="0"/>
              <a:t>2</a:t>
            </a:fld>
            <a:endParaRPr lang="de-DE"/>
          </a:p>
        </p:txBody>
      </p:sp>
    </p:spTree>
    <p:extLst>
      <p:ext uri="{BB962C8B-B14F-4D97-AF65-F5344CB8AC3E}">
        <p14:creationId xmlns:p14="http://schemas.microsoft.com/office/powerpoint/2010/main" val="2468521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Folgende Abbildung soll uns nochmal ein anderes Bild auf das eben formulierte liefern. Gerade der essentielle Wechsel zwischen Realität und Modellebene wird in dieser Form noch deutlicher.</a:t>
            </a:r>
          </a:p>
          <a:p>
            <a:r>
              <a:rPr lang="de-DE" dirty="0"/>
              <a:t>Elementarteilchen formieren sich zu Atomen, welche sich wiederum über diverse Bindungstypen zu Bausteinen verbinden. Mit Bausteinen oder Teilchen sind in diesem Zusammenhang Moleküle oder Baueinheiten von Ionen gemeint.</a:t>
            </a:r>
            <a:br>
              <a:rPr lang="de-DE" dirty="0"/>
            </a:br>
            <a:r>
              <a:rPr lang="de-DE" dirty="0"/>
              <a:t>Diese Bausteine aggregieren wiederum zu Stoffen, die wir in Form von Stoffportionen von Flüssigkeiten und Feststoffen </a:t>
            </a:r>
            <a:r>
              <a:rPr lang="de-DE" dirty="0" err="1"/>
              <a:t>vllt</a:t>
            </a:r>
            <a:r>
              <a:rPr lang="de-DE" dirty="0"/>
              <a:t>. sehen können. Oder Wir kennen Gegenstände, die aus einem oder mehreren Stoffen bestehen.</a:t>
            </a:r>
          </a:p>
        </p:txBody>
      </p:sp>
      <p:sp>
        <p:nvSpPr>
          <p:cNvPr id="4" name="Foliennummernplatzhalter 3"/>
          <p:cNvSpPr>
            <a:spLocks noGrp="1"/>
          </p:cNvSpPr>
          <p:nvPr>
            <p:ph type="sldNum" sz="quarter" idx="5"/>
          </p:nvPr>
        </p:nvSpPr>
        <p:spPr/>
        <p:txBody>
          <a:bodyPr/>
          <a:lstStyle/>
          <a:p>
            <a:fld id="{5BDADD7A-5464-40FD-B5CC-4CA36D7CC1F5}" type="slidenum">
              <a:rPr lang="de-DE" smtClean="0"/>
              <a:t>20</a:t>
            </a:fld>
            <a:endParaRPr lang="de-DE"/>
          </a:p>
        </p:txBody>
      </p:sp>
    </p:spTree>
    <p:extLst>
      <p:ext uri="{BB962C8B-B14F-4D97-AF65-F5344CB8AC3E}">
        <p14:creationId xmlns:p14="http://schemas.microsoft.com/office/powerpoint/2010/main" val="14801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Essentielle Grundlage für eine Rekonstruktion bildet die Auseinandersetzung mit dem Vorwissen und den Vorstellungen der Schülerinnen und Schüler zum Thema. In diesem Zusammenhang möchten wir ein paar Beispiele vorstellen, wobei einige Schülervorstellungen bereits bekannt sein könnten. In den letzten Jahren hat die Forschung der naturwissenschaftlichen </a:t>
            </a:r>
            <a:r>
              <a:rPr lang="de-DE" sz="1200" kern="1200" dirty="0" err="1">
                <a:solidFill>
                  <a:schemeClr val="tx1"/>
                </a:solidFill>
                <a:effectLst/>
                <a:latin typeface="+mn-lt"/>
                <a:ea typeface="+mn-ea"/>
                <a:cs typeface="+mn-cs"/>
              </a:rPr>
              <a:t>Didaktiken</a:t>
            </a:r>
            <a:r>
              <a:rPr lang="de-DE" sz="1200" kern="1200" dirty="0">
                <a:solidFill>
                  <a:schemeClr val="tx1"/>
                </a:solidFill>
                <a:effectLst/>
                <a:latin typeface="+mn-lt"/>
                <a:ea typeface="+mn-ea"/>
                <a:cs typeface="+mn-cs"/>
              </a:rPr>
              <a:t>  viele Schülerkonzepte evaluieren können, welche sicherlich ihren Weg in  die Lehrerinnen Aus- und  Weiterbildung finden werden und so den Unterricht noch schülerinnengerechter machen wird.</a:t>
            </a:r>
            <a:br>
              <a:rPr lang="de-DE" sz="1200" kern="1200" dirty="0">
                <a:solidFill>
                  <a:schemeClr val="tx1"/>
                </a:solidFill>
                <a:effectLst/>
                <a:latin typeface="+mn-lt"/>
                <a:ea typeface="+mn-ea"/>
                <a:cs typeface="+mn-cs"/>
              </a:rPr>
            </a:b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An dieser Stelle sei erwähnt, dass in der Lernpsychologie Theorien existieren, welche die Entstehung und Konsistenz von Schülervorstellungen verdeutlichen. Eine Auseinandersetzung mit diesen, könnte ein globaleres Verständnis verschaffen.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Wir möchten daher auf die entsprechende Lerneinheit dieser Plattform verweisen. </a:t>
            </a:r>
            <a:r>
              <a:rPr lang="de-DE" sz="1200" kern="1200" dirty="0">
                <a:solidFill>
                  <a:schemeClr val="tx1"/>
                </a:solidFill>
                <a:effectLst/>
                <a:latin typeface="+mn-lt"/>
                <a:ea typeface="+mn-ea"/>
                <a:cs typeface="+mn-cs"/>
                <a:sym typeface="Wingdings" pitchFamily="2" charset="2"/>
              </a:rPr>
              <a:t></a:t>
            </a:r>
          </a:p>
          <a:p>
            <a:endParaRPr lang="de-DE" sz="1200" kern="1200" dirty="0">
              <a:solidFill>
                <a:schemeClr val="tx1"/>
              </a:solidFill>
              <a:effectLst/>
              <a:latin typeface="+mn-lt"/>
              <a:ea typeface="+mn-ea"/>
              <a:cs typeface="+mn-cs"/>
              <a:sym typeface="Wingdings" pitchFamily="2" charset="2"/>
            </a:endParaRPr>
          </a:p>
          <a:p>
            <a:r>
              <a:rPr lang="de-DE" sz="1200" kern="1200" dirty="0">
                <a:solidFill>
                  <a:schemeClr val="tx1"/>
                </a:solidFill>
                <a:effectLst/>
                <a:latin typeface="+mn-lt"/>
                <a:ea typeface="+mn-ea"/>
                <a:cs typeface="+mn-cs"/>
                <a:sym typeface="Wingdings" pitchFamily="2" charset="2"/>
              </a:rPr>
              <a:t>Betrachten wir zunächst einige Vorstellungen der Schülerinnen und Schüler  zum Aufbau von Stoffen. Wir kategorisieren dabei in der Ebenen.</a:t>
            </a:r>
          </a:p>
          <a:p>
            <a:pPr marL="228600" indent="-228600">
              <a:buAutoNum type="alphaLcParenR"/>
            </a:pPr>
            <a:r>
              <a:rPr lang="de-DE" sz="1200" kern="1200" dirty="0">
                <a:solidFill>
                  <a:schemeClr val="tx1"/>
                </a:solidFill>
                <a:effectLst/>
                <a:latin typeface="+mn-lt"/>
                <a:ea typeface="+mn-ea"/>
                <a:cs typeface="+mn-cs"/>
                <a:sym typeface="Wingdings" pitchFamily="2" charset="2"/>
              </a:rPr>
              <a:t>Vorstellungen auf der Stoffebene</a:t>
            </a:r>
          </a:p>
          <a:p>
            <a:pPr marL="228600" indent="-228600">
              <a:buAutoNum type="alphaLcParenR"/>
            </a:pPr>
            <a:r>
              <a:rPr lang="de-DE" sz="1200" kern="1200" dirty="0">
                <a:solidFill>
                  <a:schemeClr val="tx1"/>
                </a:solidFill>
                <a:effectLst/>
                <a:latin typeface="+mn-lt"/>
                <a:ea typeface="+mn-ea"/>
                <a:cs typeface="+mn-cs"/>
                <a:sym typeface="Wingdings" pitchFamily="2" charset="2"/>
              </a:rPr>
              <a:t>Vorstellungen auf Teilchen- bzw. Bausteinebene und</a:t>
            </a:r>
          </a:p>
          <a:p>
            <a:pPr marL="228600" indent="-228600">
              <a:buAutoNum type="alphaLcParenR"/>
            </a:pPr>
            <a:r>
              <a:rPr lang="de-DE" sz="1200" kern="1200" dirty="0">
                <a:solidFill>
                  <a:schemeClr val="tx1"/>
                </a:solidFill>
                <a:effectLst/>
                <a:latin typeface="+mn-lt"/>
                <a:ea typeface="+mn-ea"/>
                <a:cs typeface="+mn-cs"/>
                <a:sym typeface="Wingdings" pitchFamily="2" charset="2"/>
              </a:rPr>
              <a:t>Vorstellungen die beide Ebenen vermischen.</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21</a:t>
            </a:fld>
            <a:endParaRPr lang="de-DE"/>
          </a:p>
        </p:txBody>
      </p:sp>
    </p:spTree>
    <p:extLst>
      <p:ext uri="{BB962C8B-B14F-4D97-AF65-F5344CB8AC3E}">
        <p14:creationId xmlns:p14="http://schemas.microsoft.com/office/powerpoint/2010/main" val="536146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none" kern="1200" dirty="0">
                <a:solidFill>
                  <a:schemeClr val="tx1"/>
                </a:solidFill>
                <a:effectLst/>
                <a:latin typeface="+mn-lt"/>
                <a:ea typeface="+mn-ea"/>
                <a:cs typeface="+mn-cs"/>
              </a:rPr>
              <a:t>auf der Stoffebene begegnet uns als Beispiel</a:t>
            </a:r>
          </a:p>
          <a:p>
            <a:r>
              <a:rPr lang="de-DE" sz="1200" u="sng" kern="1200" dirty="0">
                <a:solidFill>
                  <a:schemeClr val="tx1"/>
                </a:solidFill>
                <a:effectLst/>
                <a:latin typeface="+mn-lt"/>
                <a:ea typeface="+mn-ea"/>
                <a:cs typeface="+mn-cs"/>
              </a:rPr>
              <a:t>a) Gleichsetzung der Stoffebene mit </a:t>
            </a:r>
            <a:r>
              <a:rPr lang="de-DE" sz="1200" u="sng" kern="1200" dirty="0" err="1">
                <a:solidFill>
                  <a:schemeClr val="tx1"/>
                </a:solidFill>
                <a:effectLst/>
                <a:latin typeface="+mn-lt"/>
                <a:ea typeface="+mn-ea"/>
                <a:cs typeface="+mn-cs"/>
              </a:rPr>
              <a:t>gegenständlichen</a:t>
            </a:r>
            <a:r>
              <a:rPr lang="de-DE" sz="1200" u="sng" kern="1200" dirty="0">
                <a:solidFill>
                  <a:schemeClr val="tx1"/>
                </a:solidFill>
                <a:effectLst/>
                <a:latin typeface="+mn-lt"/>
                <a:ea typeface="+mn-ea"/>
                <a:cs typeface="+mn-cs"/>
              </a:rPr>
              <a:t> und mit </a:t>
            </a:r>
            <a:r>
              <a:rPr lang="de-DE" sz="1200" u="sng" kern="1200" dirty="0" err="1">
                <a:solidFill>
                  <a:schemeClr val="tx1"/>
                </a:solidFill>
                <a:effectLst/>
                <a:latin typeface="+mn-lt"/>
                <a:ea typeface="+mn-ea"/>
                <a:cs typeface="+mn-cs"/>
              </a:rPr>
              <a:t>phänomenologischen</a:t>
            </a:r>
            <a:r>
              <a:rPr lang="de-DE" sz="1200" u="sng" kern="1200" dirty="0">
                <a:solidFill>
                  <a:schemeClr val="tx1"/>
                </a:solidFill>
                <a:effectLst/>
                <a:latin typeface="+mn-lt"/>
                <a:ea typeface="+mn-ea"/>
                <a:cs typeface="+mn-cs"/>
              </a:rPr>
              <a:t> Erscheinungen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In Vorstellungen dieser Kategorie ziehen </a:t>
            </a:r>
            <a:r>
              <a:rPr lang="de-DE" sz="1200" kern="1200" dirty="0" err="1">
                <a:solidFill>
                  <a:schemeClr val="tx1"/>
                </a:solidFill>
                <a:effectLst/>
                <a:latin typeface="+mn-lt"/>
                <a:ea typeface="+mn-ea"/>
                <a:cs typeface="+mn-cs"/>
              </a:rPr>
              <a:t>Schüler</a:t>
            </a:r>
            <a:r>
              <a:rPr lang="de-DE" sz="1200" kern="1200" dirty="0">
                <a:solidFill>
                  <a:schemeClr val="tx1"/>
                </a:solidFill>
                <a:effectLst/>
                <a:latin typeface="+mn-lt"/>
                <a:ea typeface="+mn-ea"/>
                <a:cs typeface="+mn-cs"/>
              </a:rPr>
              <a:t> zur Beschreibung von Stoffen die Eigenschaften der Stoffportionen oder Gegenstände heran. Über Stoffe und Stoffeigenschaften wird wie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Dinge,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konkrete </a:t>
            </a:r>
            <a:r>
              <a:rPr lang="de-DE" sz="1200" kern="1200" dirty="0" err="1">
                <a:solidFill>
                  <a:schemeClr val="tx1"/>
                </a:solidFill>
                <a:effectLst/>
                <a:latin typeface="+mn-lt"/>
                <a:ea typeface="+mn-ea"/>
                <a:cs typeface="+mn-cs"/>
              </a:rPr>
              <a:t>Körper</a:t>
            </a:r>
            <a:r>
              <a:rPr lang="de-DE" sz="1200" kern="1200" dirty="0">
                <a:solidFill>
                  <a:schemeClr val="tx1"/>
                </a:solidFill>
                <a:effectLst/>
                <a:latin typeface="+mn-lt"/>
                <a:ea typeface="+mn-ea"/>
                <a:cs typeface="+mn-cs"/>
              </a:rPr>
              <a:t>, also </a:t>
            </a:r>
            <a:r>
              <a:rPr lang="de-DE" sz="1200" kern="1200" dirty="0" err="1">
                <a:solidFill>
                  <a:schemeClr val="tx1"/>
                </a:solidFill>
                <a:effectLst/>
                <a:latin typeface="+mn-lt"/>
                <a:ea typeface="+mn-ea"/>
                <a:cs typeface="+mn-cs"/>
              </a:rPr>
              <a:t>Gegenständliches</a:t>
            </a:r>
            <a:r>
              <a:rPr lang="de-DE" sz="1200" kern="1200" dirty="0">
                <a:solidFill>
                  <a:schemeClr val="tx1"/>
                </a:solidFill>
                <a:effectLst/>
                <a:latin typeface="+mn-lt"/>
                <a:ea typeface="+mn-ea"/>
                <a:cs typeface="+mn-cs"/>
              </a:rPr>
              <a:t> gedacht.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Dies könnte sich folgendermaßen äußern:</a:t>
            </a:r>
            <a:endParaRPr lang="de-DE" dirty="0"/>
          </a:p>
          <a:p>
            <a:r>
              <a:rPr lang="de-DE" sz="1200" kern="1200" dirty="0">
                <a:solidFill>
                  <a:schemeClr val="tx1"/>
                </a:solidFill>
                <a:effectLst/>
                <a:latin typeface="+mn-lt"/>
                <a:ea typeface="+mn-ea"/>
                <a:cs typeface="+mn-cs"/>
              </a:rPr>
              <a:t>Der Stoff Eisen unterscheidet sich, wenn es sich etwa um Pulver oder um einen Eisennagel handelt. Der Nagel besteht aus Eisen, das andere Eisen aus Pulver. Es muss demnach (mindestens) zwei unterschiedliche Eisen geben. Puder wird auch als Zustand zwischen fest und flüssig angesehen. Rost ist immer noch (verrostetes) Eisen, weil ein Eisennagel auch verrostet immer noch ein Nagel ist. </a:t>
            </a:r>
          </a:p>
          <a:p>
            <a:r>
              <a:rPr lang="de-DE" sz="1200" kern="1200" dirty="0">
                <a:solidFill>
                  <a:schemeClr val="tx1"/>
                </a:solidFill>
                <a:effectLst/>
                <a:latin typeface="+mn-lt"/>
                <a:ea typeface="+mn-ea"/>
                <a:cs typeface="+mn-cs"/>
              </a:rPr>
              <a:t>Ein Stoff hat nicht die Eigenschaft </a:t>
            </a:r>
            <a:r>
              <a:rPr lang="de-DE" sz="1200" kern="1200" dirty="0" err="1">
                <a:solidFill>
                  <a:schemeClr val="tx1"/>
                </a:solidFill>
                <a:effectLst/>
                <a:latin typeface="+mn-lt"/>
                <a:ea typeface="+mn-ea"/>
                <a:cs typeface="+mn-cs"/>
              </a:rPr>
              <a:t>zähflüssig</a:t>
            </a:r>
            <a:r>
              <a:rPr lang="de-DE" sz="1200" kern="1200" dirty="0">
                <a:solidFill>
                  <a:schemeClr val="tx1"/>
                </a:solidFill>
                <a:effectLst/>
                <a:latin typeface="+mn-lt"/>
                <a:ea typeface="+mn-ea"/>
                <a:cs typeface="+mn-cs"/>
              </a:rPr>
              <a:t>, sondern ist als Ganzes Gelee. Gelee ist dieser Denkweise nach ein Stoff, obwohl Gelee aus unterschiedlichen Stoffen bestehen kann. Gas wird verstanden als (der Name eines) Stoff(es), </a:t>
            </a:r>
            <a:r>
              <a:rPr lang="de-DE" sz="1200" kern="1200" dirty="0" err="1">
                <a:solidFill>
                  <a:schemeClr val="tx1"/>
                </a:solidFill>
                <a:effectLst/>
                <a:latin typeface="+mn-lt"/>
                <a:ea typeface="+mn-ea"/>
                <a:cs typeface="+mn-cs"/>
              </a:rPr>
              <a:t>ähnliches</a:t>
            </a:r>
            <a:r>
              <a:rPr lang="de-DE" sz="1200" kern="1200" dirty="0">
                <a:solidFill>
                  <a:schemeClr val="tx1"/>
                </a:solidFill>
                <a:effectLst/>
                <a:latin typeface="+mn-lt"/>
                <a:ea typeface="+mn-ea"/>
                <a:cs typeface="+mn-cs"/>
              </a:rPr>
              <a:t> gilt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konkrete Erscheinungen wie Rauch, Dampf. Die Begriffe werden verwendet wie der Name eines Stoffes; der Name des Stoffes heißt Rauch, der Stoff, der Dampf bildet heißt Dampf. </a:t>
            </a:r>
          </a:p>
          <a:p>
            <a:r>
              <a:rPr lang="de-DE" sz="1200" kern="1200" dirty="0">
                <a:solidFill>
                  <a:schemeClr val="tx1"/>
                </a:solidFill>
                <a:effectLst/>
                <a:latin typeface="+mn-lt"/>
                <a:ea typeface="+mn-ea"/>
                <a:cs typeface="+mn-cs"/>
              </a:rPr>
              <a:t>Für derartige Vorstellungen ist die Form oder der Zustand des Gegenstandes für die Beschreibung ausschlaggebend. Beispielsweise ist zur Beschreibung eines Stoffes weniger relevant, dass eine Eigenschaft des Stoffes sein </a:t>
            </a:r>
            <a:r>
              <a:rPr lang="de-DE" sz="1200" kern="1200" dirty="0" err="1">
                <a:solidFill>
                  <a:schemeClr val="tx1"/>
                </a:solidFill>
                <a:effectLst/>
                <a:latin typeface="+mn-lt"/>
                <a:ea typeface="+mn-ea"/>
                <a:cs typeface="+mn-cs"/>
              </a:rPr>
              <a:t>flüssiger</a:t>
            </a:r>
            <a:r>
              <a:rPr lang="de-DE" sz="1200" kern="1200" dirty="0">
                <a:solidFill>
                  <a:schemeClr val="tx1"/>
                </a:solidFill>
                <a:effectLst/>
                <a:latin typeface="+mn-lt"/>
                <a:ea typeface="+mn-ea"/>
                <a:cs typeface="+mn-cs"/>
              </a:rPr>
              <a:t> Zustand ist, sondern, dass es sich um eine </a:t>
            </a:r>
            <a:r>
              <a:rPr lang="de-DE" sz="1200" kern="1200" dirty="0" err="1">
                <a:solidFill>
                  <a:schemeClr val="tx1"/>
                </a:solidFill>
                <a:effectLst/>
                <a:latin typeface="+mn-lt"/>
                <a:ea typeface="+mn-ea"/>
                <a:cs typeface="+mn-cs"/>
              </a:rPr>
              <a:t>Flüssigkeit</a:t>
            </a:r>
            <a:r>
              <a:rPr lang="de-DE" sz="1200" kern="1200" dirty="0">
                <a:solidFill>
                  <a:schemeClr val="tx1"/>
                </a:solidFill>
                <a:effectLst/>
                <a:latin typeface="+mn-lt"/>
                <a:ea typeface="+mn-ea"/>
                <a:cs typeface="+mn-cs"/>
              </a:rPr>
              <a:t> handelt. Die Ebene des </a:t>
            </a:r>
            <a:r>
              <a:rPr lang="de-DE" sz="1200" kern="1200" dirty="0" err="1">
                <a:solidFill>
                  <a:schemeClr val="tx1"/>
                </a:solidFill>
                <a:effectLst/>
                <a:latin typeface="+mn-lt"/>
                <a:ea typeface="+mn-ea"/>
                <a:cs typeface="+mn-cs"/>
              </a:rPr>
              <a:t>Gegenständlichen</a:t>
            </a:r>
            <a:r>
              <a:rPr lang="de-DE" sz="1200" kern="1200" dirty="0">
                <a:solidFill>
                  <a:schemeClr val="tx1"/>
                </a:solidFill>
                <a:effectLst/>
                <a:latin typeface="+mn-lt"/>
                <a:ea typeface="+mn-ea"/>
                <a:cs typeface="+mn-cs"/>
              </a:rPr>
              <a:t> wird zum zentralen Kriterium der Stoffklassifizierung. So </a:t>
            </a:r>
            <a:r>
              <a:rPr lang="de-DE" sz="1200" kern="1200" dirty="0" err="1">
                <a:solidFill>
                  <a:schemeClr val="tx1"/>
                </a:solidFill>
                <a:effectLst/>
                <a:latin typeface="+mn-lt"/>
                <a:ea typeface="+mn-ea"/>
                <a:cs typeface="+mn-cs"/>
              </a:rPr>
              <a:t>könnten</a:t>
            </a:r>
            <a:r>
              <a:rPr lang="de-DE" sz="1200" kern="1200" dirty="0">
                <a:solidFill>
                  <a:schemeClr val="tx1"/>
                </a:solidFill>
                <a:effectLst/>
                <a:latin typeface="+mn-lt"/>
                <a:ea typeface="+mn-ea"/>
                <a:cs typeface="+mn-cs"/>
              </a:rPr>
              <a:t> Eis und (</a:t>
            </a:r>
            <a:r>
              <a:rPr lang="de-DE" sz="1200" kern="1200" dirty="0" err="1">
                <a:solidFill>
                  <a:schemeClr val="tx1"/>
                </a:solidFill>
                <a:effectLst/>
                <a:latin typeface="+mn-lt"/>
                <a:ea typeface="+mn-ea"/>
                <a:cs typeface="+mn-cs"/>
              </a:rPr>
              <a:t>flüssiges</a:t>
            </a:r>
            <a:r>
              <a:rPr lang="de-DE" sz="1200" kern="1200" dirty="0">
                <a:solidFill>
                  <a:schemeClr val="tx1"/>
                </a:solidFill>
                <a:effectLst/>
                <a:latin typeface="+mn-lt"/>
                <a:ea typeface="+mn-ea"/>
                <a:cs typeface="+mn-cs"/>
              </a:rPr>
              <a:t>) Wasser als unterschiedliche Stoffe angesehen werden (dieses Beispiel ist allerdings empirisch nicht belegt).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 weiteres Problem gleichen Konzepts ist, dass </a:t>
            </a:r>
            <a:r>
              <a:rPr lang="de-DE" sz="1200" kern="1200" dirty="0" err="1">
                <a:solidFill>
                  <a:schemeClr val="tx1"/>
                </a:solidFill>
                <a:effectLst/>
                <a:latin typeface="+mn-lt"/>
                <a:ea typeface="+mn-ea"/>
                <a:cs typeface="+mn-cs"/>
              </a:rPr>
              <a:t>Lösen</a:t>
            </a:r>
            <a:r>
              <a:rPr lang="de-DE" sz="1200" kern="1200" dirty="0">
                <a:solidFill>
                  <a:schemeClr val="tx1"/>
                </a:solidFill>
                <a:effectLst/>
                <a:latin typeface="+mn-lt"/>
                <a:ea typeface="+mn-ea"/>
                <a:cs typeface="+mn-cs"/>
              </a:rPr>
              <a:t> und Schmelzen verwechselt werden. </a:t>
            </a:r>
            <a:endParaRPr lang="de-DE" dirty="0"/>
          </a:p>
          <a:p>
            <a:endParaRPr lang="de-DE" sz="1200" kern="1200" dirty="0">
              <a:solidFill>
                <a:schemeClr val="tx1"/>
              </a:solidFill>
              <a:effectLst/>
              <a:latin typeface="+mn-lt"/>
              <a:ea typeface="+mn-ea"/>
              <a:cs typeface="+mn-cs"/>
            </a:endParaRPr>
          </a:p>
          <a:p>
            <a:r>
              <a:rPr lang="de-DE" sz="1200" strike="sngStrike" kern="1200" dirty="0">
                <a:solidFill>
                  <a:schemeClr val="tx1"/>
                </a:solidFill>
                <a:effectLst/>
                <a:latin typeface="+mn-lt"/>
                <a:ea typeface="+mn-ea"/>
                <a:cs typeface="+mn-cs"/>
              </a:rPr>
              <a:t>Beispiel: </a:t>
            </a:r>
            <a:endParaRPr lang="de-DE" strike="sngStrike" dirty="0"/>
          </a:p>
          <a:p>
            <a:r>
              <a:rPr lang="de-DE" sz="1200" strike="sngStrike" kern="1200" dirty="0">
                <a:solidFill>
                  <a:schemeClr val="tx1"/>
                </a:solidFill>
                <a:effectLst/>
                <a:latin typeface="+mn-lt"/>
                <a:ea typeface="+mn-ea"/>
                <a:cs typeface="+mn-cs"/>
              </a:rPr>
              <a:t>Der Zucker wird flüssig. </a:t>
            </a:r>
            <a:r>
              <a:rPr lang="de-DE" sz="1200" strike="sngStrike" kern="1200" dirty="0" err="1">
                <a:solidFill>
                  <a:schemeClr val="tx1"/>
                </a:solidFill>
                <a:effectLst/>
                <a:latin typeface="+mn-lt"/>
                <a:ea typeface="+mn-ea"/>
                <a:cs typeface="+mn-cs"/>
              </a:rPr>
              <a:t>Begründet</a:t>
            </a:r>
            <a:r>
              <a:rPr lang="de-DE" sz="1200" strike="sngStrike" kern="1200" dirty="0">
                <a:solidFill>
                  <a:schemeClr val="tx1"/>
                </a:solidFill>
                <a:effectLst/>
                <a:latin typeface="+mn-lt"/>
                <a:ea typeface="+mn-ea"/>
                <a:cs typeface="+mn-cs"/>
              </a:rPr>
              <a:t> wird diese Vorstellung mit der </a:t>
            </a:r>
            <a:r>
              <a:rPr lang="de-DE" sz="1200" strike="sngStrike" kern="1200" dirty="0" err="1">
                <a:solidFill>
                  <a:schemeClr val="tx1"/>
                </a:solidFill>
                <a:effectLst/>
                <a:latin typeface="+mn-lt"/>
                <a:ea typeface="+mn-ea"/>
                <a:cs typeface="+mn-cs"/>
              </a:rPr>
              <a:t>Schlierenbildung</a:t>
            </a:r>
            <a:r>
              <a:rPr lang="de-DE" sz="1200" strike="sngStrike" kern="1200" dirty="0">
                <a:solidFill>
                  <a:schemeClr val="tx1"/>
                </a:solidFill>
                <a:effectLst/>
                <a:latin typeface="+mn-lt"/>
                <a:ea typeface="+mn-ea"/>
                <a:cs typeface="+mn-cs"/>
              </a:rPr>
              <a:t>. Dieses </a:t>
            </a:r>
            <a:r>
              <a:rPr lang="de-DE" sz="1200" strike="sngStrike" kern="1200" dirty="0" err="1">
                <a:solidFill>
                  <a:schemeClr val="tx1"/>
                </a:solidFill>
                <a:effectLst/>
                <a:latin typeface="+mn-lt"/>
                <a:ea typeface="+mn-ea"/>
                <a:cs typeface="+mn-cs"/>
              </a:rPr>
              <a:t>Phänomen</a:t>
            </a:r>
            <a:r>
              <a:rPr lang="de-DE" sz="1200" strike="sngStrike" kern="1200" dirty="0">
                <a:solidFill>
                  <a:schemeClr val="tx1"/>
                </a:solidFill>
                <a:effectLst/>
                <a:latin typeface="+mn-lt"/>
                <a:ea typeface="+mn-ea"/>
                <a:cs typeface="+mn-cs"/>
              </a:rPr>
              <a:t>, das auf eine unterschiedliche Dichteverteilung und damit unterschiedliche Brechungsindizes </a:t>
            </a:r>
            <a:r>
              <a:rPr lang="de-DE" sz="1200" strike="sngStrike" kern="1200" dirty="0" err="1">
                <a:solidFill>
                  <a:schemeClr val="tx1"/>
                </a:solidFill>
                <a:effectLst/>
                <a:latin typeface="+mn-lt"/>
                <a:ea typeface="+mn-ea"/>
                <a:cs typeface="+mn-cs"/>
              </a:rPr>
              <a:t>zurückzuführen</a:t>
            </a:r>
            <a:r>
              <a:rPr lang="de-DE" sz="1200" strike="sngStrike" kern="1200" dirty="0">
                <a:solidFill>
                  <a:schemeClr val="tx1"/>
                </a:solidFill>
                <a:effectLst/>
                <a:latin typeface="+mn-lt"/>
                <a:ea typeface="+mn-ea"/>
                <a:cs typeface="+mn-cs"/>
              </a:rPr>
              <a:t> ist, kann auch dem </a:t>
            </a:r>
            <a:r>
              <a:rPr lang="de-DE" sz="1200" strike="sngStrike" kern="1200" dirty="0" err="1">
                <a:solidFill>
                  <a:schemeClr val="tx1"/>
                </a:solidFill>
                <a:effectLst/>
                <a:latin typeface="+mn-lt"/>
                <a:ea typeface="+mn-ea"/>
                <a:cs typeface="+mn-cs"/>
              </a:rPr>
              <a:t>Gegenstandsbe</a:t>
            </a:r>
            <a:r>
              <a:rPr lang="de-DE" sz="1200" strike="sngStrike" kern="1200" dirty="0">
                <a:solidFill>
                  <a:schemeClr val="tx1"/>
                </a:solidFill>
                <a:effectLst/>
                <a:latin typeface="+mn-lt"/>
                <a:ea typeface="+mn-ea"/>
                <a:cs typeface="+mn-cs"/>
              </a:rPr>
              <a:t>-reich zugeordnet werden: Die „</a:t>
            </a:r>
            <a:r>
              <a:rPr lang="de-DE" sz="1200" strike="sngStrike" kern="1200" dirty="0" err="1">
                <a:solidFill>
                  <a:schemeClr val="tx1"/>
                </a:solidFill>
                <a:effectLst/>
                <a:latin typeface="+mn-lt"/>
                <a:ea typeface="+mn-ea"/>
                <a:cs typeface="+mn-cs"/>
              </a:rPr>
              <a:t>Stoffgemischportionen</a:t>
            </a:r>
            <a:r>
              <a:rPr lang="de-DE" sz="1200" strike="sngStrike" kern="1200" dirty="0">
                <a:solidFill>
                  <a:schemeClr val="tx1"/>
                </a:solidFill>
                <a:effectLst/>
                <a:latin typeface="+mn-lt"/>
                <a:ea typeface="+mn-ea"/>
                <a:cs typeface="+mn-cs"/>
              </a:rPr>
              <a:t>“ weisen andere Eigenschaften auf als die Stoffe. </a:t>
            </a:r>
            <a:endParaRPr lang="de-DE" strike="sngStrike" dirty="0"/>
          </a:p>
          <a:p>
            <a:endParaRPr lang="de-DE" sz="1200" strike="sngStrike" kern="1200" dirty="0">
              <a:solidFill>
                <a:schemeClr val="tx1"/>
              </a:solidFill>
              <a:effectLst/>
              <a:latin typeface="+mn-lt"/>
              <a:ea typeface="+mn-ea"/>
              <a:cs typeface="+mn-cs"/>
            </a:endParaRPr>
          </a:p>
          <a:p>
            <a:r>
              <a:rPr lang="de-DE" sz="1200" strike="sngStrike" kern="1200" dirty="0">
                <a:solidFill>
                  <a:schemeClr val="tx1"/>
                </a:solidFill>
                <a:effectLst/>
                <a:latin typeface="+mn-lt"/>
                <a:ea typeface="+mn-ea"/>
                <a:cs typeface="+mn-cs"/>
              </a:rPr>
              <a:t>Beurteilung: </a:t>
            </a:r>
            <a:endParaRPr lang="de-DE" strike="sngStrike" dirty="0"/>
          </a:p>
          <a:p>
            <a:r>
              <a:rPr lang="de-DE" sz="1200" strike="sngStrike" kern="1200" dirty="0">
                <a:solidFill>
                  <a:schemeClr val="tx1"/>
                </a:solidFill>
                <a:effectLst/>
                <a:latin typeface="+mn-lt"/>
                <a:ea typeface="+mn-ea"/>
                <a:cs typeface="+mn-cs"/>
              </a:rPr>
              <a:t>Wird nicht zwischen Stoffeigenschaften und den extensiven Eigenschaften der </a:t>
            </a:r>
            <a:r>
              <a:rPr lang="de-DE" sz="1200" strike="sngStrike" kern="1200" dirty="0" err="1">
                <a:solidFill>
                  <a:schemeClr val="tx1"/>
                </a:solidFill>
                <a:effectLst/>
                <a:latin typeface="+mn-lt"/>
                <a:ea typeface="+mn-ea"/>
                <a:cs typeface="+mn-cs"/>
              </a:rPr>
              <a:t>Gegenstände</a:t>
            </a:r>
            <a:r>
              <a:rPr lang="de-DE" sz="1200" strike="sngStrike" kern="1200" dirty="0">
                <a:solidFill>
                  <a:schemeClr val="tx1"/>
                </a:solidFill>
                <a:effectLst/>
                <a:latin typeface="+mn-lt"/>
                <a:ea typeface="+mn-ea"/>
                <a:cs typeface="+mn-cs"/>
              </a:rPr>
              <a:t> unterschieden, kann das Klassifizierungsprinzip von Stoffen nicht nachvollzogen werden. Der konzeptuelle Fehler liegt in der Vermischung der Ebenen. Stoffe und ihre Eigenschaften </a:t>
            </a:r>
            <a:r>
              <a:rPr lang="de-DE" sz="1200" strike="sngStrike" kern="1200" dirty="0" err="1">
                <a:solidFill>
                  <a:schemeClr val="tx1"/>
                </a:solidFill>
                <a:effectLst/>
                <a:latin typeface="+mn-lt"/>
                <a:ea typeface="+mn-ea"/>
                <a:cs typeface="+mn-cs"/>
              </a:rPr>
              <a:t>können</a:t>
            </a:r>
            <a:r>
              <a:rPr lang="de-DE" sz="1200" strike="sngStrike" kern="1200" dirty="0">
                <a:solidFill>
                  <a:schemeClr val="tx1"/>
                </a:solidFill>
                <a:effectLst/>
                <a:latin typeface="+mn-lt"/>
                <a:ea typeface="+mn-ea"/>
                <a:cs typeface="+mn-cs"/>
              </a:rPr>
              <a:t> nur durch </a:t>
            </a:r>
            <a:r>
              <a:rPr lang="de-DE" sz="1200" strike="sngStrike" kern="1200" dirty="0" err="1">
                <a:solidFill>
                  <a:schemeClr val="tx1"/>
                </a:solidFill>
                <a:effectLst/>
                <a:latin typeface="+mn-lt"/>
                <a:ea typeface="+mn-ea"/>
                <a:cs typeface="+mn-cs"/>
              </a:rPr>
              <a:t>gegenständliche</a:t>
            </a:r>
            <a:r>
              <a:rPr lang="de-DE" sz="1200" strike="sngStrike" kern="1200" dirty="0">
                <a:solidFill>
                  <a:schemeClr val="tx1"/>
                </a:solidFill>
                <a:effectLst/>
                <a:latin typeface="+mn-lt"/>
                <a:ea typeface="+mn-ea"/>
                <a:cs typeface="+mn-cs"/>
              </a:rPr>
              <a:t> Wahrnehmung erfasst werden, womit die beiden Ebenen, die der Stoffe und die der Dinge zwingend miteinander verbunden sind. Der Schritt der Abstraktion, in welchem von der </a:t>
            </a:r>
            <a:r>
              <a:rPr lang="de-DE" sz="1200" strike="sngStrike" kern="1200" dirty="0" err="1">
                <a:solidFill>
                  <a:schemeClr val="tx1"/>
                </a:solidFill>
                <a:effectLst/>
                <a:latin typeface="+mn-lt"/>
                <a:ea typeface="+mn-ea"/>
                <a:cs typeface="+mn-cs"/>
              </a:rPr>
              <a:t>gegenständlich</a:t>
            </a:r>
            <a:r>
              <a:rPr lang="de-DE" sz="1200" strike="sngStrike" kern="1200" dirty="0">
                <a:solidFill>
                  <a:schemeClr val="tx1"/>
                </a:solidFill>
                <a:effectLst/>
                <a:latin typeface="+mn-lt"/>
                <a:ea typeface="+mn-ea"/>
                <a:cs typeface="+mn-cs"/>
              </a:rPr>
              <a:t> determinierten Wahrnehmung auf die Eigenschaften der Stoffe geschlossen wird, ist hier nicht erfolgreich. Das Anknüpfen und Reflektieren von Vorstellungen dieser Kategorie ist von großer Bedeutung. </a:t>
            </a:r>
            <a:endParaRPr lang="de-DE" strike="sngStrike" dirty="0"/>
          </a:p>
        </p:txBody>
      </p:sp>
      <p:sp>
        <p:nvSpPr>
          <p:cNvPr id="4" name="Foliennummernplatzhalter 3"/>
          <p:cNvSpPr>
            <a:spLocks noGrp="1"/>
          </p:cNvSpPr>
          <p:nvPr>
            <p:ph type="sldNum" sz="quarter" idx="5"/>
          </p:nvPr>
        </p:nvSpPr>
        <p:spPr/>
        <p:txBody>
          <a:bodyPr/>
          <a:lstStyle/>
          <a:p>
            <a:fld id="{5BDADD7A-5464-40FD-B5CC-4CA36D7CC1F5}" type="slidenum">
              <a:rPr lang="de-DE" smtClean="0"/>
              <a:t>22</a:t>
            </a:fld>
            <a:endParaRPr lang="de-DE"/>
          </a:p>
        </p:txBody>
      </p:sp>
    </p:spTree>
    <p:extLst>
      <p:ext uri="{BB962C8B-B14F-4D97-AF65-F5344CB8AC3E}">
        <p14:creationId xmlns:p14="http://schemas.microsoft.com/office/powerpoint/2010/main" val="2571137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none" kern="1200" dirty="0">
                <a:solidFill>
                  <a:schemeClr val="tx1"/>
                </a:solidFill>
                <a:effectLst/>
                <a:latin typeface="+mn-lt"/>
                <a:ea typeface="+mn-ea"/>
                <a:cs typeface="+mn-cs"/>
              </a:rPr>
              <a:t>Auf Teilchenebene kann es zur dieser kommen.</a:t>
            </a:r>
          </a:p>
          <a:p>
            <a:r>
              <a:rPr lang="de-DE" sz="1200" u="sng" kern="1200" dirty="0">
                <a:solidFill>
                  <a:schemeClr val="tx1"/>
                </a:solidFill>
                <a:effectLst/>
                <a:latin typeface="+mn-lt"/>
                <a:ea typeface="+mn-ea"/>
                <a:cs typeface="+mn-cs"/>
              </a:rPr>
              <a:t>b) Überinterpretation der Teilchenebene </a:t>
            </a:r>
            <a:endParaRPr lang="de-DE" u="sng" dirty="0"/>
          </a:p>
          <a:p>
            <a:r>
              <a:rPr lang="de-DE" sz="1200" kern="1200" dirty="0">
                <a:solidFill>
                  <a:schemeClr val="tx1"/>
                </a:solidFill>
                <a:effectLst/>
                <a:latin typeface="+mn-lt"/>
                <a:ea typeface="+mn-ea"/>
                <a:cs typeface="+mn-cs"/>
              </a:rPr>
              <a:t>In dieser Kategorie werden Vorstellungen genannt, in denen sich beteiligte Teilchen beim </a:t>
            </a:r>
            <a:r>
              <a:rPr lang="de-DE" sz="1200" kern="1200" dirty="0" err="1">
                <a:solidFill>
                  <a:schemeClr val="tx1"/>
                </a:solidFill>
                <a:effectLst/>
                <a:latin typeface="+mn-lt"/>
                <a:ea typeface="+mn-ea"/>
                <a:cs typeface="+mn-cs"/>
              </a:rPr>
              <a:t>Löseprozess</a:t>
            </a:r>
            <a:r>
              <a:rPr lang="de-DE" sz="1200" kern="1200" dirty="0">
                <a:solidFill>
                  <a:schemeClr val="tx1"/>
                </a:solidFill>
                <a:effectLst/>
                <a:latin typeface="+mn-lt"/>
                <a:ea typeface="+mn-ea"/>
                <a:cs typeface="+mn-cs"/>
              </a:rPr>
              <a:t> oder bei </a:t>
            </a:r>
            <a:r>
              <a:rPr lang="de-DE" sz="1200" kern="1200" dirty="0" err="1">
                <a:solidFill>
                  <a:schemeClr val="tx1"/>
                </a:solidFill>
                <a:effectLst/>
                <a:latin typeface="+mn-lt"/>
                <a:ea typeface="+mn-ea"/>
                <a:cs typeface="+mn-cs"/>
              </a:rPr>
              <a:t>Aggregatzustandänderungen</a:t>
            </a:r>
            <a:r>
              <a:rPr lang="de-DE" sz="1200" kern="1200" dirty="0">
                <a:solidFill>
                  <a:schemeClr val="tx1"/>
                </a:solidFill>
                <a:effectLst/>
                <a:latin typeface="+mn-lt"/>
                <a:ea typeface="+mn-ea"/>
                <a:cs typeface="+mn-cs"/>
              </a:rPr>
              <a:t> fest miteinander verbinden. Die Teilchen ziehen sich an – aber derart, dass diese fest, statisch verbunden sind, dass sie aneinander festhalten o .ä. Im fachlichen bzw. fachdidaktischen Modell des Anfangsunterrichts </a:t>
            </a:r>
            <a:r>
              <a:rPr lang="de-DE" sz="1200" kern="1200" dirty="0" err="1">
                <a:solidFill>
                  <a:schemeClr val="tx1"/>
                </a:solidFill>
                <a:effectLst/>
                <a:latin typeface="+mn-lt"/>
                <a:ea typeface="+mn-ea"/>
                <a:cs typeface="+mn-cs"/>
              </a:rPr>
              <a:t>müsste</a:t>
            </a:r>
            <a:r>
              <a:rPr lang="de-DE" sz="1200" kern="1200" dirty="0">
                <a:solidFill>
                  <a:schemeClr val="tx1"/>
                </a:solidFill>
                <a:effectLst/>
                <a:latin typeface="+mn-lt"/>
                <a:ea typeface="+mn-ea"/>
                <a:cs typeface="+mn-cs"/>
              </a:rPr>
              <a:t> dann eine chemische Reaktion abgelaufen sein, denn es liegt ein neues Produkt vor. Solche Vorstellungen nehmen die feste Bindung von Teilchen an. Auf der Ebene der Atome entspräche dies einer kovalenten Bindung. </a:t>
            </a:r>
          </a:p>
          <a:p>
            <a:endParaRPr lang="de-DE" dirty="0"/>
          </a:p>
          <a:p>
            <a:r>
              <a:rPr lang="de-DE" sz="1200" kern="1200" dirty="0">
                <a:solidFill>
                  <a:schemeClr val="tx1"/>
                </a:solidFill>
                <a:effectLst/>
                <a:latin typeface="+mn-lt"/>
                <a:ea typeface="+mn-ea"/>
                <a:cs typeface="+mn-cs"/>
              </a:rPr>
              <a:t>Beispiele: </a:t>
            </a:r>
            <a:endParaRPr lang="de-DE" dirty="0"/>
          </a:p>
          <a:p>
            <a:r>
              <a:rPr lang="de-DE" sz="1200" kern="1200" dirty="0">
                <a:solidFill>
                  <a:schemeClr val="tx1"/>
                </a:solidFill>
                <a:effectLst/>
                <a:latin typeface="+mn-lt"/>
                <a:ea typeface="+mn-ea"/>
                <a:cs typeface="+mn-cs"/>
              </a:rPr>
              <a:t>Beim Lösen von Zucker in Tee beispielsweise verbinden sich Wasserteilchen mit Zuckerteilchen und liegen dann nur noch gepaart vor. Oder die Vorstellungen, in denen beim </a:t>
            </a:r>
            <a:r>
              <a:rPr lang="de-DE" sz="1200" kern="1200" dirty="0" err="1">
                <a:solidFill>
                  <a:schemeClr val="tx1"/>
                </a:solidFill>
                <a:effectLst/>
                <a:latin typeface="+mn-lt"/>
                <a:ea typeface="+mn-ea"/>
                <a:cs typeface="+mn-cs"/>
              </a:rPr>
              <a:t>Lösen</a:t>
            </a:r>
            <a:r>
              <a:rPr lang="de-DE" sz="1200" kern="1200" dirty="0">
                <a:solidFill>
                  <a:schemeClr val="tx1"/>
                </a:solidFill>
                <a:effectLst/>
                <a:latin typeface="+mn-lt"/>
                <a:ea typeface="+mn-ea"/>
                <a:cs typeface="+mn-cs"/>
              </a:rPr>
              <a:t> die beteiligten Teilchen zu einem Neuen verschmelzen.</a:t>
            </a:r>
          </a:p>
          <a:p>
            <a:endParaRPr lang="de-DE" dirty="0"/>
          </a:p>
          <a:p>
            <a:r>
              <a:rPr lang="de-DE" sz="1200" kern="1200" dirty="0">
                <a:solidFill>
                  <a:schemeClr val="tx1"/>
                </a:solidFill>
                <a:effectLst/>
                <a:latin typeface="+mn-lt"/>
                <a:ea typeface="+mn-ea"/>
                <a:cs typeface="+mn-cs"/>
              </a:rPr>
              <a:t>Beurteilung: </a:t>
            </a:r>
            <a:endParaRPr lang="de-DE" dirty="0"/>
          </a:p>
          <a:p>
            <a:r>
              <a:rPr lang="de-DE" sz="1200" kern="1200" dirty="0">
                <a:solidFill>
                  <a:schemeClr val="tx1"/>
                </a:solidFill>
                <a:effectLst/>
                <a:latin typeface="+mn-lt"/>
                <a:ea typeface="+mn-ea"/>
                <a:cs typeface="+mn-cs"/>
              </a:rPr>
              <a:t>Wechselwirkung und Anziehung zwischen Teilchen ist ein Kennzeichen des Teilchenmodells. Die Vorstellungen entsprechen daher in ihrem Grundgedanken dem fachlichen Konzept. Das darin zum Ausdruck kommende statische Konzept des Baus der Materie wird m. E. im Sinne eines kontinuierlichen Lernweges </a:t>
            </a:r>
            <a:r>
              <a:rPr lang="de-DE" sz="1200" kern="1200" dirty="0" err="1">
                <a:solidFill>
                  <a:schemeClr val="tx1"/>
                </a:solidFill>
                <a:effectLst/>
                <a:latin typeface="+mn-lt"/>
                <a:ea typeface="+mn-ea"/>
                <a:cs typeface="+mn-cs"/>
              </a:rPr>
              <a:t>veränderbar</a:t>
            </a:r>
            <a:r>
              <a:rPr lang="de-DE" sz="1200" kern="1200" dirty="0">
                <a:solidFill>
                  <a:schemeClr val="tx1"/>
                </a:solidFill>
                <a:effectLst/>
                <a:latin typeface="+mn-lt"/>
                <a:ea typeface="+mn-ea"/>
                <a:cs typeface="+mn-cs"/>
              </a:rPr>
              <a:t> sein, in Richtung eines dynamischen, die </a:t>
            </a:r>
            <a:r>
              <a:rPr lang="de-DE" sz="1200" kern="1200" dirty="0" err="1">
                <a:solidFill>
                  <a:schemeClr val="tx1"/>
                </a:solidFill>
                <a:effectLst/>
                <a:latin typeface="+mn-lt"/>
                <a:ea typeface="+mn-ea"/>
                <a:cs typeface="+mn-cs"/>
              </a:rPr>
              <a:t>Bewe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gung</a:t>
            </a:r>
            <a:r>
              <a:rPr lang="de-DE" sz="1200" kern="1200" dirty="0">
                <a:solidFill>
                  <a:schemeClr val="tx1"/>
                </a:solidFill>
                <a:effectLst/>
                <a:latin typeface="+mn-lt"/>
                <a:ea typeface="+mn-ea"/>
                <a:cs typeface="+mn-cs"/>
              </a:rPr>
              <a:t> und Wechsel zulassenden Deutungsschemas. Daher sollten solche Vorstellungen gut aus- </a:t>
            </a:r>
            <a:r>
              <a:rPr lang="de-DE" sz="1200" kern="1200" dirty="0" err="1">
                <a:solidFill>
                  <a:schemeClr val="tx1"/>
                </a:solidFill>
                <a:effectLst/>
                <a:latin typeface="+mn-lt"/>
                <a:ea typeface="+mn-ea"/>
                <a:cs typeface="+mn-cs"/>
              </a:rPr>
              <a:t>baufähig</a:t>
            </a:r>
            <a:r>
              <a:rPr lang="de-DE" sz="1200" kern="1200" dirty="0">
                <a:solidFill>
                  <a:schemeClr val="tx1"/>
                </a:solidFill>
                <a:effectLst/>
                <a:latin typeface="+mn-lt"/>
                <a:ea typeface="+mn-ea"/>
                <a:cs typeface="+mn-cs"/>
              </a:rPr>
              <a:t> sein. </a:t>
            </a:r>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23</a:t>
            </a:fld>
            <a:endParaRPr lang="de-DE"/>
          </a:p>
        </p:txBody>
      </p:sp>
    </p:spTree>
    <p:extLst>
      <p:ext uri="{BB962C8B-B14F-4D97-AF65-F5344CB8AC3E}">
        <p14:creationId xmlns:p14="http://schemas.microsoft.com/office/powerpoint/2010/main" val="213167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none" kern="1200" dirty="0">
                <a:solidFill>
                  <a:schemeClr val="tx1"/>
                </a:solidFill>
                <a:effectLst/>
                <a:latin typeface="+mn-lt"/>
                <a:ea typeface="+mn-ea"/>
                <a:cs typeface="+mn-cs"/>
              </a:rPr>
              <a:t>Mischkonzepte können sich wiederum als […] äußern</a:t>
            </a:r>
          </a:p>
          <a:p>
            <a:r>
              <a:rPr lang="de-DE" sz="1200" u="sng" kern="1200" dirty="0">
                <a:solidFill>
                  <a:schemeClr val="tx1"/>
                </a:solidFill>
                <a:effectLst/>
                <a:latin typeface="+mn-lt"/>
                <a:ea typeface="+mn-ea"/>
                <a:cs typeface="+mn-cs"/>
              </a:rPr>
              <a:t>c) Animistische, teleologische Vorstellungen </a:t>
            </a:r>
          </a:p>
          <a:p>
            <a:r>
              <a:rPr lang="de-DE" u="none" dirty="0"/>
              <a:t>Animismus meint das psychologischen Phänomen, dass unbelebte Dingen als lebendig angesehen und ihnen menschliche Eigenschaften zugewiesen werden. Die Teleologie geht davon aus, dass alle Entwicklungsprozesse immer zielorientiert ablaufen.</a:t>
            </a:r>
          </a:p>
          <a:p>
            <a:r>
              <a:rPr lang="de-DE" sz="1200" kern="1200" dirty="0">
                <a:solidFill>
                  <a:schemeClr val="tx1"/>
                </a:solidFill>
                <a:effectLst/>
                <a:latin typeface="+mn-lt"/>
                <a:ea typeface="+mn-ea"/>
                <a:cs typeface="+mn-cs"/>
              </a:rPr>
              <a:t>In unserem Fall werden bei der Ursachensuche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den Ablauf eines Prozess oder eines </a:t>
            </a:r>
            <a:r>
              <a:rPr lang="de-DE" sz="1200" kern="1200" dirty="0" err="1">
                <a:solidFill>
                  <a:schemeClr val="tx1"/>
                </a:solidFill>
                <a:effectLst/>
                <a:latin typeface="+mn-lt"/>
                <a:ea typeface="+mn-ea"/>
                <a:cs typeface="+mn-cs"/>
              </a:rPr>
              <a:t>Phänomens</a:t>
            </a:r>
            <a:r>
              <a:rPr lang="de-DE" sz="1200" kern="1200" dirty="0">
                <a:solidFill>
                  <a:schemeClr val="tx1"/>
                </a:solidFill>
                <a:effectLst/>
                <a:latin typeface="+mn-lt"/>
                <a:ea typeface="+mn-ea"/>
                <a:cs typeface="+mn-cs"/>
              </a:rPr>
              <a:t> werden häufig teleologische Begründungen gesucht. Auf Teilchenebene werden dabei willentliche </a:t>
            </a:r>
            <a:r>
              <a:rPr lang="de-DE" sz="1200" kern="1200" dirty="0" err="1">
                <a:solidFill>
                  <a:schemeClr val="tx1"/>
                </a:solidFill>
                <a:effectLst/>
                <a:latin typeface="+mn-lt"/>
                <a:ea typeface="+mn-ea"/>
                <a:cs typeface="+mn-cs"/>
              </a:rPr>
              <a:t>Gründe</a:t>
            </a:r>
            <a:r>
              <a:rPr lang="de-DE" sz="1200" kern="1200" dirty="0">
                <a:solidFill>
                  <a:schemeClr val="tx1"/>
                </a:solidFill>
                <a:effectLst/>
                <a:latin typeface="+mn-lt"/>
                <a:ea typeface="+mn-ea"/>
                <a:cs typeface="+mn-cs"/>
              </a:rPr>
              <a:t> aufgeführt, welche den Teilchen eine aktive Gestaltungsfähigkeit zuschreiben.</a:t>
            </a:r>
            <a:endParaRPr lang="de-DE" dirty="0"/>
          </a:p>
          <a:p>
            <a:r>
              <a:rPr lang="de-DE" sz="1200" kern="1200" dirty="0">
                <a:solidFill>
                  <a:schemeClr val="tx1"/>
                </a:solidFill>
                <a:effectLst/>
                <a:latin typeface="+mn-lt"/>
                <a:ea typeface="+mn-ea"/>
                <a:cs typeface="+mn-cs"/>
              </a:rPr>
              <a:t>Dies äußert </a:t>
            </a:r>
            <a:r>
              <a:rPr lang="de-DE" sz="1200" kern="1200" dirty="0" err="1">
                <a:solidFill>
                  <a:schemeClr val="tx1"/>
                </a:solidFill>
                <a:effectLst/>
                <a:latin typeface="+mn-lt"/>
                <a:ea typeface="+mn-ea"/>
                <a:cs typeface="+mn-cs"/>
              </a:rPr>
              <a:t>z.B</a:t>
            </a:r>
            <a:r>
              <a:rPr lang="de-DE" sz="1200" kern="1200" dirty="0">
                <a:solidFill>
                  <a:schemeClr val="tx1"/>
                </a:solidFill>
                <a:effectLst/>
                <a:latin typeface="+mn-lt"/>
                <a:ea typeface="+mn-ea"/>
                <a:cs typeface="+mn-cs"/>
              </a:rPr>
              <a:t> in Aussagen wie:</a:t>
            </a:r>
            <a:endParaRPr lang="de-DE" dirty="0"/>
          </a:p>
          <a:p>
            <a:r>
              <a:rPr lang="de-DE" sz="1200" kern="1200" dirty="0">
                <a:solidFill>
                  <a:schemeClr val="tx1"/>
                </a:solidFill>
                <a:effectLst/>
                <a:latin typeface="+mn-lt"/>
                <a:ea typeface="+mn-ea"/>
                <a:cs typeface="+mn-cs"/>
              </a:rPr>
              <a:t>Die Teilchen wollen </a:t>
            </a:r>
            <a:r>
              <a:rPr lang="de-DE" sz="1200" kern="1200" dirty="0" err="1">
                <a:solidFill>
                  <a:schemeClr val="tx1"/>
                </a:solidFill>
                <a:effectLst/>
                <a:latin typeface="+mn-lt"/>
                <a:ea typeface="+mn-ea"/>
                <a:cs typeface="+mn-cs"/>
              </a:rPr>
              <a:t>möglichst</a:t>
            </a:r>
            <a:r>
              <a:rPr lang="de-DE" sz="1200" kern="1200" dirty="0">
                <a:solidFill>
                  <a:schemeClr val="tx1"/>
                </a:solidFill>
                <a:effectLst/>
                <a:latin typeface="+mn-lt"/>
                <a:ea typeface="+mn-ea"/>
                <a:cs typeface="+mn-cs"/>
              </a:rPr>
              <a:t> viel Platz haben. Der Stoff verteilt sich im Raum, weil Teil-</a:t>
            </a:r>
            <a:r>
              <a:rPr lang="de-DE" sz="1200" kern="1200" dirty="0" err="1">
                <a:solidFill>
                  <a:schemeClr val="tx1"/>
                </a:solidFill>
                <a:effectLst/>
                <a:latin typeface="+mn-lt"/>
                <a:ea typeface="+mn-ea"/>
                <a:cs typeface="+mn-cs"/>
              </a:rPr>
              <a:t>chen</a:t>
            </a:r>
            <a:r>
              <a:rPr lang="de-DE" sz="1200" kern="1200" dirty="0">
                <a:solidFill>
                  <a:schemeClr val="tx1"/>
                </a:solidFill>
                <a:effectLst/>
                <a:latin typeface="+mn-lt"/>
                <a:ea typeface="+mn-ea"/>
                <a:cs typeface="+mn-cs"/>
              </a:rPr>
              <a:t> immer den </a:t>
            </a:r>
            <a:r>
              <a:rPr lang="de-DE" sz="1200" kern="1200" dirty="0" err="1">
                <a:solidFill>
                  <a:schemeClr val="tx1"/>
                </a:solidFill>
                <a:effectLst/>
                <a:latin typeface="+mn-lt"/>
                <a:ea typeface="+mn-ea"/>
                <a:cs typeface="+mn-cs"/>
              </a:rPr>
              <a:t>größten</a:t>
            </a:r>
            <a:r>
              <a:rPr lang="de-DE" sz="1200" kern="1200" dirty="0">
                <a:solidFill>
                  <a:schemeClr val="tx1"/>
                </a:solidFill>
                <a:effectLst/>
                <a:latin typeface="+mn-lt"/>
                <a:ea typeface="+mn-ea"/>
                <a:cs typeface="+mn-cs"/>
              </a:rPr>
              <a:t> Abstand und </a:t>
            </a:r>
            <a:r>
              <a:rPr lang="de-DE" sz="1200" kern="1200" dirty="0" err="1">
                <a:solidFill>
                  <a:schemeClr val="tx1"/>
                </a:solidFill>
                <a:effectLst/>
                <a:latin typeface="+mn-lt"/>
                <a:ea typeface="+mn-ea"/>
                <a:cs typeface="+mn-cs"/>
              </a:rPr>
              <a:t>möglichst</a:t>
            </a:r>
            <a:r>
              <a:rPr lang="de-DE" sz="1200" kern="1200" dirty="0">
                <a:solidFill>
                  <a:schemeClr val="tx1"/>
                </a:solidFill>
                <a:effectLst/>
                <a:latin typeface="+mn-lt"/>
                <a:ea typeface="+mn-ea"/>
                <a:cs typeface="+mn-cs"/>
              </a:rPr>
              <a:t> großen Raum einnehmen </a:t>
            </a:r>
            <a:r>
              <a:rPr lang="de-DE" sz="1200" kern="1200" dirty="0" err="1">
                <a:solidFill>
                  <a:schemeClr val="tx1"/>
                </a:solidFill>
                <a:effectLst/>
                <a:latin typeface="+mn-lt"/>
                <a:ea typeface="+mn-ea"/>
                <a:cs typeface="+mn-cs"/>
              </a:rPr>
              <a:t>möchten</a:t>
            </a:r>
            <a:r>
              <a:rPr lang="de-DE" sz="1200" kern="1200" dirty="0">
                <a:solidFill>
                  <a:schemeClr val="tx1"/>
                </a:solidFill>
                <a:effectLst/>
                <a:latin typeface="+mn-lt"/>
                <a:ea typeface="+mn-ea"/>
                <a:cs typeface="+mn-cs"/>
              </a:rPr>
              <a:t>. Die Teilchen bewegen sich beim Erhitzen schneller, um der Hitze zu entkommen. Die Teilchen ziehen sich beim </a:t>
            </a:r>
            <a:r>
              <a:rPr lang="de-DE" sz="1200" kern="1200" dirty="0" err="1">
                <a:solidFill>
                  <a:schemeClr val="tx1"/>
                </a:solidFill>
                <a:effectLst/>
                <a:latin typeface="+mn-lt"/>
                <a:ea typeface="+mn-ea"/>
                <a:cs typeface="+mn-cs"/>
              </a:rPr>
              <a:t>Abkühlen</a:t>
            </a:r>
            <a:r>
              <a:rPr lang="de-DE" sz="1200" kern="1200" dirty="0">
                <a:solidFill>
                  <a:schemeClr val="tx1"/>
                </a:solidFill>
                <a:effectLst/>
                <a:latin typeface="+mn-lt"/>
                <a:ea typeface="+mn-ea"/>
                <a:cs typeface="+mn-cs"/>
              </a:rPr>
              <a:t> zusammen, weil sie sich </a:t>
            </a:r>
            <a:r>
              <a:rPr lang="de-DE" sz="1200" kern="1200" dirty="0" err="1">
                <a:solidFill>
                  <a:schemeClr val="tx1"/>
                </a:solidFill>
                <a:effectLst/>
                <a:latin typeface="+mn-lt"/>
                <a:ea typeface="+mn-ea"/>
                <a:cs typeface="+mn-cs"/>
              </a:rPr>
              <a:t>wärmen</a:t>
            </a:r>
            <a:r>
              <a:rPr lang="de-DE" sz="1200" kern="1200" dirty="0">
                <a:solidFill>
                  <a:schemeClr val="tx1"/>
                </a:solidFill>
                <a:effectLst/>
                <a:latin typeface="+mn-lt"/>
                <a:ea typeface="+mn-ea"/>
                <a:cs typeface="+mn-cs"/>
              </a:rPr>
              <a:t> wollen. Atome sind Lebewesen, sie leben und </a:t>
            </a:r>
            <a:r>
              <a:rPr lang="de-DE" sz="1200" kern="1200" dirty="0" err="1">
                <a:solidFill>
                  <a:schemeClr val="tx1"/>
                </a:solidFill>
                <a:effectLst/>
                <a:latin typeface="+mn-lt"/>
                <a:ea typeface="+mn-ea"/>
                <a:cs typeface="+mn-cs"/>
              </a:rPr>
              <a:t>können</a:t>
            </a:r>
            <a:r>
              <a:rPr lang="de-DE" sz="1200" kern="1200" dirty="0">
                <a:solidFill>
                  <a:schemeClr val="tx1"/>
                </a:solidFill>
                <a:effectLst/>
                <a:latin typeface="+mn-lt"/>
                <a:ea typeface="+mn-ea"/>
                <a:cs typeface="+mn-cs"/>
              </a:rPr>
              <a:t> wachsen. </a:t>
            </a:r>
            <a:endParaRPr lang="de-DE" dirty="0"/>
          </a:p>
          <a:p>
            <a:endParaRPr lang="de-DE" sz="1200" kern="1200" dirty="0">
              <a:solidFill>
                <a:schemeClr val="tx1"/>
              </a:solidFill>
              <a:effectLst/>
              <a:latin typeface="+mn-lt"/>
              <a:ea typeface="+mn-ea"/>
              <a:cs typeface="+mn-cs"/>
            </a:endParaRPr>
          </a:p>
          <a:p>
            <a:r>
              <a:rPr lang="de-DE" sz="1200" strike="sngStrike" kern="1200" dirty="0">
                <a:solidFill>
                  <a:schemeClr val="tx1"/>
                </a:solidFill>
                <a:effectLst/>
                <a:latin typeface="+mn-lt"/>
                <a:ea typeface="+mn-ea"/>
                <a:cs typeface="+mn-cs"/>
              </a:rPr>
              <a:t>Beurteilung: </a:t>
            </a:r>
            <a:endParaRPr lang="de-DE" strike="sngStrike" dirty="0"/>
          </a:p>
          <a:p>
            <a:r>
              <a:rPr lang="de-DE" sz="1200" strike="sngStrike" kern="1200" dirty="0" err="1">
                <a:solidFill>
                  <a:schemeClr val="tx1"/>
                </a:solidFill>
                <a:effectLst/>
                <a:latin typeface="+mn-lt"/>
                <a:ea typeface="+mn-ea"/>
                <a:cs typeface="+mn-cs"/>
              </a:rPr>
              <a:t>Während</a:t>
            </a:r>
            <a:r>
              <a:rPr lang="de-DE" sz="1200" strike="sngStrike" kern="1200" dirty="0">
                <a:solidFill>
                  <a:schemeClr val="tx1"/>
                </a:solidFill>
                <a:effectLst/>
                <a:latin typeface="+mn-lt"/>
                <a:ea typeface="+mn-ea"/>
                <a:cs typeface="+mn-cs"/>
              </a:rPr>
              <a:t> die fachlichen Kriterien definiert und in ihrer </a:t>
            </a:r>
            <a:r>
              <a:rPr lang="de-DE" sz="1200" strike="sngStrike" kern="1200" dirty="0" err="1">
                <a:solidFill>
                  <a:schemeClr val="tx1"/>
                </a:solidFill>
                <a:effectLst/>
                <a:latin typeface="+mn-lt"/>
                <a:ea typeface="+mn-ea"/>
                <a:cs typeface="+mn-cs"/>
              </a:rPr>
              <a:t>Ausprägung</a:t>
            </a:r>
            <a:r>
              <a:rPr lang="de-DE" sz="1200" strike="sngStrike" kern="1200" dirty="0">
                <a:solidFill>
                  <a:schemeClr val="tx1"/>
                </a:solidFill>
                <a:effectLst/>
                <a:latin typeface="+mn-lt"/>
                <a:ea typeface="+mn-ea"/>
                <a:cs typeface="+mn-cs"/>
              </a:rPr>
              <a:t> verglichen werden </a:t>
            </a:r>
            <a:r>
              <a:rPr lang="de-DE" sz="1200" strike="sngStrike" kern="1200" dirty="0" err="1">
                <a:solidFill>
                  <a:schemeClr val="tx1"/>
                </a:solidFill>
                <a:effectLst/>
                <a:latin typeface="+mn-lt"/>
                <a:ea typeface="+mn-ea"/>
                <a:cs typeface="+mn-cs"/>
              </a:rPr>
              <a:t>können</a:t>
            </a:r>
            <a:r>
              <a:rPr lang="de-DE" sz="1200" strike="sngStrike" kern="1200" dirty="0">
                <a:solidFill>
                  <a:schemeClr val="tx1"/>
                </a:solidFill>
                <a:effectLst/>
                <a:latin typeface="+mn-lt"/>
                <a:ea typeface="+mn-ea"/>
                <a:cs typeface="+mn-cs"/>
              </a:rPr>
              <a:t>, sind teleologische Eigenschaften </a:t>
            </a:r>
            <a:r>
              <a:rPr lang="de-DE" sz="1200" strike="sngStrike" kern="1200" dirty="0" err="1">
                <a:solidFill>
                  <a:schemeClr val="tx1"/>
                </a:solidFill>
                <a:effectLst/>
                <a:latin typeface="+mn-lt"/>
                <a:ea typeface="+mn-ea"/>
                <a:cs typeface="+mn-cs"/>
              </a:rPr>
              <a:t>willkürlich</a:t>
            </a:r>
            <a:r>
              <a:rPr lang="de-DE" sz="1200" strike="sngStrike" kern="1200" dirty="0">
                <a:solidFill>
                  <a:schemeClr val="tx1"/>
                </a:solidFill>
                <a:effectLst/>
                <a:latin typeface="+mn-lt"/>
                <a:ea typeface="+mn-ea"/>
                <a:cs typeface="+mn-cs"/>
              </a:rPr>
              <a:t> und </a:t>
            </a:r>
            <a:r>
              <a:rPr lang="de-DE" sz="1200" strike="sngStrike" kern="1200" dirty="0" err="1">
                <a:solidFill>
                  <a:schemeClr val="tx1"/>
                </a:solidFill>
                <a:effectLst/>
                <a:latin typeface="+mn-lt"/>
                <a:ea typeface="+mn-ea"/>
                <a:cs typeface="+mn-cs"/>
              </a:rPr>
              <a:t>völlig</a:t>
            </a:r>
            <a:r>
              <a:rPr lang="de-DE" sz="1200" strike="sngStrike" kern="1200" dirty="0">
                <a:solidFill>
                  <a:schemeClr val="tx1"/>
                </a:solidFill>
                <a:effectLst/>
                <a:latin typeface="+mn-lt"/>
                <a:ea typeface="+mn-ea"/>
                <a:cs typeface="+mn-cs"/>
              </a:rPr>
              <a:t> variabel. Die Akzeptanz relevanter Eigenschaften auf Stoff- und Teilchenebene wird erschwert sein. </a:t>
            </a:r>
            <a:endParaRPr lang="de-DE" strike="sngStrike" dirty="0"/>
          </a:p>
          <a:p>
            <a:r>
              <a:rPr lang="de-DE" sz="1200" strike="sngStrike" kern="1200" dirty="0">
                <a:solidFill>
                  <a:schemeClr val="tx1"/>
                </a:solidFill>
                <a:effectLst/>
                <a:latin typeface="+mn-lt"/>
                <a:ea typeface="+mn-ea"/>
                <a:cs typeface="+mn-cs"/>
              </a:rPr>
              <a:t>Es werden Kriterien der belebten und unbelebten Welt vermischt. CHI ordnete </a:t>
            </a:r>
            <a:r>
              <a:rPr lang="de-DE" sz="1200" strike="sngStrike" kern="1200" dirty="0" err="1">
                <a:solidFill>
                  <a:schemeClr val="tx1"/>
                </a:solidFill>
                <a:effectLst/>
                <a:latin typeface="+mn-lt"/>
                <a:ea typeface="+mn-ea"/>
                <a:cs typeface="+mn-cs"/>
              </a:rPr>
              <a:t>hierfür</a:t>
            </a:r>
            <a:r>
              <a:rPr lang="de-DE" sz="1200" strike="sngStrike" kern="1200" dirty="0">
                <a:solidFill>
                  <a:schemeClr val="tx1"/>
                </a:solidFill>
                <a:effectLst/>
                <a:latin typeface="+mn-lt"/>
                <a:ea typeface="+mn-ea"/>
                <a:cs typeface="+mn-cs"/>
              </a:rPr>
              <a:t> zwei getrennte Unterkategorien zu. Nach der Theorie des Erfahrungsbasierten Verstehens kann man zuordnen und </a:t>
            </a:r>
            <a:r>
              <a:rPr lang="de-DE" sz="1200" strike="sngStrike" kern="1200" dirty="0" err="1">
                <a:solidFill>
                  <a:schemeClr val="tx1"/>
                </a:solidFill>
                <a:effectLst/>
                <a:latin typeface="+mn-lt"/>
                <a:ea typeface="+mn-ea"/>
                <a:cs typeface="+mn-cs"/>
              </a:rPr>
              <a:t>begründen</a:t>
            </a:r>
            <a:r>
              <a:rPr lang="de-DE" sz="1200" strike="sngStrike" kern="1200" dirty="0">
                <a:solidFill>
                  <a:schemeClr val="tx1"/>
                </a:solidFill>
                <a:effectLst/>
                <a:latin typeface="+mn-lt"/>
                <a:ea typeface="+mn-ea"/>
                <a:cs typeface="+mn-cs"/>
              </a:rPr>
              <a:t>, dass bei fehlender </a:t>
            </a:r>
            <a:r>
              <a:rPr lang="de-DE" sz="1200" strike="sngStrike" kern="1200" dirty="0" err="1">
                <a:solidFill>
                  <a:schemeClr val="tx1"/>
                </a:solidFill>
                <a:effectLst/>
                <a:latin typeface="+mn-lt"/>
                <a:ea typeface="+mn-ea"/>
                <a:cs typeface="+mn-cs"/>
              </a:rPr>
              <a:t>Erklärung</a:t>
            </a:r>
            <a:r>
              <a:rPr lang="de-DE" sz="1200" strike="sngStrike" kern="1200" dirty="0">
                <a:solidFill>
                  <a:schemeClr val="tx1"/>
                </a:solidFill>
                <a:effectLst/>
                <a:latin typeface="+mn-lt"/>
                <a:ea typeface="+mn-ea"/>
                <a:cs typeface="+mn-cs"/>
              </a:rPr>
              <a:t> zu einem Problem schnell </a:t>
            </a:r>
            <a:r>
              <a:rPr lang="de-DE" sz="1200" strike="sngStrike" kern="1200" dirty="0" err="1">
                <a:solidFill>
                  <a:schemeClr val="tx1"/>
                </a:solidFill>
                <a:effectLst/>
                <a:latin typeface="+mn-lt"/>
                <a:ea typeface="+mn-ea"/>
                <a:cs typeface="+mn-cs"/>
              </a:rPr>
              <a:t>eige-nes</a:t>
            </a:r>
            <a:r>
              <a:rPr lang="de-DE" sz="1200" strike="sngStrike" kern="1200" dirty="0">
                <a:solidFill>
                  <a:schemeClr val="tx1"/>
                </a:solidFill>
                <a:effectLst/>
                <a:latin typeface="+mn-lt"/>
                <a:ea typeface="+mn-ea"/>
                <a:cs typeface="+mn-cs"/>
              </a:rPr>
              <a:t> Handeln und eigene </a:t>
            </a:r>
            <a:r>
              <a:rPr lang="de-DE" sz="1200" strike="sngStrike" kern="1200" dirty="0" err="1">
                <a:solidFill>
                  <a:schemeClr val="tx1"/>
                </a:solidFill>
                <a:effectLst/>
                <a:latin typeface="+mn-lt"/>
                <a:ea typeface="+mn-ea"/>
                <a:cs typeface="+mn-cs"/>
              </a:rPr>
              <a:t>Beweggründe</a:t>
            </a:r>
            <a:r>
              <a:rPr lang="de-DE" sz="1200" strike="sngStrike" kern="1200" dirty="0">
                <a:solidFill>
                  <a:schemeClr val="tx1"/>
                </a:solidFill>
                <a:effectLst/>
                <a:latin typeface="+mn-lt"/>
                <a:ea typeface="+mn-ea"/>
                <a:cs typeface="+mn-cs"/>
              </a:rPr>
              <a:t> zu ersten Antworten </a:t>
            </a:r>
            <a:r>
              <a:rPr lang="de-DE" sz="1200" strike="sngStrike" kern="1200" dirty="0" err="1">
                <a:solidFill>
                  <a:schemeClr val="tx1"/>
                </a:solidFill>
                <a:effectLst/>
                <a:latin typeface="+mn-lt"/>
                <a:ea typeface="+mn-ea"/>
                <a:cs typeface="+mn-cs"/>
              </a:rPr>
              <a:t>führen</a:t>
            </a:r>
            <a:r>
              <a:rPr lang="de-DE" sz="1200" strike="sngStrike" kern="1200" dirty="0">
                <a:solidFill>
                  <a:schemeClr val="tx1"/>
                </a:solidFill>
                <a:effectLst/>
                <a:latin typeface="+mn-lt"/>
                <a:ea typeface="+mn-ea"/>
                <a:cs typeface="+mn-cs"/>
              </a:rPr>
              <a:t>: Teilchen </a:t>
            </a:r>
            <a:r>
              <a:rPr lang="de-DE" sz="1200" strike="sngStrike" kern="1200" dirty="0" err="1">
                <a:solidFill>
                  <a:schemeClr val="tx1"/>
                </a:solidFill>
                <a:effectLst/>
                <a:latin typeface="+mn-lt"/>
                <a:ea typeface="+mn-ea"/>
                <a:cs typeface="+mn-cs"/>
              </a:rPr>
              <a:t>können</a:t>
            </a:r>
            <a:r>
              <a:rPr lang="de-DE" sz="1200" strike="sngStrike" kern="1200" dirty="0">
                <a:solidFill>
                  <a:schemeClr val="tx1"/>
                </a:solidFill>
                <a:effectLst/>
                <a:latin typeface="+mn-lt"/>
                <a:ea typeface="+mn-ea"/>
                <a:cs typeface="+mn-cs"/>
              </a:rPr>
              <a:t> nach dieser Vorgehensweise problemlos personifiziert werden. Die dann allerdings notwendigen </a:t>
            </a:r>
            <a:r>
              <a:rPr lang="de-DE" sz="1200" strike="sngStrike" kern="1200" dirty="0" err="1">
                <a:solidFill>
                  <a:schemeClr val="tx1"/>
                </a:solidFill>
                <a:effectLst/>
                <a:latin typeface="+mn-lt"/>
                <a:ea typeface="+mn-ea"/>
                <a:cs typeface="+mn-cs"/>
              </a:rPr>
              <a:t>Begründungen</a:t>
            </a:r>
            <a:r>
              <a:rPr lang="de-DE" sz="1200" strike="sngStrike" kern="1200" dirty="0">
                <a:solidFill>
                  <a:schemeClr val="tx1"/>
                </a:solidFill>
                <a:effectLst/>
                <a:latin typeface="+mn-lt"/>
                <a:ea typeface="+mn-ea"/>
                <a:cs typeface="+mn-cs"/>
              </a:rPr>
              <a:t>, sind oft nicht diskutabel, sondern </a:t>
            </a:r>
            <a:r>
              <a:rPr lang="de-DE" sz="1200" strike="sngStrike" kern="1200" dirty="0" err="1">
                <a:solidFill>
                  <a:schemeClr val="tx1"/>
                </a:solidFill>
                <a:effectLst/>
                <a:latin typeface="+mn-lt"/>
                <a:ea typeface="+mn-ea"/>
                <a:cs typeface="+mn-cs"/>
              </a:rPr>
              <a:t>für</a:t>
            </a:r>
            <a:r>
              <a:rPr lang="de-DE" sz="1200" strike="sngStrike" kern="1200" dirty="0">
                <a:solidFill>
                  <a:schemeClr val="tx1"/>
                </a:solidFill>
                <a:effectLst/>
                <a:latin typeface="+mn-lt"/>
                <a:ea typeface="+mn-ea"/>
                <a:cs typeface="+mn-cs"/>
              </a:rPr>
              <a:t> sich stehend: „</a:t>
            </a:r>
            <a:r>
              <a:rPr lang="de-DE" sz="1200" strike="sngStrike" kern="1200" dirty="0" err="1">
                <a:solidFill>
                  <a:schemeClr val="tx1"/>
                </a:solidFill>
                <a:effectLst/>
                <a:latin typeface="+mn-lt"/>
                <a:ea typeface="+mn-ea"/>
                <a:cs typeface="+mn-cs"/>
              </a:rPr>
              <a:t>It</a:t>
            </a:r>
            <a:r>
              <a:rPr lang="de-DE" sz="1200" strike="sngStrike" kern="1200" dirty="0">
                <a:solidFill>
                  <a:schemeClr val="tx1"/>
                </a:solidFill>
                <a:effectLst/>
                <a:latin typeface="+mn-lt"/>
                <a:ea typeface="+mn-ea"/>
                <a:cs typeface="+mn-cs"/>
              </a:rPr>
              <a:t> </a:t>
            </a:r>
            <a:r>
              <a:rPr lang="de-DE" sz="1200" strike="sngStrike" kern="1200" dirty="0" err="1">
                <a:solidFill>
                  <a:schemeClr val="tx1"/>
                </a:solidFill>
                <a:effectLst/>
                <a:latin typeface="+mn-lt"/>
                <a:ea typeface="+mn-ea"/>
                <a:cs typeface="+mn-cs"/>
              </a:rPr>
              <a:t>is</a:t>
            </a:r>
            <a:r>
              <a:rPr lang="de-DE" sz="1200" strike="sngStrike" kern="1200" dirty="0">
                <a:solidFill>
                  <a:schemeClr val="tx1"/>
                </a:solidFill>
                <a:effectLst/>
                <a:latin typeface="+mn-lt"/>
                <a:ea typeface="+mn-ea"/>
                <a:cs typeface="+mn-cs"/>
              </a:rPr>
              <a:t> just like </a:t>
            </a:r>
            <a:r>
              <a:rPr lang="de-DE" sz="1200" strike="sngStrike" kern="1200" dirty="0" err="1">
                <a:solidFill>
                  <a:schemeClr val="tx1"/>
                </a:solidFill>
                <a:effectLst/>
                <a:latin typeface="+mn-lt"/>
                <a:ea typeface="+mn-ea"/>
                <a:cs typeface="+mn-cs"/>
              </a:rPr>
              <a:t>that</a:t>
            </a:r>
            <a:r>
              <a:rPr lang="de-DE" sz="1200" strike="sngStrike" kern="1200" dirty="0">
                <a:solidFill>
                  <a:schemeClr val="tx1"/>
                </a:solidFill>
                <a:effectLst/>
                <a:latin typeface="+mn-lt"/>
                <a:ea typeface="+mn-ea"/>
                <a:cs typeface="+mn-cs"/>
              </a:rPr>
              <a:t>“.</a:t>
            </a:r>
            <a:endParaRPr lang="de-DE" strike="sngStrike" dirty="0"/>
          </a:p>
        </p:txBody>
      </p:sp>
      <p:sp>
        <p:nvSpPr>
          <p:cNvPr id="4" name="Foliennummernplatzhalter 3"/>
          <p:cNvSpPr>
            <a:spLocks noGrp="1"/>
          </p:cNvSpPr>
          <p:nvPr>
            <p:ph type="sldNum" sz="quarter" idx="5"/>
          </p:nvPr>
        </p:nvSpPr>
        <p:spPr/>
        <p:txBody>
          <a:bodyPr/>
          <a:lstStyle/>
          <a:p>
            <a:fld id="{5BDADD7A-5464-40FD-B5CC-4CA36D7CC1F5}" type="slidenum">
              <a:rPr lang="de-DE" smtClean="0"/>
              <a:t>24</a:t>
            </a:fld>
            <a:endParaRPr lang="de-DE"/>
          </a:p>
        </p:txBody>
      </p:sp>
    </p:spTree>
    <p:extLst>
      <p:ext uri="{BB962C8B-B14F-4D97-AF65-F5344CB8AC3E}">
        <p14:creationId xmlns:p14="http://schemas.microsoft.com/office/powerpoint/2010/main" val="340790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weitere Hilfestellung zur Rekonstruktion unseres Themas liefert die Auseinandersetzung mit Schülervorstellungen zu chemischen Reaktionen.</a:t>
            </a:r>
          </a:p>
          <a:p>
            <a:r>
              <a:rPr lang="de-DE" dirty="0"/>
              <a:t>Auch hier unterteilen wir wieder in die drei bereits verwendeten Kategorien.</a:t>
            </a:r>
          </a:p>
          <a:p>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25</a:t>
            </a:fld>
            <a:endParaRPr lang="de-DE"/>
          </a:p>
        </p:txBody>
      </p:sp>
    </p:spTree>
    <p:extLst>
      <p:ext uri="{BB962C8B-B14F-4D97-AF65-F5344CB8AC3E}">
        <p14:creationId xmlns:p14="http://schemas.microsoft.com/office/powerpoint/2010/main" val="140650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Eine der bekanntesten Schülerinnenvorstellungen stellt wahrscheinlich die […] dar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u="sng" dirty="0"/>
              <a:t>a) </a:t>
            </a:r>
            <a:r>
              <a:rPr lang="de-DE" sz="1200" u="sng" kern="1200" dirty="0">
                <a:solidFill>
                  <a:schemeClr val="tx1"/>
                </a:solidFill>
                <a:effectLst/>
                <a:latin typeface="+mn-lt"/>
                <a:ea typeface="+mn-ea"/>
                <a:cs typeface="+mn-cs"/>
              </a:rPr>
              <a:t>Vernichtung von Gegenstand, von Stoff und Materie</a:t>
            </a:r>
            <a:endParaRPr lang="de-DE"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Diesen Vorstellungen nach </a:t>
            </a:r>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 eine Verbrennung zur Vernichtung der Stoffe im Sinne der Stoffportionen, Körper, oder Dinge.</a:t>
            </a:r>
            <a:endParaRPr lang="de-DE" dirty="0"/>
          </a:p>
          <a:p>
            <a:r>
              <a:rPr lang="de-DE" sz="1200" kern="1200" dirty="0">
                <a:solidFill>
                  <a:schemeClr val="tx1"/>
                </a:solidFill>
                <a:effectLst/>
                <a:latin typeface="+mn-lt"/>
                <a:ea typeface="+mn-ea"/>
                <a:cs typeface="+mn-cs"/>
              </a:rPr>
              <a:t>Dies ist fachlich soweit korrekt, problematisch ist in der Folge die Annahme der Vernichtung von Materie und die Gleichsetzung der Gegenstands- Stoff- und Materievernichtung: Die Stoffe sind vernichtet, weil die Gegenstände, die sie bilden, vernichtet sind. Viele Studien belegen, dass </a:t>
            </a:r>
            <a:r>
              <a:rPr lang="de-DE" sz="1200" kern="1200" dirty="0" err="1">
                <a:solidFill>
                  <a:schemeClr val="tx1"/>
                </a:solidFill>
                <a:effectLst/>
                <a:latin typeface="+mn-lt"/>
                <a:ea typeface="+mn-ea"/>
                <a:cs typeface="+mn-cs"/>
              </a:rPr>
              <a:t>Schüler</a:t>
            </a:r>
            <a:r>
              <a:rPr lang="de-DE" sz="1200" kern="1200" dirty="0">
                <a:solidFill>
                  <a:schemeClr val="tx1"/>
                </a:solidFill>
                <a:effectLst/>
                <a:latin typeface="+mn-lt"/>
                <a:ea typeface="+mn-ea"/>
                <a:cs typeface="+mn-cs"/>
              </a:rPr>
              <a:t> (der relevanten Jahrgangsstufen der Sekundarstufe I) nicht eine Vernichtung zu nichts annehmen, sondern zu weniger. Ebenso kann von Vernichtung in der Art ausgegangen werden, dass le-</a:t>
            </a:r>
            <a:r>
              <a:rPr lang="de-DE" sz="1200" kern="1200" dirty="0" err="1">
                <a:solidFill>
                  <a:schemeClr val="tx1"/>
                </a:solidFill>
                <a:effectLst/>
                <a:latin typeface="+mn-lt"/>
                <a:ea typeface="+mn-ea"/>
                <a:cs typeface="+mn-cs"/>
              </a:rPr>
              <a:t>diglich</a:t>
            </a:r>
            <a:r>
              <a:rPr lang="de-DE" sz="1200" kern="1200" dirty="0">
                <a:solidFill>
                  <a:schemeClr val="tx1"/>
                </a:solidFill>
                <a:effectLst/>
                <a:latin typeface="+mn-lt"/>
                <a:ea typeface="+mn-ea"/>
                <a:cs typeface="+mn-cs"/>
              </a:rPr>
              <a:t> Reste </a:t>
            </a:r>
            <a:r>
              <a:rPr lang="de-DE" sz="1200" kern="1200" dirty="0" err="1">
                <a:solidFill>
                  <a:schemeClr val="tx1"/>
                </a:solidFill>
                <a:effectLst/>
                <a:latin typeface="+mn-lt"/>
                <a:ea typeface="+mn-ea"/>
                <a:cs typeface="+mn-cs"/>
              </a:rPr>
              <a:t>übrig</a:t>
            </a:r>
            <a:r>
              <a:rPr lang="de-DE" sz="1200" kern="1200" dirty="0">
                <a:solidFill>
                  <a:schemeClr val="tx1"/>
                </a:solidFill>
                <a:effectLst/>
                <a:latin typeface="+mn-lt"/>
                <a:ea typeface="+mn-ea"/>
                <a:cs typeface="+mn-cs"/>
              </a:rPr>
              <a:t> bleiben, dass der visuelle Eindruck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Rückstände</a:t>
            </a:r>
            <a:r>
              <a:rPr lang="de-DE" sz="1200" kern="1200" dirty="0">
                <a:solidFill>
                  <a:schemeClr val="tx1"/>
                </a:solidFill>
                <a:effectLst/>
                <a:latin typeface="+mn-lt"/>
                <a:ea typeface="+mn-ea"/>
                <a:cs typeface="+mn-cs"/>
              </a:rPr>
              <a:t> die Vorstellung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den Gesamtvorgang </a:t>
            </a:r>
            <a:r>
              <a:rPr lang="de-DE" sz="1200" kern="1200" dirty="0" err="1">
                <a:solidFill>
                  <a:schemeClr val="tx1"/>
                </a:solidFill>
                <a:effectLst/>
                <a:latin typeface="+mn-lt"/>
                <a:ea typeface="+mn-ea"/>
                <a:cs typeface="+mn-cs"/>
              </a:rPr>
              <a:t>prägt</a:t>
            </a:r>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 Beispiel:</a:t>
            </a:r>
          </a:p>
          <a:p>
            <a:r>
              <a:rPr lang="de-DE" sz="1200" kern="1200" dirty="0">
                <a:solidFill>
                  <a:schemeClr val="tx1"/>
                </a:solidFill>
                <a:effectLst/>
                <a:latin typeface="+mn-lt"/>
                <a:ea typeface="+mn-ea"/>
                <a:cs typeface="+mn-cs"/>
              </a:rPr>
              <a:t>Helga PFUNDT stellte wiederholt fest, dass dem Verb verbrennen in </a:t>
            </a:r>
            <a:r>
              <a:rPr lang="de-DE" sz="1200" kern="1200" dirty="0" err="1">
                <a:solidFill>
                  <a:schemeClr val="tx1"/>
                </a:solidFill>
                <a:effectLst/>
                <a:latin typeface="+mn-lt"/>
                <a:ea typeface="+mn-ea"/>
                <a:cs typeface="+mn-cs"/>
              </a:rPr>
              <a:t>Schüleraussagen</a:t>
            </a:r>
            <a:r>
              <a:rPr lang="de-DE" sz="1200" kern="1200" dirty="0">
                <a:solidFill>
                  <a:schemeClr val="tx1"/>
                </a:solidFill>
                <a:effectLst/>
                <a:latin typeface="+mn-lt"/>
                <a:ea typeface="+mn-ea"/>
                <a:cs typeface="+mn-cs"/>
              </a:rPr>
              <a:t> keine weitere Beschreibung zugeordnet wird; es ist </a:t>
            </a:r>
            <a:r>
              <a:rPr lang="de-DE" sz="1200" kern="1200" dirty="0" err="1">
                <a:solidFill>
                  <a:schemeClr val="tx1"/>
                </a:solidFill>
                <a:effectLst/>
                <a:latin typeface="+mn-lt"/>
                <a:ea typeface="+mn-ea"/>
                <a:cs typeface="+mn-cs"/>
              </a:rPr>
              <a:t>selbsterklärend</a:t>
            </a:r>
            <a:r>
              <a:rPr lang="de-DE" sz="1200" kern="1200" dirty="0">
                <a:solidFill>
                  <a:schemeClr val="tx1"/>
                </a:solidFill>
                <a:effectLst/>
                <a:latin typeface="+mn-lt"/>
                <a:ea typeface="+mn-ea"/>
                <a:cs typeface="+mn-cs"/>
              </a:rPr>
              <a:t>. Im Kontext interpretiert steht es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nicht mehr vorhanden, nicht mehr existent. Die Verbrennung von </a:t>
            </a:r>
            <a:r>
              <a:rPr lang="de-DE" sz="1200" kern="1200" dirty="0" err="1">
                <a:solidFill>
                  <a:schemeClr val="tx1"/>
                </a:solidFill>
                <a:effectLst/>
                <a:latin typeface="+mn-lt"/>
                <a:ea typeface="+mn-ea"/>
                <a:cs typeface="+mn-cs"/>
              </a:rPr>
              <a:t>Häusern</a:t>
            </a:r>
            <a:r>
              <a:rPr lang="de-DE" sz="1200" kern="1200" dirty="0">
                <a:solidFill>
                  <a:schemeClr val="tx1"/>
                </a:solidFill>
                <a:effectLst/>
                <a:latin typeface="+mn-lt"/>
                <a:ea typeface="+mn-ea"/>
                <a:cs typeface="+mn-cs"/>
              </a:rPr>
              <a:t>, von Papier im Sinne von Dokumenten, etc. wird als Analogie herangezogen. PFUNDT legte Wert auf die </a:t>
            </a:r>
            <a:r>
              <a:rPr lang="de-DE" sz="1200" kern="1200" dirty="0" err="1">
                <a:solidFill>
                  <a:schemeClr val="tx1"/>
                </a:solidFill>
                <a:effectLst/>
                <a:latin typeface="+mn-lt"/>
                <a:ea typeface="+mn-ea"/>
                <a:cs typeface="+mn-cs"/>
              </a:rPr>
              <a:t>Endgültigkeit</a:t>
            </a:r>
            <a:r>
              <a:rPr lang="de-DE" sz="1200" kern="1200" dirty="0">
                <a:solidFill>
                  <a:schemeClr val="tx1"/>
                </a:solidFill>
                <a:effectLst/>
                <a:latin typeface="+mn-lt"/>
                <a:ea typeface="+mn-ea"/>
                <a:cs typeface="+mn-cs"/>
              </a:rPr>
              <a:t> dieses Prozesses Stoffe sind unwiederbringlich </a:t>
            </a:r>
            <a:r>
              <a:rPr lang="de-DE" sz="1200" kern="1200" dirty="0" err="1">
                <a:solidFill>
                  <a:schemeClr val="tx1"/>
                </a:solidFill>
                <a:effectLst/>
                <a:latin typeface="+mn-lt"/>
                <a:ea typeface="+mn-ea"/>
                <a:cs typeface="+mn-cs"/>
              </a:rPr>
              <a:t>zerstört</a:t>
            </a:r>
            <a:r>
              <a:rPr lang="de-DE" sz="1200" kern="1200" dirty="0">
                <a:solidFill>
                  <a:schemeClr val="tx1"/>
                </a:solidFill>
                <a:effectLst/>
                <a:latin typeface="+mn-lt"/>
                <a:ea typeface="+mn-ea"/>
                <a:cs typeface="+mn-cs"/>
              </a:rPr>
              <a:t>. Es bleiben nur noch Reste übrig, man kann den Brennstoff zwar nicht restlos, aber eben teilweise vernichten. Die Produkte wiegen weniger, weil Stoffmasse verbrennt. </a:t>
            </a:r>
          </a:p>
          <a:p>
            <a:r>
              <a:rPr lang="de-DE" sz="1200" kern="1200" dirty="0">
                <a:solidFill>
                  <a:schemeClr val="tx1"/>
                </a:solidFill>
                <a:effectLst/>
                <a:latin typeface="+mn-lt"/>
                <a:ea typeface="+mn-ea"/>
                <a:cs typeface="+mn-cs"/>
              </a:rPr>
              <a:t>JOHANNSMEYER und Kolleginnen haben  2004 - in einer Fragebogenstudie belegt, dass auch noch in Jahrgangsstufe 11 Vernichtungsvorstellungen auftreten: Da der Kohlenstoff verbrannt ist, nimmt die Masse ab. Der Kohlenstoff verbrennt ja etwas und wenn kein Kohlenstoff mehr da ist, kann das auch nichts mehr wiegen. Eine Vernichtung der materiellen Grundlage wird auch unter Berücksichtigung der Entstehung von Gasen angenommen, diese sind an sich leichter als Feststoffe. </a:t>
            </a:r>
            <a:endParaRPr lang="de-DE" dirty="0"/>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Beurteilung: </a:t>
            </a:r>
            <a:endParaRPr lang="de-DE" dirty="0"/>
          </a:p>
          <a:p>
            <a:r>
              <a:rPr lang="de-DE" sz="1200" kern="1200" dirty="0">
                <a:solidFill>
                  <a:schemeClr val="tx1"/>
                </a:solidFill>
                <a:effectLst/>
                <a:latin typeface="+mn-lt"/>
                <a:ea typeface="+mn-ea"/>
                <a:cs typeface="+mn-cs"/>
              </a:rPr>
              <a:t>Dass Stoffe nach Verbrennungen nicht mehr vorliegen ist an sich fachlich korrekt. Während Schüler dies als endgültigen und damit als nicht weiter zu betrachtenden Prozess ansehen, ist fachlich gerade die Fortführung der Betrachtung der Produkte und die Systematik ihrer Entstehung von Bedeutung, so dass diese Vorstellungen als </a:t>
            </a:r>
            <a:r>
              <a:rPr lang="de-DE" sz="1200" kern="1200" dirty="0" err="1">
                <a:solidFill>
                  <a:schemeClr val="tx1"/>
                </a:solidFill>
                <a:effectLst/>
                <a:latin typeface="+mn-lt"/>
                <a:ea typeface="+mn-ea"/>
                <a:cs typeface="+mn-cs"/>
              </a:rPr>
              <a:t>Anknüpfungspunkte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Problemstellungen genutzt werden </a:t>
            </a:r>
            <a:r>
              <a:rPr lang="de-DE" sz="1200" kern="1200" dirty="0" err="1">
                <a:solidFill>
                  <a:schemeClr val="tx1"/>
                </a:solidFill>
                <a:effectLst/>
                <a:latin typeface="+mn-lt"/>
                <a:ea typeface="+mn-ea"/>
                <a:cs typeface="+mn-cs"/>
              </a:rPr>
              <a:t>müssen</a:t>
            </a:r>
            <a:r>
              <a:rPr lang="de-DE" sz="1200" kern="1200" dirty="0">
                <a:solidFill>
                  <a:schemeClr val="tx1"/>
                </a:solidFill>
                <a:effectLst/>
                <a:latin typeface="+mn-lt"/>
                <a:ea typeface="+mn-ea"/>
                <a:cs typeface="+mn-cs"/>
              </a:rPr>
              <a:t>. </a:t>
            </a:r>
            <a:endParaRPr lang="de-DE" dirty="0"/>
          </a:p>
          <a:p>
            <a:r>
              <a:rPr lang="de-DE" sz="1200" kern="1200" dirty="0">
                <a:solidFill>
                  <a:schemeClr val="tx1"/>
                </a:solidFill>
                <a:effectLst/>
                <a:latin typeface="+mn-lt"/>
                <a:ea typeface="+mn-ea"/>
                <a:cs typeface="+mn-cs"/>
              </a:rPr>
              <a:t>Das Konzept des Verschwindens von Materie bzw. von Masse in quantitativer Dimension steht in Widerspruch zum fachwissenschaftlichen Erhaltungsprinzip.</a:t>
            </a:r>
          </a:p>
          <a:p>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26</a:t>
            </a:fld>
            <a:endParaRPr lang="de-DE"/>
          </a:p>
        </p:txBody>
      </p:sp>
    </p:spTree>
    <p:extLst>
      <p:ext uri="{BB962C8B-B14F-4D97-AF65-F5344CB8AC3E}">
        <p14:creationId xmlns:p14="http://schemas.microsoft.com/office/powerpoint/2010/main" val="202332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none" dirty="0"/>
              <a:t>Auf Teilchenebene möchten wir ihnen die […] vorstellen.</a:t>
            </a:r>
          </a:p>
          <a:p>
            <a:r>
              <a:rPr lang="de-DE" u="sng" dirty="0"/>
              <a:t>b)</a:t>
            </a:r>
            <a:r>
              <a:rPr lang="de-DE" sz="1200" u="sng" kern="1200" dirty="0">
                <a:solidFill>
                  <a:schemeClr val="tx1"/>
                </a:solidFill>
                <a:effectLst/>
                <a:latin typeface="+mn-lt"/>
                <a:ea typeface="+mn-ea"/>
                <a:cs typeface="+mn-cs"/>
              </a:rPr>
              <a:t> Unverbundene, duale Vorstellungsweise </a:t>
            </a:r>
            <a:endParaRPr lang="de-DE" u="sng" dirty="0"/>
          </a:p>
          <a:p>
            <a:r>
              <a:rPr lang="de-DE" sz="1200" kern="1200" dirty="0">
                <a:solidFill>
                  <a:schemeClr val="tx1"/>
                </a:solidFill>
                <a:effectLst/>
                <a:latin typeface="+mn-lt"/>
                <a:ea typeface="+mn-ea"/>
                <a:cs typeface="+mn-cs"/>
              </a:rPr>
              <a:t>Zu Vorstellungen dieser Kategorie lässt sich herausstellen, dass sowohl Betrachtungen auf abstrakter Symbol-Teichen- bzw. Atomebene als auch auf der Stoffebene angestellt, diese aber nicht miteinander verbunden werden. Die Symbolik von Reaktionsschemata wird als rein mathematischer Prozess gesehen, wird aber mit der </a:t>
            </a:r>
            <a:r>
              <a:rPr lang="de-DE" sz="1200" kern="1200" dirty="0" err="1">
                <a:solidFill>
                  <a:schemeClr val="tx1"/>
                </a:solidFill>
                <a:effectLst/>
                <a:latin typeface="+mn-lt"/>
                <a:ea typeface="+mn-ea"/>
                <a:cs typeface="+mn-cs"/>
              </a:rPr>
              <a:t>Phänomenebene</a:t>
            </a:r>
            <a:r>
              <a:rPr lang="de-DE" sz="1200" kern="1200" dirty="0">
                <a:solidFill>
                  <a:schemeClr val="tx1"/>
                </a:solidFill>
                <a:effectLst/>
                <a:latin typeface="+mn-lt"/>
                <a:ea typeface="+mn-ea"/>
                <a:cs typeface="+mn-cs"/>
              </a:rPr>
              <a:t> nicht in Verbindung gebracht. Hierfür gibt es bis jetzt nur wenige Beispiele aus Studien, </a:t>
            </a:r>
            <a:r>
              <a:rPr lang="de-DE" sz="1200" kern="1200" dirty="0" err="1">
                <a:solidFill>
                  <a:schemeClr val="tx1"/>
                </a:solidFill>
                <a:effectLst/>
                <a:latin typeface="+mn-lt"/>
                <a:ea typeface="+mn-ea"/>
                <a:cs typeface="+mn-cs"/>
              </a:rPr>
              <a:t>vllt</a:t>
            </a:r>
            <a:r>
              <a:rPr lang="de-DE" sz="1200" kern="1200" dirty="0">
                <a:solidFill>
                  <a:schemeClr val="tx1"/>
                </a:solidFill>
                <a:effectLst/>
                <a:latin typeface="+mn-lt"/>
                <a:ea typeface="+mn-ea"/>
                <a:cs typeface="+mn-cs"/>
              </a:rPr>
              <a:t>. Ist ihnen das Phänomen jedoch aus ihrem Unterrichtsalltag bekannt.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Beispiel: </a:t>
            </a:r>
            <a:endParaRPr lang="de-DE" dirty="0"/>
          </a:p>
          <a:p>
            <a:r>
              <a:rPr lang="de-DE" sz="1200" kern="1200" dirty="0">
                <a:solidFill>
                  <a:schemeClr val="tx1"/>
                </a:solidFill>
                <a:effectLst/>
                <a:latin typeface="+mn-lt"/>
                <a:ea typeface="+mn-ea"/>
                <a:cs typeface="+mn-cs"/>
              </a:rPr>
              <a:t>Auch wenn die Reaktionsgleichung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die Eisenoxidbildung aufgestellt wurde, ist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Schülerinnen und Schüler Rost einfach Eisen, auf dem sich ein Belag gebildet hat</a:t>
            </a:r>
          </a:p>
          <a:p>
            <a:endParaRPr lang="de-DE" dirty="0"/>
          </a:p>
          <a:p>
            <a:r>
              <a:rPr lang="de-DE" sz="1200" kern="1200" dirty="0">
                <a:solidFill>
                  <a:schemeClr val="tx1"/>
                </a:solidFill>
                <a:effectLst/>
                <a:latin typeface="+mn-lt"/>
                <a:ea typeface="+mn-ea"/>
                <a:cs typeface="+mn-cs"/>
              </a:rPr>
              <a:t>Beurteilung: </a:t>
            </a:r>
            <a:endParaRPr lang="de-DE" dirty="0"/>
          </a:p>
          <a:p>
            <a:r>
              <a:rPr lang="de-DE" sz="1200" kern="1200" dirty="0">
                <a:solidFill>
                  <a:schemeClr val="tx1"/>
                </a:solidFill>
                <a:effectLst/>
                <a:latin typeface="+mn-lt"/>
                <a:ea typeface="+mn-ea"/>
                <a:cs typeface="+mn-cs"/>
              </a:rPr>
              <a:t>Konzepte dieser Art sind sicherlich unterrichtlich bedingt; Im Unterricht werden – notwendiger- weise – Teilchen- und Atombetrachtungen besonders akzentuiert, sie werden dann von den </a:t>
            </a:r>
            <a:r>
              <a:rPr lang="de-DE" sz="1200" kern="1200" dirty="0" err="1">
                <a:solidFill>
                  <a:schemeClr val="tx1"/>
                </a:solidFill>
                <a:effectLst/>
                <a:latin typeface="+mn-lt"/>
                <a:ea typeface="+mn-ea"/>
                <a:cs typeface="+mn-cs"/>
              </a:rPr>
              <a:t>Schu</a:t>
            </a:r>
            <a:r>
              <a:rPr lang="de-DE" sz="1200" kern="1200" dirty="0">
                <a:solidFill>
                  <a:schemeClr val="tx1"/>
                </a:solidFill>
                <a:effectLst/>
                <a:latin typeface="+mn-lt"/>
                <a:ea typeface="+mn-ea"/>
                <a:cs typeface="+mn-cs"/>
              </a:rPr>
              <a:t>̈- lern lediglich formal, in diesem Fall formal korrekt, </a:t>
            </a:r>
            <a:r>
              <a:rPr lang="de-DE" sz="1200" kern="1200" dirty="0" err="1">
                <a:solidFill>
                  <a:schemeClr val="tx1"/>
                </a:solidFill>
                <a:effectLst/>
                <a:latin typeface="+mn-lt"/>
                <a:ea typeface="+mn-ea"/>
                <a:cs typeface="+mn-cs"/>
              </a:rPr>
              <a:t>ausgeführt</a:t>
            </a:r>
            <a:r>
              <a:rPr lang="de-DE" sz="1200" kern="1200" dirty="0">
                <a:solidFill>
                  <a:schemeClr val="tx1"/>
                </a:solidFill>
                <a:effectLst/>
                <a:latin typeface="+mn-lt"/>
                <a:ea typeface="+mn-ea"/>
                <a:cs typeface="+mn-cs"/>
              </a:rPr>
              <a:t>. Teilchen- und </a:t>
            </a:r>
            <a:r>
              <a:rPr lang="de-DE" sz="1200" kern="1200" dirty="0" err="1">
                <a:solidFill>
                  <a:schemeClr val="tx1"/>
                </a:solidFill>
                <a:effectLst/>
                <a:latin typeface="+mn-lt"/>
                <a:ea typeface="+mn-ea"/>
                <a:cs typeface="+mn-cs"/>
              </a:rPr>
              <a:t>Atombetrachtun</a:t>
            </a:r>
            <a:r>
              <a:rPr lang="de-DE" sz="1200" kern="1200" dirty="0">
                <a:solidFill>
                  <a:schemeClr val="tx1"/>
                </a:solidFill>
                <a:effectLst/>
                <a:latin typeface="+mn-lt"/>
                <a:ea typeface="+mn-ea"/>
                <a:cs typeface="+mn-cs"/>
              </a:rPr>
              <a:t>- gen sind aber um ihrer selbst willen nutzlos. Sie haben die Funktion stoffliche </a:t>
            </a:r>
            <a:r>
              <a:rPr lang="de-DE" sz="1200" kern="1200" dirty="0" err="1">
                <a:solidFill>
                  <a:schemeClr val="tx1"/>
                </a:solidFill>
                <a:effectLst/>
                <a:latin typeface="+mn-lt"/>
                <a:ea typeface="+mn-ea"/>
                <a:cs typeface="+mn-cs"/>
              </a:rPr>
              <a:t>Phänomene</a:t>
            </a:r>
            <a:r>
              <a:rPr lang="de-DE" sz="1200" kern="1200" dirty="0">
                <a:solidFill>
                  <a:schemeClr val="tx1"/>
                </a:solidFill>
                <a:effectLst/>
                <a:latin typeface="+mn-lt"/>
                <a:ea typeface="+mn-ea"/>
                <a:cs typeface="+mn-cs"/>
              </a:rPr>
              <a:t> zu </a:t>
            </a:r>
            <a:r>
              <a:rPr lang="de-DE" sz="1200" kern="1200" dirty="0" err="1">
                <a:solidFill>
                  <a:schemeClr val="tx1"/>
                </a:solidFill>
                <a:effectLst/>
                <a:latin typeface="+mn-lt"/>
                <a:ea typeface="+mn-ea"/>
                <a:cs typeface="+mn-cs"/>
              </a:rPr>
              <a:t>erklären</a:t>
            </a:r>
            <a:r>
              <a:rPr lang="de-DE" sz="1200" kern="1200" dirty="0">
                <a:solidFill>
                  <a:schemeClr val="tx1"/>
                </a:solidFill>
                <a:effectLst/>
                <a:latin typeface="+mn-lt"/>
                <a:ea typeface="+mn-ea"/>
                <a:cs typeface="+mn-cs"/>
              </a:rPr>
              <a:t>, und ohne Vernetzung werden sie im eigentlichen Sinne nicht auf </a:t>
            </a:r>
            <a:r>
              <a:rPr lang="de-DE" sz="1200" kern="1200" dirty="0" err="1">
                <a:solidFill>
                  <a:schemeClr val="tx1"/>
                </a:solidFill>
                <a:effectLst/>
                <a:latin typeface="+mn-lt"/>
                <a:ea typeface="+mn-ea"/>
                <a:cs typeface="+mn-cs"/>
              </a:rPr>
              <a:t>Plausibilität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geprüft</a:t>
            </a:r>
            <a:r>
              <a:rPr lang="de-DE" sz="1200" kern="1200" dirty="0">
                <a:solidFill>
                  <a:schemeClr val="tx1"/>
                </a:solidFill>
                <a:effectLst/>
                <a:latin typeface="+mn-lt"/>
                <a:ea typeface="+mn-ea"/>
                <a:cs typeface="+mn-cs"/>
              </a:rPr>
              <a:t>. Auch hier liegt keine </a:t>
            </a:r>
            <a:r>
              <a:rPr lang="de-DE" sz="1200" kern="1200" dirty="0" err="1">
                <a:solidFill>
                  <a:schemeClr val="tx1"/>
                </a:solidFill>
                <a:effectLst/>
                <a:latin typeface="+mn-lt"/>
                <a:ea typeface="+mn-ea"/>
                <a:cs typeface="+mn-cs"/>
              </a:rPr>
              <a:t>Verstehensbarriere</a:t>
            </a:r>
            <a:r>
              <a:rPr lang="de-DE" sz="1200" kern="1200" dirty="0">
                <a:solidFill>
                  <a:schemeClr val="tx1"/>
                </a:solidFill>
                <a:effectLst/>
                <a:latin typeface="+mn-lt"/>
                <a:ea typeface="+mn-ea"/>
                <a:cs typeface="+mn-cs"/>
              </a:rPr>
              <a:t> vor, die Funktion des Perspektivwechsels ist der Mangel in der Kompetenz, der durch geeignete didaktische Entscheidungen behoben werden kann. </a:t>
            </a:r>
            <a:endParaRPr lang="de-DE" dirty="0"/>
          </a:p>
          <a:p>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27</a:t>
            </a:fld>
            <a:endParaRPr lang="de-DE"/>
          </a:p>
        </p:txBody>
      </p:sp>
    </p:spTree>
    <p:extLst>
      <p:ext uri="{BB962C8B-B14F-4D97-AF65-F5344CB8AC3E}">
        <p14:creationId xmlns:p14="http://schemas.microsoft.com/office/powerpoint/2010/main" val="2537009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guter Letzt noch einige Worte über die Vermischung von Betrachtungsebenen.</a:t>
            </a:r>
          </a:p>
          <a:p>
            <a:r>
              <a:rPr lang="de-DE" u="sng" dirty="0"/>
              <a:t>c) </a:t>
            </a:r>
            <a:r>
              <a:rPr lang="de-DE" sz="1200" u="sng" kern="1200" dirty="0" err="1">
                <a:solidFill>
                  <a:schemeClr val="tx1"/>
                </a:solidFill>
                <a:effectLst/>
                <a:latin typeface="+mn-lt"/>
                <a:ea typeface="+mn-ea"/>
                <a:cs typeface="+mn-cs"/>
              </a:rPr>
              <a:t>Betrachtungsebenenmischung</a:t>
            </a:r>
            <a:r>
              <a:rPr lang="de-DE" sz="1200" u="sng" kern="1200" dirty="0">
                <a:solidFill>
                  <a:schemeClr val="tx1"/>
                </a:solidFill>
                <a:effectLst/>
                <a:latin typeface="+mn-lt"/>
                <a:ea typeface="+mn-ea"/>
                <a:cs typeface="+mn-cs"/>
              </a:rPr>
              <a:t> </a:t>
            </a:r>
            <a:endParaRPr lang="de-DE" u="sng" dirty="0"/>
          </a:p>
          <a:p>
            <a:r>
              <a:rPr lang="de-DE" sz="1200" kern="1200" dirty="0">
                <a:solidFill>
                  <a:schemeClr val="tx1"/>
                </a:solidFill>
                <a:effectLst/>
                <a:latin typeface="+mn-lt"/>
                <a:ea typeface="+mn-ea"/>
                <a:cs typeface="+mn-cs"/>
              </a:rPr>
              <a:t>In dieser Kategorie werden Veränderungen in der submikroskopischen Welt der Atome beschrieben, die der makroskopischen Welt entnommen sind. </a:t>
            </a:r>
            <a:endParaRPr lang="de-DE" dirty="0"/>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Beispiele: </a:t>
            </a:r>
            <a:endParaRPr lang="de-DE" dirty="0"/>
          </a:p>
          <a:p>
            <a:r>
              <a:rPr lang="de-DE" sz="1200" kern="1200" dirty="0">
                <a:solidFill>
                  <a:schemeClr val="tx1"/>
                </a:solidFill>
                <a:effectLst/>
                <a:latin typeface="+mn-lt"/>
                <a:ea typeface="+mn-ea"/>
                <a:cs typeface="+mn-cs"/>
              </a:rPr>
              <a:t>Verrostetes Eisen wird auf der Atomebene so gedeutet, dass für Eisen Eisenatome als Kugeln bestimmter Größe gezeichnet werden. Für verrostetes Eisen werden Einsen Atome mit einer Umhüllung gezeichnet, die für das Rostig sein auf der Atomebene charakteristisch ist.</a:t>
            </a:r>
            <a:endParaRPr lang="de-DE" dirty="0"/>
          </a:p>
          <a:p>
            <a:r>
              <a:rPr lang="de-DE" sz="1200" kern="1200" dirty="0">
                <a:solidFill>
                  <a:schemeClr val="tx1"/>
                </a:solidFill>
                <a:effectLst/>
                <a:latin typeface="+mn-lt"/>
                <a:ea typeface="+mn-ea"/>
                <a:cs typeface="+mn-cs"/>
              </a:rPr>
              <a:t>Wenn Holz brennt, entflammen oder brennen auch die Kohlenstoffatome, bzw. die Teilchen des Holzes. Atome enthalten eine Menge Sauerstoff und fangen deshalb sehr schnell Feuer. Kupferatome laufen schwarz an.</a:t>
            </a:r>
            <a:endParaRPr lang="de-DE" dirty="0"/>
          </a:p>
          <a:p>
            <a:r>
              <a:rPr lang="de-DE" sz="1200" kern="1200" dirty="0">
                <a:solidFill>
                  <a:schemeClr val="tx1"/>
                </a:solidFill>
                <a:effectLst/>
                <a:latin typeface="+mn-lt"/>
                <a:ea typeface="+mn-ea"/>
                <a:cs typeface="+mn-cs"/>
              </a:rPr>
              <a:t>Das Atommodell wird mit phänomenologischen Zutaten modifiziert, damit es den jeweilig speziellen Erklärungszweck erfüllt. Der konzeptuelle Fehlschluss liegt in der Übernahme makroskopischer Qualitäten für die Atomebene. </a:t>
            </a:r>
            <a:endParaRPr lang="de-DE" dirty="0"/>
          </a:p>
          <a:p>
            <a:r>
              <a:rPr lang="de-DE" sz="1200" kern="1200" dirty="0">
                <a:solidFill>
                  <a:schemeClr val="tx1"/>
                </a:solidFill>
                <a:effectLst/>
                <a:latin typeface="+mn-lt"/>
                <a:ea typeface="+mn-ea"/>
                <a:cs typeface="+mn-cs"/>
              </a:rPr>
              <a:t>Björn ANDERSSON interpretiert, dass Atome laut Schülervorstellungen in völlig neue Atome transformiert werden können. Beispielsweise, indem die Atome an „Gewicht“ zunehmen. Vor fachlichem Hintergrund interpretiert bedeutet dies, dass neue Elemente aus neuen Atomsorten das Ergebnis wären, da die Atommasse spezifisch für die elementaren Stoffe ist. </a:t>
            </a:r>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28</a:t>
            </a:fld>
            <a:endParaRPr lang="de-DE"/>
          </a:p>
        </p:txBody>
      </p:sp>
    </p:spTree>
    <p:extLst>
      <p:ext uri="{BB962C8B-B14F-4D97-AF65-F5344CB8AC3E}">
        <p14:creationId xmlns:p14="http://schemas.microsoft.com/office/powerpoint/2010/main" val="3423404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dieser, bei weitem nicht ausschöpfenden Auseinandersetzung mit Schülervorstellungen zum Stoff-Teilchen-Modell, ist es an der Zeit sich mit einer schematischen Rekonstruktion auseinander zu setzen. Zentrale Erkenntnis sollte nach unseren Beispielen sein, dass nach der Betrachtung auf phänomenologischer Ebene, immer ein Perspektivwechsel zur Modell ebene geschehen muss.</a:t>
            </a:r>
          </a:p>
          <a:p>
            <a:endParaRPr lang="de-DE" dirty="0"/>
          </a:p>
          <a:p>
            <a:r>
              <a:rPr lang="de-DE" dirty="0"/>
              <a:t>So könnte man Beispielsweise im MNT-Unterricht erst den Stoffbegriff im chemischen Kontext, mit dem Alltagsbegriff vergleichen. Im weiteren Verlauf könnten Stoffgemische und Reinstoffe definieren und ihre Eigenschaften, sowie Trennungsverfahren thematisiert werden. </a:t>
            </a:r>
          </a:p>
          <a:p>
            <a:r>
              <a:rPr lang="de-DE" dirty="0"/>
              <a:t>Begeben wir uns auf eine höhere </a:t>
            </a:r>
            <a:r>
              <a:rPr lang="de-DE" dirty="0" err="1"/>
              <a:t>Rekonstriktionsebene</a:t>
            </a:r>
            <a:r>
              <a:rPr lang="de-DE" dirty="0"/>
              <a:t>. Hier solle nun ein Perspektivwechsel hin zu einer Modellvorstellung über den Aufbau von Stoffen, aus den ihnen eigenen Bausteinen erfolgen.</a:t>
            </a:r>
          </a:p>
          <a:p>
            <a:endParaRPr lang="de-DE" dirty="0"/>
          </a:p>
          <a:p>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29</a:t>
            </a:fld>
            <a:endParaRPr lang="de-DE"/>
          </a:p>
        </p:txBody>
      </p:sp>
    </p:spTree>
    <p:extLst>
      <p:ext uri="{BB962C8B-B14F-4D97-AF65-F5344CB8AC3E}">
        <p14:creationId xmlns:p14="http://schemas.microsoft.com/office/powerpoint/2010/main" val="268388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Beschäftigen wir uns zunächst mit der didaktischen Reduktion.</a:t>
            </a:r>
          </a:p>
          <a:p>
            <a:r>
              <a:rPr lang="de-DE" dirty="0"/>
              <a:t>Unter der didaktischen Reduktion versteht man eine Tätigkeit des Lehrenden mit dem Ziel, Fachinhalte unterrichtsrelevant aufzubereiten, um ihre Verständlichkeit zu optimieren. Die didaktische Reduktion geht zurück auf die Bildungstheoretische Didaktik nach Wolfgang Klafki. </a:t>
            </a:r>
          </a:p>
          <a:p>
            <a:r>
              <a:rPr lang="de-DE" sz="1200" b="0" i="0" kern="1200" dirty="0">
                <a:solidFill>
                  <a:schemeClr val="tx1"/>
                </a:solidFill>
                <a:effectLst/>
                <a:latin typeface="+mn-lt"/>
                <a:ea typeface="+mn-ea"/>
                <a:cs typeface="+mn-cs"/>
              </a:rPr>
              <a:t>Bei der Auswahl von Bildungsinhalten sind nach Klafki das Elementare, das Fundamentale und das Exemplarische zu suchen.</a:t>
            </a:r>
          </a:p>
          <a:p>
            <a:endParaRPr lang="de-DE" dirty="0"/>
          </a:p>
          <a:p>
            <a:r>
              <a:rPr lang="de-DE" dirty="0"/>
              <a:t>Man kann sich die didaktische Reduktion beispielsweise folgendermaßen vorstellen:</a:t>
            </a:r>
          </a:p>
          <a:p>
            <a:r>
              <a:rPr lang="de-DE" dirty="0"/>
              <a:t>-zunächst wird ein Lernziel formuliert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-ausgehend vom Stand der Wissenschaft zu einem bestimmten Thema, beginnt man die Reduktion, indem man beispielsweise relevante Teilaspekte herauskristallisiert, welche notwendig sind um das Lernziel zu erreichen. Dieser Prozess kann über mehrere Zwischenstufen verlaufen, so dass man den für die Erreichung des Lernziels elementaren Inhalt bzw. die elementare Erkenntnis herauskristallisiert.</a:t>
            </a:r>
          </a:p>
          <a:p>
            <a:r>
              <a:rPr lang="de-DE" dirty="0"/>
              <a:t>Weitere </a:t>
            </a:r>
            <a:r>
              <a:rPr lang="de-DE" dirty="0" err="1"/>
              <a:t>Grundsätzte</a:t>
            </a:r>
            <a:r>
              <a:rPr lang="de-DE" dirty="0"/>
              <a:t> </a:t>
            </a:r>
            <a:r>
              <a:rPr lang="de-DE" dirty="0" err="1"/>
              <a:t>besperechen</a:t>
            </a:r>
            <a:r>
              <a:rPr lang="de-DE" dirty="0"/>
              <a:t> wir im Folgenden</a:t>
            </a:r>
          </a:p>
        </p:txBody>
      </p:sp>
      <p:sp>
        <p:nvSpPr>
          <p:cNvPr id="4" name="Foliennummernplatzhalter 3"/>
          <p:cNvSpPr>
            <a:spLocks noGrp="1"/>
          </p:cNvSpPr>
          <p:nvPr>
            <p:ph type="sldNum" sz="quarter" idx="10"/>
          </p:nvPr>
        </p:nvSpPr>
        <p:spPr/>
        <p:txBody>
          <a:bodyPr/>
          <a:lstStyle/>
          <a:p>
            <a:fld id="{5BDADD7A-5464-40FD-B5CC-4CA36D7CC1F5}" type="slidenum">
              <a:rPr lang="de-DE" smtClean="0"/>
              <a:t>3</a:t>
            </a:fld>
            <a:endParaRPr lang="de-DE"/>
          </a:p>
        </p:txBody>
      </p:sp>
    </p:spTree>
    <p:extLst>
      <p:ext uri="{BB962C8B-B14F-4D97-AF65-F5344CB8AC3E}">
        <p14:creationId xmlns:p14="http://schemas.microsoft.com/office/powerpoint/2010/main" val="3884142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Rekonstruktionsebene weiter oben, wäre es möglich phänomenologisch über chemische Reaktionen zu sprechen, in dessen Anschluss wieder ein Perspektivwechsel steht.</a:t>
            </a:r>
          </a:p>
          <a:p>
            <a:r>
              <a:rPr lang="de-DE" dirty="0"/>
              <a:t>Dabei würde dann die Teilchenveränderung thematisiert und die die chemische Reaktion, von physikalischen Reaktionen differenziert.</a:t>
            </a:r>
          </a:p>
        </p:txBody>
      </p:sp>
      <p:sp>
        <p:nvSpPr>
          <p:cNvPr id="4" name="Foliennummernplatzhalter 3"/>
          <p:cNvSpPr>
            <a:spLocks noGrp="1"/>
          </p:cNvSpPr>
          <p:nvPr>
            <p:ph type="sldNum" sz="quarter" idx="5"/>
          </p:nvPr>
        </p:nvSpPr>
        <p:spPr/>
        <p:txBody>
          <a:bodyPr/>
          <a:lstStyle/>
          <a:p>
            <a:fld id="{5BDADD7A-5464-40FD-B5CC-4CA36D7CC1F5}" type="slidenum">
              <a:rPr lang="de-DE" smtClean="0"/>
              <a:t>30</a:t>
            </a:fld>
            <a:endParaRPr lang="de-DE"/>
          </a:p>
        </p:txBody>
      </p:sp>
    </p:spTree>
    <p:extLst>
      <p:ext uri="{BB962C8B-B14F-4D97-AF65-F5344CB8AC3E}">
        <p14:creationId xmlns:p14="http://schemas.microsoft.com/office/powerpoint/2010/main" val="3837756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Erinnern wir uns noch einmal an unsere Übersicht aus der Reduktion, fällt auf, dass wir uns bis jetzt nur im Wechselfeld zwischen Ebene eins und zwei bewegt haben. Wir befinden uns also Wortwörtlich im Wechselfeld zwischen Stoffen und Teilchen oder eben Stoffen und ihren Bausteinen. Damit aber natürlich nicht genug.</a:t>
            </a:r>
          </a:p>
        </p:txBody>
      </p:sp>
      <p:sp>
        <p:nvSpPr>
          <p:cNvPr id="4" name="Foliennummernplatzhalter 3"/>
          <p:cNvSpPr>
            <a:spLocks noGrp="1"/>
          </p:cNvSpPr>
          <p:nvPr>
            <p:ph type="sldNum" sz="quarter" idx="5"/>
          </p:nvPr>
        </p:nvSpPr>
        <p:spPr/>
        <p:txBody>
          <a:bodyPr/>
          <a:lstStyle/>
          <a:p>
            <a:fld id="{5BDADD7A-5464-40FD-B5CC-4CA36D7CC1F5}" type="slidenum">
              <a:rPr lang="de-DE" smtClean="0"/>
              <a:t>31</a:t>
            </a:fld>
            <a:endParaRPr lang="de-DE"/>
          </a:p>
        </p:txBody>
      </p:sp>
    </p:spTree>
    <p:extLst>
      <p:ext uri="{BB962C8B-B14F-4D97-AF65-F5344CB8AC3E}">
        <p14:creationId xmlns:p14="http://schemas.microsoft.com/office/powerpoint/2010/main" val="2515479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Wurde von den Schülerinnen und Schülern schlussendlich der Wechsel zwischen Stoff und Baustein- Ebene verstanden, kann auf den Aufbau der Bausteine mittels Atommodellen eingegangen werden. Auch hier muss wieder ein Perspektivwechsel stattfinden, welcher sowohl Atommodel, Bausteinmodell und Stoffbegriff miteinander verknüpft.</a:t>
            </a:r>
          </a:p>
          <a:p>
            <a:r>
              <a:rPr lang="de-DE" dirty="0"/>
              <a:t>Ein nächster Schritt wäre die Verknüpfung der chemischen Reaktion mit dem Wissen über Atommodelle. Die sein an dieser Stelle jedoch nur erwähnt, da wir auf eine höherstufige Rekonstruktion verzichten möchten.</a:t>
            </a:r>
          </a:p>
        </p:txBody>
      </p:sp>
      <p:sp>
        <p:nvSpPr>
          <p:cNvPr id="4" name="Foliennummernplatzhalter 3"/>
          <p:cNvSpPr>
            <a:spLocks noGrp="1"/>
          </p:cNvSpPr>
          <p:nvPr>
            <p:ph type="sldNum" sz="quarter" idx="5"/>
          </p:nvPr>
        </p:nvSpPr>
        <p:spPr/>
        <p:txBody>
          <a:bodyPr/>
          <a:lstStyle/>
          <a:p>
            <a:fld id="{5BDADD7A-5464-40FD-B5CC-4CA36D7CC1F5}" type="slidenum">
              <a:rPr lang="de-DE" smtClean="0"/>
              <a:t>32</a:t>
            </a:fld>
            <a:endParaRPr lang="de-DE"/>
          </a:p>
        </p:txBody>
      </p:sp>
    </p:spTree>
    <p:extLst>
      <p:ext uri="{BB962C8B-B14F-4D97-AF65-F5344CB8AC3E}">
        <p14:creationId xmlns:p14="http://schemas.microsoft.com/office/powerpoint/2010/main" val="4269086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 mehr möchten wir nun noch einmal auf die Rekonstruktion der untersten Stufe eingehen und einige Schwerpunkte setzen.</a:t>
            </a:r>
          </a:p>
          <a:p>
            <a:endParaRPr lang="de-DE" dirty="0"/>
          </a:p>
          <a:p>
            <a:r>
              <a:rPr lang="de-DE" dirty="0"/>
              <a:t>In erster Linie stellen wir fest, dass den Schüler*innen der Begriff Stoff im Sinne der Chemie vermittelt werden sollte, was bedeutet dass es in diesem Sinne viel mehr um „das Material“ geht.</a:t>
            </a:r>
          </a:p>
          <a:p>
            <a:r>
              <a:rPr lang="de-DE" dirty="0"/>
              <a:t>Selbstverständlich sollte ein Alltagsbezug mit Beispielen hergestellt werden, bei denen die Lernenden selbst erste Unterscheidungen treffen könnten. Beispiele für Stoffe wären: Kleider, Stein, Prise Salz, Wasser im Glas, das Glas selbst. Möglicherweise besitzen auch einige Schüler eine Vorstellung zu Stoffgemischen und Reinstoffen</a:t>
            </a:r>
          </a:p>
          <a:p>
            <a:endParaRPr lang="de-DE" dirty="0"/>
          </a:p>
          <a:p>
            <a:r>
              <a:rPr lang="de-DE" dirty="0"/>
              <a:t>Ein weiterer Schwerpunkt kann bei  Aggregatzuständen gelegt werden. Auch wenn sich der Zustand eines Stoffes z.B. mit der Temperatur ändert, bleibt es aus chemischer Sicht immer noch der gleiche Stoffe. Dies wird am Beispiel Wasser deutlich.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Wasser ist bei Zimmertemperatur flüssig. Die Flüssigkeit Wasser wird aber durch Erniedrigen der Umgebungstemperatur zum Feststoff „Eis“. Aus Sicht von Chemikern handelt es sich bei Eis und Wasser um denselben Stoff Wasser, im Alltag verwenden wir aus Gründen der eindeutigen Kennzeichnung jedoch zwei Namen. </a:t>
            </a:r>
            <a:endParaRPr lang="de-DE" dirty="0"/>
          </a:p>
          <a:p>
            <a:endParaRPr lang="de-DE" dirty="0"/>
          </a:p>
          <a:p>
            <a:r>
              <a:rPr lang="de-DE" dirty="0"/>
              <a:t>Wie bereits erwähnt kommt es bei Schülerinnen und Schülern zu teleologischen Erklärungsmustern. Dies könnte zur Vorstellung beitragen, dass  chemische Reaktionen oder physikalische Vorgänge in ein Stoffkonzept integriert werden. Dem sollte im Zweifel durch klare Abgrenzung Rechnung getragen werden.</a:t>
            </a:r>
          </a:p>
        </p:txBody>
      </p:sp>
      <p:sp>
        <p:nvSpPr>
          <p:cNvPr id="4" name="Foliennummernplatzhalter 3"/>
          <p:cNvSpPr>
            <a:spLocks noGrp="1"/>
          </p:cNvSpPr>
          <p:nvPr>
            <p:ph type="sldNum" sz="quarter" idx="5"/>
          </p:nvPr>
        </p:nvSpPr>
        <p:spPr/>
        <p:txBody>
          <a:bodyPr/>
          <a:lstStyle/>
          <a:p>
            <a:fld id="{5BDADD7A-5464-40FD-B5CC-4CA36D7CC1F5}" type="slidenum">
              <a:rPr lang="de-DE" smtClean="0"/>
              <a:t>33</a:t>
            </a:fld>
            <a:endParaRPr lang="de-DE"/>
          </a:p>
        </p:txBody>
      </p:sp>
    </p:spTree>
    <p:extLst>
      <p:ext uri="{BB962C8B-B14F-4D97-AF65-F5344CB8AC3E}">
        <p14:creationId xmlns:p14="http://schemas.microsoft.com/office/powerpoint/2010/main" val="592656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Eine Weitere Schwerpunktsetzung möchten wir im Falle der Stoffeigenschaften verfolgen.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Dabei können die Fertigkeiten der Lernende, ihre Umwelt zu beschreiben, sehr gut um chemisch relevante Eigenschaften Erweitert werden. Es sollte jedoch auch darauf geachtet werden, den naturwissenschaftlichen Kontext herauszustellen.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Sollte man Schülerinnen und Schüler beispielsweise Stoffbeispiele selbst ordnen lassen, kann dabei gut differenziert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Farbe ist z.B. nur eine Stoffeigenschaft, sie allein reicht nicht aus, um einen Stoff zu charakterisieren und eindeutig wieder zuerkennen: Nicht alle schwarzen Feststoffe sind Kohle, daher müssen immer mehrere Eigenschaften untersucht werden, um den schwarzen Stoff zu bestimmen. </a:t>
            </a:r>
            <a:endParaRPr lang="de-DE" dirty="0"/>
          </a:p>
          <a:p>
            <a:endParaRPr lang="de-DE" dirty="0"/>
          </a:p>
          <a:p>
            <a:r>
              <a:rPr lang="de-DE" dirty="0"/>
              <a:t>Möglich Ordnungsgesichtspunkte können von den S. erfragt werden. Oft Zweckabhängig.</a:t>
            </a:r>
          </a:p>
          <a:p>
            <a:r>
              <a:rPr lang="de-DE" dirty="0"/>
              <a:t>Mögliche Antworten: Farbe, fest, flüssig, gasförmig (Aggregatzustand), Schmelz- du Siedetemperatur und viele weitere, an die man mach mal gar nicht denkt.</a:t>
            </a:r>
          </a:p>
          <a:p>
            <a:endParaRPr lang="de-DE" dirty="0"/>
          </a:p>
          <a:p>
            <a:r>
              <a:rPr lang="de-DE" dirty="0"/>
              <a:t>Da bei der Wahrnehmung von Stoffeigenschaften auch die Sinneswahrnehmung gefordert wird, sollte Eigenschaften in messbar- objektiv und nichtmessbar-subjektiv differenziert werden</a:t>
            </a:r>
          </a:p>
          <a:p>
            <a:r>
              <a:rPr lang="de-DE" dirty="0"/>
              <a:t>Welche Eigenschaften sind messbar?</a:t>
            </a:r>
            <a:r>
              <a:rPr lang="de-DE" dirty="0">
                <a:sym typeface="Wingdings" pitchFamily="2" charset="2"/>
              </a:rPr>
              <a:t> Schmelz- Siedetemperatur, Elektrische Leitfähigkeit, Dichte</a:t>
            </a:r>
          </a:p>
          <a:p>
            <a:r>
              <a:rPr lang="de-DE" dirty="0">
                <a:sym typeface="Wingdings" pitchFamily="2" charset="2"/>
              </a:rPr>
              <a:t>Nichtmessbar? Farbe, Geruch, (Geschmack)  solche Eigenschaften nimmt jeder Mensch anders wahr</a:t>
            </a:r>
          </a:p>
          <a:p>
            <a:endParaRPr lang="de-DE" dirty="0">
              <a:sym typeface="Wingdings" pitchFamily="2" charset="2"/>
            </a:endParaRPr>
          </a:p>
          <a:p>
            <a:r>
              <a:rPr lang="de-DE" dirty="0">
                <a:sym typeface="Wingdings" pitchFamily="2" charset="2"/>
              </a:rPr>
              <a:t>Sind messbare Kenngrößen bekannt und dass diese jedem Stoff eigen sind, könnte erneut auf die Änderung der Aggregatzustände eingegangen werde. Es sollte auch hier wieder herausgestellt werden, dass die Stoffe erhalten bleiben.</a:t>
            </a:r>
            <a:br>
              <a:rPr lang="de-DE" dirty="0">
                <a:sym typeface="Wingdings" pitchFamily="2" charset="2"/>
              </a:rPr>
            </a:br>
            <a:br>
              <a:rPr lang="de-DE" dirty="0">
                <a:sym typeface="Wingdings" pitchFamily="2" charset="2"/>
              </a:rPr>
            </a:br>
            <a:r>
              <a:rPr lang="de-DE" dirty="0">
                <a:sym typeface="Wingdings" pitchFamily="2" charset="2"/>
              </a:rPr>
              <a:t>Wichtiger </a:t>
            </a:r>
            <a:r>
              <a:rPr lang="de-DE" dirty="0" err="1">
                <a:sym typeface="Wingdings" pitchFamily="2" charset="2"/>
              </a:rPr>
              <a:t>Anwendugspunkt</a:t>
            </a:r>
            <a:r>
              <a:rPr lang="de-DE" dirty="0">
                <a:sym typeface="Wingdings" pitchFamily="2" charset="2"/>
              </a:rPr>
              <a:t> des erlangten Wissens, ist schlussendlich die Trennung von Stoffgemischen unter Nutzung der Eigenschaften der Reinstoffe.</a:t>
            </a:r>
          </a:p>
          <a:p>
            <a:endParaRPr lang="de-DE" dirty="0">
              <a:sym typeface="Wingdings" pitchFamily="2" charset="2"/>
            </a:endParaRPr>
          </a:p>
          <a:p>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34</a:t>
            </a:fld>
            <a:endParaRPr lang="de-DE"/>
          </a:p>
        </p:txBody>
      </p:sp>
    </p:spTree>
    <p:extLst>
      <p:ext uri="{BB962C8B-B14F-4D97-AF65-F5344CB8AC3E}">
        <p14:creationId xmlns:p14="http://schemas.microsoft.com/office/powerpoint/2010/main" val="531043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 guter Letzt möchten wir noch einige Schwerpunkte zum ersten Perspektivwechsel setzen.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Hier sei erwähnt, dass sich einige Autoren dafür aussprechen, den Terminus Teilchen durch Baustein zu ersetzen. Dies soll verdeutlichen, dass Stoffe aus diesen „aufgebaut“ sind - und nicht etwa Teilchen in einem Kontinuum „Stoff“ existieren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Aus diesen nicht sichtbaren Bausteinen sind Stoffe aufgebaut und sie sind für jeden Stoff charakteristisch.</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Reinstoffe bestehen aus gleichen Bausteinen. Stoffe unterscheiden sich also, weil sich ihre Bausteine unterscheiden.</a:t>
            </a:r>
          </a:p>
          <a:p>
            <a:r>
              <a:rPr lang="de-DE" sz="1200" kern="1200" dirty="0">
                <a:solidFill>
                  <a:schemeClr val="tx1"/>
                </a:solidFill>
                <a:effectLst/>
                <a:latin typeface="+mn-lt"/>
                <a:ea typeface="+mn-ea"/>
                <a:cs typeface="+mn-cs"/>
              </a:rPr>
              <a:t>Stoffgemische bestehen in dieser Logik wiederum aus verschiedenen Bausteinen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Bausteinsorten können sich in Größe, Form und Masse unterscheiden. Dies ist jedoch eine Modellvorstellung. Es sollte herausgestellt werden, dass ein Baustein NICHT die Eigenschaften des Stoffs</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Einen praktischen Nutzen erfahren Modelle meist erst, wenn sie zur Erklärung von Phänomenen herangezogen werden können.  An dieser Stelle z.B. warum sich Aggregatzustände ändern. Bausteine wechselwirken miteinander. Durch diese Wechselwirkungen ist es möglich, dass die Baustein zusammengehalten werden und wir Stoffe als Bausteinportionen wahrnehmen können</a:t>
            </a:r>
          </a:p>
          <a:p>
            <a:r>
              <a:rPr lang="de-DE" sz="1200" kern="1200" dirty="0">
                <a:solidFill>
                  <a:schemeClr val="tx1"/>
                </a:solidFill>
                <a:effectLst/>
                <a:latin typeface="+mn-lt"/>
                <a:ea typeface="+mn-ea"/>
                <a:cs typeface="+mn-cs"/>
              </a:rPr>
              <a:t>Unterschiedliche Bausteine können unterschiedlich stark mit einander in Wechselwirkung stehe.</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Hierzu noch zwei zusammenfassende Beispiele.</a:t>
            </a:r>
          </a:p>
          <a:p>
            <a:r>
              <a:rPr lang="de-DE" sz="1200" kern="1200" dirty="0">
                <a:solidFill>
                  <a:schemeClr val="tx1"/>
                </a:solidFill>
                <a:effectLst/>
                <a:latin typeface="+mn-lt"/>
                <a:ea typeface="+mn-ea"/>
                <a:cs typeface="+mn-cs"/>
              </a:rPr>
              <a:t>Charakteristische „Wasser-Bausteine“ bilden den Stoff Wasser. Diese sind auch im Eis vorhanden, allerdings ergibt sich durch ihre verringerte Eigenbewegung eine andere Anordnung. Die Bausteine bilden jetzt ein festes Gitter, der Stoff Wasser erscheint als Feststoff. Chemisch gesehen sind </a:t>
            </a:r>
            <a:r>
              <a:rPr lang="de-DE" sz="1200" kern="1200" dirty="0" err="1">
                <a:solidFill>
                  <a:schemeClr val="tx1"/>
                </a:solidFill>
                <a:effectLst/>
                <a:latin typeface="+mn-lt"/>
                <a:ea typeface="+mn-ea"/>
                <a:cs typeface="+mn-cs"/>
              </a:rPr>
              <a:t>flüssiges</a:t>
            </a:r>
            <a:r>
              <a:rPr lang="de-DE" sz="1200" kern="1200" dirty="0">
                <a:solidFill>
                  <a:schemeClr val="tx1"/>
                </a:solidFill>
                <a:effectLst/>
                <a:latin typeface="+mn-lt"/>
                <a:ea typeface="+mn-ea"/>
                <a:cs typeface="+mn-cs"/>
              </a:rPr>
              <a:t> Wasser und Eis derselbe Stoff, da beide aus denselben Bausteinen bestehen. </a:t>
            </a:r>
            <a:endParaRPr lang="de-DE" dirty="0"/>
          </a:p>
          <a:p>
            <a:r>
              <a:rPr lang="de-DE" sz="1200" kern="1200" dirty="0">
                <a:solidFill>
                  <a:schemeClr val="tx1"/>
                </a:solidFill>
                <a:effectLst/>
                <a:latin typeface="+mn-lt"/>
                <a:ea typeface="+mn-ea"/>
                <a:cs typeface="+mn-cs"/>
              </a:rPr>
              <a:t>Demnach kann nicht ein einzelner Baustein die Eigenschaften eines Stoffes aufweisen: ein Kohlenstoff-Baustein ist nicht schwarz, ein Wasser-Baustein ist nicht </a:t>
            </a:r>
            <a:r>
              <a:rPr lang="de-DE" sz="1200" kern="1200" dirty="0" err="1">
                <a:solidFill>
                  <a:schemeClr val="tx1"/>
                </a:solidFill>
                <a:effectLst/>
                <a:latin typeface="+mn-lt"/>
                <a:ea typeface="+mn-ea"/>
                <a:cs typeface="+mn-cs"/>
              </a:rPr>
              <a:t>flüssig</a:t>
            </a:r>
            <a:r>
              <a:rPr lang="de-DE" sz="1200" kern="1200" dirty="0">
                <a:solidFill>
                  <a:schemeClr val="tx1"/>
                </a:solidFill>
                <a:effectLst/>
                <a:latin typeface="+mn-lt"/>
                <a:ea typeface="+mn-ea"/>
                <a:cs typeface="+mn-cs"/>
              </a:rPr>
              <a:t>. </a:t>
            </a:r>
            <a:endParaRPr lang="de-DE" dirty="0"/>
          </a:p>
          <a:p>
            <a:r>
              <a:rPr lang="de-DE" sz="1200" kern="1200" dirty="0">
                <a:solidFill>
                  <a:schemeClr val="tx1"/>
                </a:solidFill>
                <a:effectLst/>
                <a:latin typeface="+mn-lt"/>
                <a:ea typeface="+mn-ea"/>
                <a:cs typeface="+mn-cs"/>
              </a:rPr>
              <a:t>Kann ein Stoff, z.B. Zucker in Wasser, </a:t>
            </a:r>
            <a:r>
              <a:rPr lang="de-DE" sz="1200" kern="1200" dirty="0" err="1">
                <a:solidFill>
                  <a:schemeClr val="tx1"/>
                </a:solidFill>
                <a:effectLst/>
                <a:latin typeface="+mn-lt"/>
                <a:ea typeface="+mn-ea"/>
                <a:cs typeface="+mn-cs"/>
              </a:rPr>
              <a:t>gelöst</a:t>
            </a:r>
            <a:r>
              <a:rPr lang="de-DE" sz="1200" kern="1200" dirty="0">
                <a:solidFill>
                  <a:schemeClr val="tx1"/>
                </a:solidFill>
                <a:effectLst/>
                <a:latin typeface="+mn-lt"/>
                <a:ea typeface="+mn-ea"/>
                <a:cs typeface="+mn-cs"/>
              </a:rPr>
              <a:t> werden, so </a:t>
            </a:r>
            <a:r>
              <a:rPr lang="de-DE" sz="1200" kern="1200" dirty="0" err="1">
                <a:solidFill>
                  <a:schemeClr val="tx1"/>
                </a:solidFill>
                <a:effectLst/>
                <a:latin typeface="+mn-lt"/>
                <a:ea typeface="+mn-ea"/>
                <a:cs typeface="+mn-cs"/>
              </a:rPr>
              <a:t>müssen</a:t>
            </a:r>
            <a:r>
              <a:rPr lang="de-DE" sz="1200" kern="1200" dirty="0">
                <a:solidFill>
                  <a:schemeClr val="tx1"/>
                </a:solidFill>
                <a:effectLst/>
                <a:latin typeface="+mn-lt"/>
                <a:ea typeface="+mn-ea"/>
                <a:cs typeface="+mn-cs"/>
              </a:rPr>
              <a:t> zwischen den Bausteinen der beiden Stoffe Wechselwirkungen </a:t>
            </a:r>
            <a:r>
              <a:rPr lang="de-DE" sz="1200" kern="1200" dirty="0" err="1">
                <a:solidFill>
                  <a:schemeClr val="tx1"/>
                </a:solidFill>
                <a:effectLst/>
                <a:latin typeface="+mn-lt"/>
                <a:ea typeface="+mn-ea"/>
                <a:cs typeface="+mn-cs"/>
              </a:rPr>
              <a:t>möglich</a:t>
            </a:r>
            <a:r>
              <a:rPr lang="de-DE" sz="1200" kern="1200" dirty="0">
                <a:solidFill>
                  <a:schemeClr val="tx1"/>
                </a:solidFill>
                <a:effectLst/>
                <a:latin typeface="+mn-lt"/>
                <a:ea typeface="+mn-ea"/>
                <a:cs typeface="+mn-cs"/>
              </a:rPr>
              <a:t> sein. </a:t>
            </a:r>
            <a:r>
              <a:rPr lang="de-DE" sz="1200" kern="1200" dirty="0" err="1">
                <a:solidFill>
                  <a:schemeClr val="tx1"/>
                </a:solidFill>
                <a:effectLst/>
                <a:latin typeface="+mn-lt"/>
                <a:ea typeface="+mn-ea"/>
                <a:cs typeface="+mn-cs"/>
              </a:rPr>
              <a:t>Löst</a:t>
            </a:r>
            <a:r>
              <a:rPr lang="de-DE" sz="1200" kern="1200" dirty="0">
                <a:solidFill>
                  <a:schemeClr val="tx1"/>
                </a:solidFill>
                <a:effectLst/>
                <a:latin typeface="+mn-lt"/>
                <a:ea typeface="+mn-ea"/>
                <a:cs typeface="+mn-cs"/>
              </a:rPr>
              <a:t> sich ein Stoff nicht in einem </a:t>
            </a:r>
            <a:r>
              <a:rPr lang="de-DE" sz="1200" kern="1200" dirty="0" err="1">
                <a:solidFill>
                  <a:schemeClr val="tx1"/>
                </a:solidFill>
                <a:effectLst/>
                <a:latin typeface="+mn-lt"/>
                <a:ea typeface="+mn-ea"/>
                <a:cs typeface="+mn-cs"/>
              </a:rPr>
              <a:t>Lösungsmittel</a:t>
            </a:r>
            <a:r>
              <a:rPr lang="de-DE" sz="1200" kern="1200" dirty="0">
                <a:solidFill>
                  <a:schemeClr val="tx1"/>
                </a:solidFill>
                <a:effectLst/>
                <a:latin typeface="+mn-lt"/>
                <a:ea typeface="+mn-ea"/>
                <a:cs typeface="+mn-cs"/>
              </a:rPr>
              <a:t>, so sind die Wechselwirkungen zwischen den gleichen Bausteinen </a:t>
            </a:r>
            <a:r>
              <a:rPr lang="de-DE" sz="1200" kern="1200" dirty="0" err="1">
                <a:solidFill>
                  <a:schemeClr val="tx1"/>
                </a:solidFill>
                <a:effectLst/>
                <a:latin typeface="+mn-lt"/>
                <a:ea typeface="+mn-ea"/>
                <a:cs typeface="+mn-cs"/>
              </a:rPr>
              <a:t>stärker</a:t>
            </a:r>
            <a:r>
              <a:rPr lang="de-DE" sz="1200" kern="1200" dirty="0">
                <a:solidFill>
                  <a:schemeClr val="tx1"/>
                </a:solidFill>
                <a:effectLst/>
                <a:latin typeface="+mn-lt"/>
                <a:ea typeface="+mn-ea"/>
                <a:cs typeface="+mn-cs"/>
              </a:rPr>
              <a:t> als die zwischen den Bausteinen des Stoffes und denen des </a:t>
            </a:r>
            <a:r>
              <a:rPr lang="de-DE" sz="1200" kern="1200" dirty="0" err="1">
                <a:solidFill>
                  <a:schemeClr val="tx1"/>
                </a:solidFill>
                <a:effectLst/>
                <a:latin typeface="+mn-lt"/>
                <a:ea typeface="+mn-ea"/>
                <a:cs typeface="+mn-cs"/>
              </a:rPr>
              <a:t>Lösemittels</a:t>
            </a:r>
            <a:r>
              <a:rPr lang="de-DE" sz="1200" kern="1200" dirty="0">
                <a:solidFill>
                  <a:schemeClr val="tx1"/>
                </a:solidFill>
                <a:effectLst/>
                <a:latin typeface="+mn-lt"/>
                <a:ea typeface="+mn-ea"/>
                <a:cs typeface="+mn-cs"/>
              </a:rPr>
              <a:t>. </a:t>
            </a:r>
            <a:endParaRPr lang="de-DE" dirty="0"/>
          </a:p>
          <a:p>
            <a:endParaRPr lang="de-DE" dirty="0"/>
          </a:p>
        </p:txBody>
      </p:sp>
      <p:sp>
        <p:nvSpPr>
          <p:cNvPr id="4" name="Foliennummernplatzhalter 3"/>
          <p:cNvSpPr>
            <a:spLocks noGrp="1"/>
          </p:cNvSpPr>
          <p:nvPr>
            <p:ph type="sldNum" sz="quarter" idx="5"/>
          </p:nvPr>
        </p:nvSpPr>
        <p:spPr/>
        <p:txBody>
          <a:bodyPr/>
          <a:lstStyle/>
          <a:p>
            <a:fld id="{5BDADD7A-5464-40FD-B5CC-4CA36D7CC1F5}" type="slidenum">
              <a:rPr lang="de-DE" smtClean="0"/>
              <a:t>35</a:t>
            </a:fld>
            <a:endParaRPr lang="de-DE"/>
          </a:p>
        </p:txBody>
      </p:sp>
    </p:spTree>
    <p:extLst>
      <p:ext uri="{BB962C8B-B14F-4D97-AF65-F5344CB8AC3E}">
        <p14:creationId xmlns:p14="http://schemas.microsoft.com/office/powerpoint/2010/main" val="1414993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Mit den gewonnenen Reflektionen lassen sich nun Stoffverteilungspläne auf Klassen anpassen. Des Weiteren ist es möglich Didaktische Rekonstruktionen für Projekte oder Einzelnen Unterrichtseinheiten zu erarbeiten.</a:t>
            </a:r>
          </a:p>
          <a:p>
            <a:r>
              <a:rPr lang="de-DE" dirty="0"/>
              <a:t>Die zielgerichtete und zweckgerechte Auswahl von Experimenten wird uns ebenso ermöglicht.</a:t>
            </a:r>
          </a:p>
          <a:p>
            <a:endParaRPr lang="de-DE" dirty="0"/>
          </a:p>
          <a:p>
            <a:r>
              <a:rPr lang="de-DE" dirty="0"/>
              <a:t>Darüber hinaus können wir so </a:t>
            </a:r>
            <a:r>
              <a:rPr lang="de-DE" dirty="0" err="1"/>
              <a:t>klassenspeziefisch</a:t>
            </a:r>
            <a:r>
              <a:rPr lang="de-DE" dirty="0"/>
              <a:t> oder individuell auf die Lebenswirklichkeiten der Schülerinnen und Schüler eingehen und diese in einen chemischen Kontext setzen.</a:t>
            </a:r>
          </a:p>
        </p:txBody>
      </p:sp>
      <p:sp>
        <p:nvSpPr>
          <p:cNvPr id="4" name="Foliennummernplatzhalter 3"/>
          <p:cNvSpPr>
            <a:spLocks noGrp="1"/>
          </p:cNvSpPr>
          <p:nvPr>
            <p:ph type="sldNum" sz="quarter" idx="5"/>
          </p:nvPr>
        </p:nvSpPr>
        <p:spPr/>
        <p:txBody>
          <a:bodyPr/>
          <a:lstStyle/>
          <a:p>
            <a:fld id="{5BDADD7A-5464-40FD-B5CC-4CA36D7CC1F5}" type="slidenum">
              <a:rPr lang="de-DE" smtClean="0"/>
              <a:t>36</a:t>
            </a:fld>
            <a:endParaRPr lang="de-DE"/>
          </a:p>
        </p:txBody>
      </p:sp>
    </p:spTree>
    <p:extLst>
      <p:ext uri="{BB962C8B-B14F-4D97-AF65-F5344CB8AC3E}">
        <p14:creationId xmlns:p14="http://schemas.microsoft.com/office/powerpoint/2010/main" val="2152658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hoffen ihnen durch die </a:t>
            </a:r>
            <a:r>
              <a:rPr lang="de-DE" dirty="0" err="1"/>
              <a:t>beisielhafte</a:t>
            </a:r>
            <a:r>
              <a:rPr lang="de-DE" dirty="0"/>
              <a:t> Anwendung der theoretischen  Aspekte auf das Stoff-Teilchen-Modell die Grundzüge der didaktischen Reduktion und Rekonstruktion aufgezeigt zu haben und bedanken uns für Ihre Aufmerksamkeit. Im Folgenden dürfen Sie nun selbst tätig werden.</a:t>
            </a:r>
          </a:p>
        </p:txBody>
      </p:sp>
      <p:sp>
        <p:nvSpPr>
          <p:cNvPr id="4" name="Foliennummernplatzhalter 3"/>
          <p:cNvSpPr>
            <a:spLocks noGrp="1"/>
          </p:cNvSpPr>
          <p:nvPr>
            <p:ph type="sldNum" sz="quarter" idx="5"/>
          </p:nvPr>
        </p:nvSpPr>
        <p:spPr/>
        <p:txBody>
          <a:bodyPr/>
          <a:lstStyle/>
          <a:p>
            <a:fld id="{5BDADD7A-5464-40FD-B5CC-4CA36D7CC1F5}" type="slidenum">
              <a:rPr lang="de-DE" smtClean="0"/>
              <a:t>37</a:t>
            </a:fld>
            <a:endParaRPr lang="de-DE"/>
          </a:p>
        </p:txBody>
      </p:sp>
    </p:spTree>
    <p:extLst>
      <p:ext uri="{BB962C8B-B14F-4D97-AF65-F5344CB8AC3E}">
        <p14:creationId xmlns:p14="http://schemas.microsoft.com/office/powerpoint/2010/main" val="262962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unterscheidet zwischen einer vertikalen und einer horizontalen didaktischen Reduktion.</a:t>
            </a:r>
          </a:p>
          <a:p>
            <a:r>
              <a:rPr lang="de-DE" dirty="0"/>
              <a:t>Bei der vertikalen didaktischen Reduktion, welche man auch als Inhaltsreduktion bezeichnet, wird der Gültigkeitsumfang oder auch der Schwierigkeitsumfang der Aussagen von Stufe zu Stufe eingeengt, dies kann beispielsweise durch Rückgriff auf historische Konzepte geschehen. Dadurch wird eine </a:t>
            </a:r>
            <a:r>
              <a:rPr lang="de-DE" dirty="0" err="1"/>
              <a:t>Ausschnittsbildung</a:t>
            </a:r>
            <a:r>
              <a:rPr lang="de-DE" dirty="0"/>
              <a:t> ermöglicht und die Kernaussagen können herausgestellt werden.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der horizontalen didaktischen Reduktion bleibt der Gültigkeitsumfang gleich. Die wissenschaftliche Aussage wird nur konkreter dargestellt und damit leicht zugänglich gemacht. Es können auch Teilaspekte ausgewählt und andere vernachlässigt werden. Hierzu können beispielsweise Analogien, graphische Darstellungen oder Beispiele verwendet werden.</a:t>
            </a:r>
          </a:p>
          <a:p>
            <a:endParaRPr lang="de-DE" dirty="0"/>
          </a:p>
        </p:txBody>
      </p:sp>
      <p:sp>
        <p:nvSpPr>
          <p:cNvPr id="4" name="Foliennummernplatzhalter 3"/>
          <p:cNvSpPr>
            <a:spLocks noGrp="1"/>
          </p:cNvSpPr>
          <p:nvPr>
            <p:ph type="sldNum" sz="quarter" idx="10"/>
          </p:nvPr>
        </p:nvSpPr>
        <p:spPr/>
        <p:txBody>
          <a:bodyPr/>
          <a:lstStyle/>
          <a:p>
            <a:fld id="{5BDADD7A-5464-40FD-B5CC-4CA36D7CC1F5}" type="slidenum">
              <a:rPr lang="de-DE" smtClean="0"/>
              <a:t>4</a:t>
            </a:fld>
            <a:endParaRPr lang="de-DE"/>
          </a:p>
        </p:txBody>
      </p:sp>
    </p:spTree>
    <p:extLst>
      <p:ext uri="{BB962C8B-B14F-4D97-AF65-F5344CB8AC3E}">
        <p14:creationId xmlns:p14="http://schemas.microsoft.com/office/powerpoint/2010/main" val="93669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unterscheidet zwischen einer vertikalen und einer horizontalen didaktischen Reduktion.</a:t>
            </a:r>
          </a:p>
          <a:p>
            <a:r>
              <a:rPr lang="de-DE" dirty="0"/>
              <a:t>Bei der vertikalen didaktischen Reduktion, welche man auch als Inhaltsreduktion bezeichnet, wird der Gültigkeitsumfang oder auch der Schwierigkeitsumfang der Aussagen von Stufe zu Stufe eingeengt, dies kann beispielsweise durch Rückgriff auf historische Konzepte geschehen. Dadurch wird eine </a:t>
            </a:r>
            <a:r>
              <a:rPr lang="de-DE" dirty="0" err="1"/>
              <a:t>Ausschnittsbildung</a:t>
            </a:r>
            <a:r>
              <a:rPr lang="de-DE" dirty="0"/>
              <a:t> ermöglicht und die Kernaussagen können herausgestellt werden.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der horizontalen didaktischen Reduktion bleibt der Gültigkeitsumfang gleich. Die wissenschaftliche Aussage wird nur konkreter dargestellt und damit leicht zugänglich gemacht. Es können auch Teilaspekte ausgewählt und andere vernachlässigt werden. Hierzu können beispielsweise Analogien, graphische Darstellungen oder Beispiele verwendet werden.</a:t>
            </a:r>
          </a:p>
          <a:p>
            <a:endParaRPr lang="de-DE" dirty="0"/>
          </a:p>
        </p:txBody>
      </p:sp>
      <p:sp>
        <p:nvSpPr>
          <p:cNvPr id="4" name="Foliennummernplatzhalter 3"/>
          <p:cNvSpPr>
            <a:spLocks noGrp="1"/>
          </p:cNvSpPr>
          <p:nvPr>
            <p:ph type="sldNum" sz="quarter" idx="10"/>
          </p:nvPr>
        </p:nvSpPr>
        <p:spPr/>
        <p:txBody>
          <a:bodyPr/>
          <a:lstStyle/>
          <a:p>
            <a:fld id="{5BDADD7A-5464-40FD-B5CC-4CA36D7CC1F5}" type="slidenum">
              <a:rPr lang="de-DE" smtClean="0"/>
              <a:t>5</a:t>
            </a:fld>
            <a:endParaRPr lang="de-DE"/>
          </a:p>
        </p:txBody>
      </p:sp>
    </p:spTree>
    <p:extLst>
      <p:ext uri="{BB962C8B-B14F-4D97-AF65-F5344CB8AC3E}">
        <p14:creationId xmlns:p14="http://schemas.microsoft.com/office/powerpoint/2010/main" val="428481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unterscheidet zwischen einer vertikalen und einer horizontalen didaktischen Reduktion.</a:t>
            </a:r>
          </a:p>
          <a:p>
            <a:r>
              <a:rPr lang="de-DE" dirty="0"/>
              <a:t>Bei der vertikalen didaktischen Reduktion, welche man auch als Inhaltsreduktion bezeichnet, wird der Gültigkeitsumfang oder auch der Schwierigkeitsumfang der Aussagen von Stufe zu Stufe eingeengt, dies kann beispielsweise durch Rückgriff auf historische Konzepte geschehen. Dadurch wird eine </a:t>
            </a:r>
            <a:r>
              <a:rPr lang="de-DE" dirty="0" err="1"/>
              <a:t>Ausschnittsbildung</a:t>
            </a:r>
            <a:r>
              <a:rPr lang="de-DE" dirty="0"/>
              <a:t> ermöglicht und die Kernaussagen können herausgestellt werden.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der horizontalen didaktischen Reduktion bleibt der Gültigkeitsumfang gleich. Die wissenschaftliche Aussage wird nur konkreter dargestellt und damit leicht zugänglich gemacht. Es können auch Teilaspekte ausgewählt und andere vernachlässigt werden. Hierzu können beispielsweise Analogien, graphische Darstellungen oder Beispiele verwendet werden.</a:t>
            </a:r>
          </a:p>
          <a:p>
            <a:endParaRPr lang="de-DE" dirty="0"/>
          </a:p>
        </p:txBody>
      </p:sp>
      <p:sp>
        <p:nvSpPr>
          <p:cNvPr id="4" name="Foliennummernplatzhalter 3"/>
          <p:cNvSpPr>
            <a:spLocks noGrp="1"/>
          </p:cNvSpPr>
          <p:nvPr>
            <p:ph type="sldNum" sz="quarter" idx="10"/>
          </p:nvPr>
        </p:nvSpPr>
        <p:spPr/>
        <p:txBody>
          <a:bodyPr/>
          <a:lstStyle/>
          <a:p>
            <a:fld id="{5BDADD7A-5464-40FD-B5CC-4CA36D7CC1F5}" type="slidenum">
              <a:rPr lang="de-DE" smtClean="0"/>
              <a:t>6</a:t>
            </a:fld>
            <a:endParaRPr lang="de-DE"/>
          </a:p>
        </p:txBody>
      </p:sp>
    </p:spTree>
    <p:extLst>
      <p:ext uri="{BB962C8B-B14F-4D97-AF65-F5344CB8AC3E}">
        <p14:creationId xmlns:p14="http://schemas.microsoft.com/office/powerpoint/2010/main" val="114861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beschriebene Elementarisierung kann durch verschiedene Maßnahmen erreicht werden</a:t>
            </a:r>
          </a:p>
          <a:p>
            <a:pPr marL="0" indent="0">
              <a:buFontTx/>
              <a:buNone/>
            </a:pPr>
            <a:endParaRPr lang="de-DE" dirty="0"/>
          </a:p>
          <a:p>
            <a:pPr marL="171450" indent="-171450">
              <a:buFontTx/>
              <a:buChar char="-"/>
            </a:pPr>
            <a:r>
              <a:rPr lang="de-DE" dirty="0"/>
              <a:t>Eine Möglichkeit der Elementarisierung ist die Vernachlässigung bei der zunächst nebensächliche Effekte noch nicht betrachtet werden. Dies können beispielsweise bei großtechnischen Prozessen die genaue Reaktionsbedingungen, oder auch Reaktionsgleichungen der Teilreaktionen sein.</a:t>
            </a:r>
          </a:p>
          <a:p>
            <a:pPr marL="171450" indent="-171450">
              <a:buFontTx/>
              <a:buChar char="-"/>
            </a:pPr>
            <a:r>
              <a:rPr lang="de-DE" dirty="0"/>
              <a:t>Es ist auch eine Rückführung auf das </a:t>
            </a:r>
            <a:r>
              <a:rPr lang="de-DE" dirty="0" err="1"/>
              <a:t>Qulalitative</a:t>
            </a:r>
            <a:r>
              <a:rPr lang="de-DE" dirty="0"/>
              <a:t> möglich. Sie beruht darauf, dass es meist schwierig ist physikalische und chemische Vorgänge sofort gesetzmäßig quantitativ zu erfassen. Zunächst müssen die Sachverhalte qualitativ, bzw. auf phänomenologischer Ebene verstanden werden. </a:t>
            </a:r>
          </a:p>
          <a:p>
            <a:pPr marL="171450" indent="-171450">
              <a:buFontTx/>
              <a:buChar char="-"/>
            </a:pPr>
            <a:r>
              <a:rPr lang="de-DE" dirty="0"/>
              <a:t>Eine weitere Maßnahme ist die Partikularisierung, Hierbei betrachtet man zunächst nur die Teilaspekte, aus denen eine grundlegende Erkenntnis, wie beispielsweise eine Gesetzmäßigkeit abgeleitet werden kann. Andere Teilaspekte werden zunächst vernachlässigt.</a:t>
            </a:r>
          </a:p>
          <a:p>
            <a:pPr marL="171450" indent="-171450">
              <a:buFontTx/>
              <a:buChar char="-"/>
            </a:pPr>
            <a:r>
              <a:rPr lang="de-DE" dirty="0"/>
              <a:t>Generalisierung meint Einzelergebnisse zusammenzufassen, daraus können beispielsweise Merksätze oder Definitionen abgeleitet werden.</a:t>
            </a:r>
          </a:p>
          <a:p>
            <a:pPr marL="171450" indent="-171450">
              <a:buFontTx/>
              <a:buChar char="-"/>
            </a:pPr>
            <a:r>
              <a:rPr lang="de-DE" dirty="0"/>
              <a:t>Auch ein Rückgriff auf historische Erkenntnisse kann zur didaktischen Reduktion genutzt werden. Als Beispiel kann hier der Säurebegriff genannt werden, der ausgehend von der phänomenologischen Beschreibung durch Boyle immer weiter entwickelt wurde.</a:t>
            </a:r>
          </a:p>
          <a:p>
            <a:pPr marL="171450" indent="-171450">
              <a:buFontTx/>
              <a:buChar char="-"/>
            </a:pPr>
            <a:r>
              <a:rPr lang="de-DE" dirty="0"/>
              <a:t>Auch die Überführung in bildhaft-symbolische Darstellungen kann bei der didaktischen Reduktion helfen</a:t>
            </a:r>
          </a:p>
        </p:txBody>
      </p:sp>
      <p:sp>
        <p:nvSpPr>
          <p:cNvPr id="4" name="Foliennummernplatzhalter 3"/>
          <p:cNvSpPr>
            <a:spLocks noGrp="1"/>
          </p:cNvSpPr>
          <p:nvPr>
            <p:ph type="sldNum" sz="quarter" idx="10"/>
          </p:nvPr>
        </p:nvSpPr>
        <p:spPr/>
        <p:txBody>
          <a:bodyPr/>
          <a:lstStyle/>
          <a:p>
            <a:fld id="{5BDADD7A-5464-40FD-B5CC-4CA36D7CC1F5}" type="slidenum">
              <a:rPr lang="de-DE" smtClean="0"/>
              <a:t>7</a:t>
            </a:fld>
            <a:endParaRPr lang="de-DE"/>
          </a:p>
        </p:txBody>
      </p:sp>
    </p:spTree>
    <p:extLst>
      <p:ext uri="{BB962C8B-B14F-4D97-AF65-F5344CB8AC3E}">
        <p14:creationId xmlns:p14="http://schemas.microsoft.com/office/powerpoint/2010/main" val="112459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beschriebene Elementarisierung kann durch verschiedene Maßnahmen erreicht werden</a:t>
            </a:r>
          </a:p>
          <a:p>
            <a:pPr marL="0" indent="0">
              <a:buFontTx/>
              <a:buNone/>
            </a:pPr>
            <a:endParaRPr lang="de-DE" dirty="0"/>
          </a:p>
          <a:p>
            <a:pPr marL="171450" indent="-171450">
              <a:buFontTx/>
              <a:buChar char="-"/>
            </a:pPr>
            <a:r>
              <a:rPr lang="de-DE" dirty="0"/>
              <a:t>Die Vernachlässigung, bei der zunächst nebensächliche Effekte noch nicht betrachtet werden. Dies können beispielsweise bei großtechnischen Prozessen die genaue Reaktionsbedingungen, oder auch Reaktionsgleichungen der Teilreaktionen sein.</a:t>
            </a:r>
          </a:p>
          <a:p>
            <a:pPr marL="171450" indent="-171450">
              <a:buFontTx/>
              <a:buChar char="-"/>
            </a:pPr>
            <a:r>
              <a:rPr lang="de-DE" dirty="0"/>
              <a:t>Es ist auch eine Rückführung auf das </a:t>
            </a:r>
            <a:r>
              <a:rPr lang="de-DE" dirty="0" err="1"/>
              <a:t>Qulalitative</a:t>
            </a:r>
            <a:r>
              <a:rPr lang="de-DE" dirty="0"/>
              <a:t> möglich. Sie beruht darauf, dass es meist schwierig ist physikalische und chemische Vorgänge sofort gesetzmäßig quantitativ zu erfassen. Zunächst müssen die Sachverhalte qualitativ, bzw. auf phänomenologischer Ebene verstanden werden. </a:t>
            </a:r>
          </a:p>
          <a:p>
            <a:pPr marL="171450" indent="-171450">
              <a:buFontTx/>
              <a:buChar char="-"/>
            </a:pPr>
            <a:r>
              <a:rPr lang="de-DE" dirty="0"/>
              <a:t>Eine weitere Maßnahme ist die Partikularisierung, Hierbei betrachtet man zunächst nur die Teilaspekte, aus denen eine grundlegende Erkenntnis, wie beispielsweise eine Gesetzmäßigkeit abgeleitet werden kann. Andere Teilaspekte werden zunächst vernachlässigt.</a:t>
            </a:r>
          </a:p>
          <a:p>
            <a:pPr marL="171450" indent="-171450">
              <a:buFontTx/>
              <a:buChar char="-"/>
            </a:pPr>
            <a:r>
              <a:rPr lang="de-DE" dirty="0"/>
              <a:t>Generalisierung meint Einzelergebnisse zusammenzufassen, daraus können beispielsweise Merksätze oder Definitionen abgeleitet werden.</a:t>
            </a:r>
          </a:p>
          <a:p>
            <a:pPr marL="171450" indent="-171450">
              <a:buFontTx/>
              <a:buChar char="-"/>
            </a:pPr>
            <a:r>
              <a:rPr lang="de-DE" dirty="0"/>
              <a:t>Auch ein Rückgriff auf historische Erkenntnisse kann zur didaktischen Reduktion genutzt werden. Als Beispiel kann hier der Säurebegriff genannt werden, der ausgehend von der phänomenologischen Beschreibung durch Boyle immer weiter entwickelt wurde.</a:t>
            </a:r>
          </a:p>
          <a:p>
            <a:pPr marL="171450" indent="-171450">
              <a:buFontTx/>
              <a:buChar char="-"/>
            </a:pPr>
            <a:r>
              <a:rPr lang="de-DE" dirty="0"/>
              <a:t>Auch die Überführung in bildhaft-symbolische Darstellungen kann bei der didaktischen Reduktion helfen</a:t>
            </a:r>
          </a:p>
        </p:txBody>
      </p:sp>
      <p:sp>
        <p:nvSpPr>
          <p:cNvPr id="4" name="Foliennummernplatzhalter 3"/>
          <p:cNvSpPr>
            <a:spLocks noGrp="1"/>
          </p:cNvSpPr>
          <p:nvPr>
            <p:ph type="sldNum" sz="quarter" idx="10"/>
          </p:nvPr>
        </p:nvSpPr>
        <p:spPr/>
        <p:txBody>
          <a:bodyPr/>
          <a:lstStyle/>
          <a:p>
            <a:fld id="{5BDADD7A-5464-40FD-B5CC-4CA36D7CC1F5}" type="slidenum">
              <a:rPr lang="de-DE" smtClean="0"/>
              <a:t>8</a:t>
            </a:fld>
            <a:endParaRPr lang="de-DE"/>
          </a:p>
        </p:txBody>
      </p:sp>
    </p:spTree>
    <p:extLst>
      <p:ext uri="{BB962C8B-B14F-4D97-AF65-F5344CB8AC3E}">
        <p14:creationId xmlns:p14="http://schemas.microsoft.com/office/powerpoint/2010/main" val="296600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beschriebene Elementarisierung kann durch verschiedene Maßnahmen erreicht werden</a:t>
            </a:r>
          </a:p>
          <a:p>
            <a:pPr marL="0" indent="0">
              <a:buFontTx/>
              <a:buNone/>
            </a:pPr>
            <a:endParaRPr lang="de-DE" dirty="0"/>
          </a:p>
          <a:p>
            <a:pPr marL="171450" indent="-171450">
              <a:buFontTx/>
              <a:buChar char="-"/>
            </a:pPr>
            <a:r>
              <a:rPr lang="de-DE" dirty="0"/>
              <a:t>Die Vernachlässigung, bei der zunächst nebensächliche Effekte noch nicht betrachtet werden. Dies können beispielsweise bei großtechnischen Prozessen die genaue Reaktionsbedingungen, oder auch Reaktionsgleichungen der Teilreaktionen sein.</a:t>
            </a:r>
          </a:p>
          <a:p>
            <a:pPr marL="171450" indent="-171450">
              <a:buFontTx/>
              <a:buChar char="-"/>
            </a:pPr>
            <a:r>
              <a:rPr lang="de-DE" dirty="0"/>
              <a:t>Die Rückführung auf das Qualitative beruht darauf, dass es meist schwierig ist physikalische und chemische Vorgänge sofort gesetzmäßig quantitativ zu erfassen. Zunächst müssen die Sachverhalte qualitativ, bzw. auf phänomenologischer Ebene verstanden werden. </a:t>
            </a:r>
          </a:p>
          <a:p>
            <a:pPr marL="171450" indent="-171450">
              <a:buFontTx/>
              <a:buChar char="-"/>
            </a:pPr>
            <a:r>
              <a:rPr lang="de-DE" dirty="0"/>
              <a:t>Eine weitere Maßnahme ist die Partikularisierung, Hierbei betrachtet man zunächst nur die Teilaspekte, aus denen eine grundlegende Erkenntnis, wie beispielsweise eine Gesetzmäßigkeit abgeleitet werden kann. Andere Teilaspekte werden zunächst vernachlässigt.</a:t>
            </a:r>
          </a:p>
          <a:p>
            <a:pPr marL="171450" indent="-171450">
              <a:buFontTx/>
              <a:buChar char="-"/>
            </a:pPr>
            <a:r>
              <a:rPr lang="de-DE" dirty="0"/>
              <a:t>Generalisierung meint Einzelergebnisse zusammenzufassen, daraus können beispielsweise Merksätze oder Definitionen abgeleitet werden.</a:t>
            </a:r>
          </a:p>
          <a:p>
            <a:pPr marL="171450" indent="-171450">
              <a:buFontTx/>
              <a:buChar char="-"/>
            </a:pPr>
            <a:r>
              <a:rPr lang="de-DE" dirty="0"/>
              <a:t>Auch ein Rückgriff auf historische Erkenntnisse kann zur didaktischen Reduktion genutzt werden. Als Beispiel kann hier der Säurebegriff genannt werden, der ausgehend von der phänomenologischen Beschreibung durch Boyle immer weiter entwickelt wurde.</a:t>
            </a:r>
          </a:p>
          <a:p>
            <a:pPr marL="171450" indent="-171450">
              <a:buFontTx/>
              <a:buChar char="-"/>
            </a:pPr>
            <a:r>
              <a:rPr lang="de-DE" dirty="0"/>
              <a:t>Auch die Überführung in bildhaft-symbolische Darstellungen kann bei der didaktischen Reduktion helfen</a:t>
            </a:r>
          </a:p>
        </p:txBody>
      </p:sp>
      <p:sp>
        <p:nvSpPr>
          <p:cNvPr id="4" name="Foliennummernplatzhalter 3"/>
          <p:cNvSpPr>
            <a:spLocks noGrp="1"/>
          </p:cNvSpPr>
          <p:nvPr>
            <p:ph type="sldNum" sz="quarter" idx="10"/>
          </p:nvPr>
        </p:nvSpPr>
        <p:spPr/>
        <p:txBody>
          <a:bodyPr/>
          <a:lstStyle/>
          <a:p>
            <a:fld id="{5BDADD7A-5464-40FD-B5CC-4CA36D7CC1F5}" type="slidenum">
              <a:rPr lang="de-DE" smtClean="0"/>
              <a:t>9</a:t>
            </a:fld>
            <a:endParaRPr lang="de-DE"/>
          </a:p>
        </p:txBody>
      </p:sp>
    </p:spTree>
    <p:extLst>
      <p:ext uri="{BB962C8B-B14F-4D97-AF65-F5344CB8AC3E}">
        <p14:creationId xmlns:p14="http://schemas.microsoft.com/office/powerpoint/2010/main" val="1244361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2" name="Rechteck 1"/>
          <p:cNvSpPr/>
          <p:nvPr userDrawn="1"/>
        </p:nvSpPr>
        <p:spPr>
          <a:xfrm flipV="1">
            <a:off x="-1" y="4500000"/>
            <a:ext cx="4590000" cy="396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574382" y="4500000"/>
            <a:ext cx="4572000" cy="39600"/>
          </a:xfrm>
          <a:prstGeom prst="rect">
            <a:avLst/>
          </a:prstGeom>
        </p:spPr>
      </p:pic>
      <p:sp>
        <p:nvSpPr>
          <p:cNvPr id="6" name="Textplatzhalter 24"/>
          <p:cNvSpPr txBox="1">
            <a:spLocks/>
          </p:cNvSpPr>
          <p:nvPr userDrawn="1"/>
        </p:nvSpPr>
        <p:spPr>
          <a:xfrm>
            <a:off x="3521641" y="4884574"/>
            <a:ext cx="5165952" cy="154205"/>
          </a:xfrm>
          <a:prstGeom prst="rect">
            <a:avLst/>
          </a:prstGeom>
        </p:spPr>
        <p:txBody>
          <a:bodyPr lIns="0" tIns="0" rIns="0" bIns="0">
            <a:noAutofit/>
          </a:bodyPr>
          <a:lstStyle>
            <a:lvl1pPr marL="0" marR="0" indent="0" algn="r" defTabSz="914400" rtl="0" eaLnBrk="1" fontAlgn="auto" latinLnBrk="0" hangingPunct="1">
              <a:lnSpc>
                <a:spcPct val="100000"/>
              </a:lnSpc>
              <a:spcBef>
                <a:spcPct val="20000"/>
              </a:spcBef>
              <a:spcAft>
                <a:spcPts val="0"/>
              </a:spcAft>
              <a:buClrTx/>
              <a:buSzTx/>
              <a:buFontTx/>
              <a:buNone/>
              <a:tabLst/>
              <a:defRPr lang="de-DE" sz="1000" kern="1200" baseline="0"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fld id="{822FCD78-D96D-4F80-9AD7-6954839C45E1}" type="slidenum">
              <a:rPr lang="de-DE" smtClean="0">
                <a:solidFill>
                  <a:srgbClr val="002F5D"/>
                </a:solidFill>
                <a:latin typeface="Roboto Condensed" pitchFamily="2" charset="0"/>
                <a:ea typeface="Roboto Condensed" pitchFamily="2" charset="0"/>
              </a:rPr>
              <a:pPr>
                <a:defRPr/>
              </a:pPr>
              <a:t>‹Nr.›</a:t>
            </a:fld>
            <a:r>
              <a:rPr lang="de-DE" dirty="0">
                <a:solidFill>
                  <a:srgbClr val="002F5D"/>
                </a:solidFill>
                <a:latin typeface="Roboto Condensed" pitchFamily="2" charset="0"/>
                <a:ea typeface="Roboto Condensed" pitchFamily="2" charset="0"/>
              </a:rPr>
              <a:t> </a:t>
            </a:r>
          </a:p>
        </p:txBody>
      </p:sp>
    </p:spTree>
    <p:extLst>
      <p:ext uri="{BB962C8B-B14F-4D97-AF65-F5344CB8AC3E}">
        <p14:creationId xmlns:p14="http://schemas.microsoft.com/office/powerpoint/2010/main" val="34664415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0" tIns="0" rIns="0" bIns="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00151"/>
            <a:ext cx="8229600" cy="1875655"/>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 mit Anführungszeichen«</a:t>
            </a:r>
          </a:p>
        </p:txBody>
      </p:sp>
      <p:sp>
        <p:nvSpPr>
          <p:cNvPr id="11" name="Rechteck 10"/>
          <p:cNvSpPr/>
          <p:nvPr userDrawn="1"/>
        </p:nvSpPr>
        <p:spPr>
          <a:xfrm>
            <a:off x="-1" y="4500000"/>
            <a:ext cx="9144000" cy="64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3822" y="4644000"/>
            <a:ext cx="104590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24">
            <a:extLst>
              <a:ext uri="{FF2B5EF4-FFF2-40B4-BE49-F238E27FC236}">
                <a16:creationId xmlns:a16="http://schemas.microsoft.com/office/drawing/2014/main" id="{A09F3D6A-B734-40C4-A349-229E88A754F4}"/>
              </a:ext>
            </a:extLst>
          </p:cNvPr>
          <p:cNvSpPr txBox="1">
            <a:spLocks/>
          </p:cNvSpPr>
          <p:nvPr userDrawn="1"/>
        </p:nvSpPr>
        <p:spPr>
          <a:xfrm>
            <a:off x="3087041" y="4664113"/>
            <a:ext cx="5688013" cy="144000"/>
          </a:xfrm>
          <a:prstGeom prst="rect">
            <a:avLst/>
          </a:prstGeom>
        </p:spPr>
        <p:txBody>
          <a:bodyPr>
            <a:noAutofit/>
          </a:bodyPr>
          <a:lstStyle>
            <a:lvl1pPr marL="0" indent="0" algn="r" defTabSz="914400" rtl="0" eaLnBrk="1" latinLnBrk="0" hangingPunct="1">
              <a:spcBef>
                <a:spcPct val="20000"/>
              </a:spcBef>
              <a:buFontTx/>
              <a:buNone/>
              <a:defRPr lang="de-DE" sz="1000" kern="1200"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Arbeitsgruppe Chemiedidaktik</a:t>
            </a:r>
          </a:p>
        </p:txBody>
      </p:sp>
    </p:spTree>
    <p:extLst>
      <p:ext uri="{BB962C8B-B14F-4D97-AF65-F5344CB8AC3E}">
        <p14:creationId xmlns:p14="http://schemas.microsoft.com/office/powerpoint/2010/main" val="1584529709"/>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spcBef>
          <a:spcPct val="0"/>
        </a:spcBef>
        <a:buNone/>
        <a:defRPr sz="2000" kern="1200" spc="20" baseline="0">
          <a:solidFill>
            <a:schemeClr val="tx1"/>
          </a:solidFill>
          <a:latin typeface="Palatino Linotype" panose="02040502050505030304" pitchFamily="18" charset="0"/>
          <a:ea typeface="+mj-ea"/>
          <a:cs typeface="+mj-cs"/>
        </a:defRPr>
      </a:lvl1pPr>
    </p:titleStyle>
    <p:body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daten.didaktikchemie.uni-bayreuth.de/grundbegriffe_fd/alt_html/3_3_Didaktische_Transformation.ht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daten.didaktikchemie.uni-bayreuth.de/grundbegriffe_fd/alt_html/3_3_Didaktische_Transformation.ht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daten.didaktikchemie.uni-bayreuth.de/grundbegriffe_fd/alt_html/3_3_Didaktische_Transformation.ht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daten.didaktikchemie.uni-bayreuth.de/grundbegriffe_fd/alt_html/3_3_Didaktische_Transformation.ht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wb-web.de/wissen/lehren-lernen/didaktische-reduktion.html"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Person, drinnen, Tisch, Mann enthält.&#10;&#10;Automatisch generierte Beschreibung">
            <a:extLst>
              <a:ext uri="{FF2B5EF4-FFF2-40B4-BE49-F238E27FC236}">
                <a16:creationId xmlns:a16="http://schemas.microsoft.com/office/drawing/2014/main" id="{5C280D8A-BD69-425E-9BFE-DF4E47A966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849" b="14453"/>
          <a:stretch/>
        </p:blipFill>
        <p:spPr>
          <a:xfrm>
            <a:off x="-7953" y="1"/>
            <a:ext cx="9159903" cy="4500438"/>
          </a:xfrm>
          <a:prstGeom prst="rect">
            <a:avLst/>
          </a:prstGeom>
        </p:spPr>
      </p:pic>
      <p:sp>
        <p:nvSpPr>
          <p:cNvPr id="7" name="Rechteck 6"/>
          <p:cNvSpPr/>
          <p:nvPr/>
        </p:nvSpPr>
        <p:spPr>
          <a:xfrm>
            <a:off x="468312" y="2118361"/>
            <a:ext cx="4103687" cy="17186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701401" y="2482530"/>
            <a:ext cx="3600400" cy="1218282"/>
          </a:xfrm>
          <a:prstGeom prst="rect">
            <a:avLst/>
          </a:prstGeom>
          <a:noFill/>
        </p:spPr>
        <p:txBody>
          <a:bodyPr wrap="square" lIns="0" tIns="0" rIns="0" bIns="0" rtlCol="0">
            <a:noAutofit/>
          </a:bodyPr>
          <a:lstStyle/>
          <a:p>
            <a:r>
              <a:rPr lang="de-DE" sz="2000" dirty="0">
                <a:solidFill>
                  <a:srgbClr val="002F5D"/>
                </a:solidFill>
                <a:latin typeface="Palatino Linotype" panose="02040502050505030304" pitchFamily="18" charset="0"/>
              </a:rPr>
              <a:t>Didaktische Reduktion und didaktische Rekonstruktion</a:t>
            </a:r>
          </a:p>
          <a:p>
            <a:endParaRPr lang="de-DE" sz="900" dirty="0">
              <a:solidFill>
                <a:srgbClr val="002F5D"/>
              </a:solidFill>
              <a:latin typeface="Roboto Condensed" panose="02000000000000000000" pitchFamily="2" charset="0"/>
              <a:ea typeface="Roboto Condensed" panose="02000000000000000000" pitchFamily="2" charset="0"/>
              <a:cs typeface="Roboto Condensed" panose="02000000000000000000" pitchFamily="2" charset="0"/>
            </a:endParaRPr>
          </a:p>
          <a:p>
            <a:r>
              <a:rPr lang="de-DE" sz="1400" dirty="0">
                <a:solidFill>
                  <a:srgbClr val="002F5D"/>
                </a:solidFill>
                <a:ea typeface="Roboto Condensed" panose="02000000000000000000" pitchFamily="2" charset="0"/>
                <a:cs typeface="Roboto Condensed" panose="02000000000000000000" pitchFamily="2" charset="0"/>
              </a:rPr>
              <a:t>Nico </a:t>
            </a:r>
            <a:r>
              <a:rPr lang="de-DE" sz="1400" dirty="0" err="1">
                <a:solidFill>
                  <a:srgbClr val="002F5D"/>
                </a:solidFill>
                <a:ea typeface="Roboto Condensed" panose="02000000000000000000" pitchFamily="2" charset="0"/>
                <a:cs typeface="Roboto Condensed" panose="02000000000000000000" pitchFamily="2" charset="0"/>
              </a:rPr>
              <a:t>Dunger</a:t>
            </a:r>
            <a:r>
              <a:rPr lang="de-DE" sz="1400" dirty="0">
                <a:solidFill>
                  <a:srgbClr val="002F5D"/>
                </a:solidFill>
                <a:ea typeface="Roboto Condensed" panose="02000000000000000000" pitchFamily="2" charset="0"/>
                <a:cs typeface="Roboto Condensed" panose="02000000000000000000" pitchFamily="2" charset="0"/>
              </a:rPr>
              <a:t>, Antonia </a:t>
            </a:r>
            <a:r>
              <a:rPr lang="de-DE" sz="1400" dirty="0" err="1">
                <a:solidFill>
                  <a:srgbClr val="002F5D"/>
                </a:solidFill>
                <a:ea typeface="Roboto Condensed" panose="02000000000000000000" pitchFamily="2" charset="0"/>
                <a:cs typeface="Roboto Condensed" panose="02000000000000000000" pitchFamily="2" charset="0"/>
              </a:rPr>
              <a:t>Fruntke</a:t>
            </a:r>
            <a:r>
              <a:rPr lang="de-DE" sz="1400" dirty="0">
                <a:solidFill>
                  <a:srgbClr val="002F5D"/>
                </a:solidFill>
                <a:ea typeface="Roboto Condensed" panose="02000000000000000000" pitchFamily="2" charset="0"/>
                <a:cs typeface="Roboto Condensed" panose="02000000000000000000" pitchFamily="2" charset="0"/>
              </a:rPr>
              <a:t>, Sandra Kloß</a:t>
            </a:r>
            <a:br>
              <a:rPr lang="de-DE" sz="1400" dirty="0">
                <a:solidFill>
                  <a:srgbClr val="002F5D"/>
                </a:solidFill>
                <a:ea typeface="Roboto Condensed" panose="02000000000000000000" pitchFamily="2" charset="0"/>
                <a:cs typeface="Roboto Condensed" panose="02000000000000000000" pitchFamily="2" charset="0"/>
              </a:rPr>
            </a:br>
            <a:r>
              <a:rPr lang="de-DE" sz="1100" dirty="0">
                <a:solidFill>
                  <a:srgbClr val="002F5D"/>
                </a:solidFill>
                <a:ea typeface="Roboto Condensed" panose="02000000000000000000" pitchFamily="2" charset="0"/>
                <a:cs typeface="Roboto Condensed" panose="02000000000000000000" pitchFamily="2" charset="0"/>
              </a:rPr>
              <a:t>Dozenten: Prof. Dr. Volker Woest, Dr. Philipp Engelmann</a:t>
            </a:r>
            <a:endParaRPr lang="de-DE" sz="2000" dirty="0">
              <a:solidFill>
                <a:srgbClr val="002F5D"/>
              </a:solidFill>
              <a:ea typeface="Roboto Condensed" panose="02000000000000000000" pitchFamily="2" charset="0"/>
              <a:cs typeface="Roboto Condensed" panose="02000000000000000000" pitchFamily="2" charset="0"/>
            </a:endParaRPr>
          </a:p>
        </p:txBody>
      </p:sp>
      <p:cxnSp>
        <p:nvCxnSpPr>
          <p:cNvPr id="9" name="Gerade Verbindung 8"/>
          <p:cNvCxnSpPr/>
          <p:nvPr/>
        </p:nvCxnSpPr>
        <p:spPr>
          <a:xfrm>
            <a:off x="701401" y="2364840"/>
            <a:ext cx="455612" cy="0"/>
          </a:xfrm>
          <a:prstGeom prst="line">
            <a:avLst/>
          </a:prstGeom>
          <a:ln w="44450">
            <a:solidFill>
              <a:srgbClr val="002F5D"/>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150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9069831" cy="307593"/>
          </a:xfrm>
          <a:prstGeom prst="rect">
            <a:avLst/>
          </a:prstGeom>
          <a:noFill/>
        </p:spPr>
        <p:txBody>
          <a:bodyPr wrap="square" lIns="0" tIns="0" rIns="0" bIns="0" rtlCol="0">
            <a:noAutofit/>
          </a:bodyPr>
          <a:lstStyle/>
          <a:p>
            <a:r>
              <a:rPr lang="de-DE" sz="2000" dirty="0">
                <a:latin typeface="Palatino Linotype" panose="02040502050505030304" pitchFamily="18" charset="0"/>
              </a:rPr>
              <a:t>Maßnahmen der didaktischen Reduktion - Elementarisierungsprozesse</a:t>
            </a:r>
          </a:p>
        </p:txBody>
      </p:sp>
      <p:sp>
        <p:nvSpPr>
          <p:cNvPr id="21" name="Textfeld 20">
            <a:extLst>
              <a:ext uri="{FF2B5EF4-FFF2-40B4-BE49-F238E27FC236}">
                <a16:creationId xmlns:a16="http://schemas.microsoft.com/office/drawing/2014/main" id="{797037C4-5C69-4408-B020-7F80A6B025A3}"/>
              </a:ext>
            </a:extLst>
          </p:cNvPr>
          <p:cNvSpPr txBox="1"/>
          <p:nvPr/>
        </p:nvSpPr>
        <p:spPr>
          <a:xfrm>
            <a:off x="686907" y="922647"/>
            <a:ext cx="2733441" cy="1846659"/>
          </a:xfrm>
          <a:prstGeom prst="rect">
            <a:avLst/>
          </a:prstGeom>
          <a:noFill/>
        </p:spPr>
        <p:txBody>
          <a:bodyPr wrap="none" rtlCol="0">
            <a:spAutoFit/>
          </a:bodyPr>
          <a:lstStyle/>
          <a:p>
            <a:pPr marL="285743" indent="-285743">
              <a:buFont typeface="Arial" panose="020B0604020202020204" pitchFamily="34" charset="0"/>
              <a:buChar char="•"/>
            </a:pPr>
            <a:r>
              <a:rPr lang="de-DE" sz="1400" dirty="0"/>
              <a:t>Vernachlässigung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Rückführung auf das Qualitative</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Partikularisierung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Generalisierung</a:t>
            </a:r>
          </a:p>
          <a:p>
            <a:endParaRPr lang="de-DE" sz="1600" dirty="0"/>
          </a:p>
        </p:txBody>
      </p:sp>
      <p:sp>
        <p:nvSpPr>
          <p:cNvPr id="22" name="Textplatzhalter 1">
            <a:extLst>
              <a:ext uri="{FF2B5EF4-FFF2-40B4-BE49-F238E27FC236}">
                <a16:creationId xmlns:a16="http://schemas.microsoft.com/office/drawing/2014/main" id="{50DDD859-676D-4194-ABC9-A11483B83946}"/>
              </a:ext>
            </a:extLst>
          </p:cNvPr>
          <p:cNvSpPr txBox="1">
            <a:spLocks/>
          </p:cNvSpPr>
          <p:nvPr/>
        </p:nvSpPr>
        <p:spPr>
          <a:xfrm>
            <a:off x="1729103" y="4695876"/>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spTree>
    <p:custDataLst>
      <p:tags r:id="rId1"/>
    </p:custDataLst>
    <p:extLst>
      <p:ext uri="{BB962C8B-B14F-4D97-AF65-F5344CB8AC3E}">
        <p14:creationId xmlns:p14="http://schemas.microsoft.com/office/powerpoint/2010/main" val="384573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9069831" cy="307593"/>
          </a:xfrm>
          <a:prstGeom prst="rect">
            <a:avLst/>
          </a:prstGeom>
          <a:noFill/>
        </p:spPr>
        <p:txBody>
          <a:bodyPr wrap="square" lIns="0" tIns="0" rIns="0" bIns="0" rtlCol="0">
            <a:noAutofit/>
          </a:bodyPr>
          <a:lstStyle/>
          <a:p>
            <a:r>
              <a:rPr lang="de-DE" sz="2000" dirty="0">
                <a:latin typeface="Palatino Linotype" panose="02040502050505030304" pitchFamily="18" charset="0"/>
              </a:rPr>
              <a:t>Maßnahmen der didaktischen Reduktion - Elementarisierungsprozesse</a:t>
            </a:r>
          </a:p>
        </p:txBody>
      </p:sp>
      <p:sp>
        <p:nvSpPr>
          <p:cNvPr id="21" name="Textfeld 20">
            <a:extLst>
              <a:ext uri="{FF2B5EF4-FFF2-40B4-BE49-F238E27FC236}">
                <a16:creationId xmlns:a16="http://schemas.microsoft.com/office/drawing/2014/main" id="{797037C4-5C69-4408-B020-7F80A6B025A3}"/>
              </a:ext>
            </a:extLst>
          </p:cNvPr>
          <p:cNvSpPr txBox="1"/>
          <p:nvPr/>
        </p:nvSpPr>
        <p:spPr>
          <a:xfrm>
            <a:off x="686907" y="922647"/>
            <a:ext cx="3443571" cy="2492990"/>
          </a:xfrm>
          <a:prstGeom prst="rect">
            <a:avLst/>
          </a:prstGeom>
          <a:noFill/>
        </p:spPr>
        <p:txBody>
          <a:bodyPr wrap="none" rtlCol="0">
            <a:spAutoFit/>
          </a:bodyPr>
          <a:lstStyle/>
          <a:p>
            <a:pPr marL="285743" indent="-285743">
              <a:buFont typeface="Arial" panose="020B0604020202020204" pitchFamily="34" charset="0"/>
              <a:buChar char="•"/>
            </a:pPr>
            <a:r>
              <a:rPr lang="de-DE" sz="1400" dirty="0"/>
              <a:t>Vernachlässigung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Rückführung auf das Qualitative</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Partikularisierung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Generalisierung</a:t>
            </a:r>
          </a:p>
          <a:p>
            <a:endParaRPr lang="de-DE" sz="1400" dirty="0"/>
          </a:p>
          <a:p>
            <a:pPr marL="285743" indent="-285743">
              <a:buFont typeface="Arial" panose="020B0604020202020204" pitchFamily="34" charset="0"/>
              <a:buChar char="•"/>
            </a:pPr>
            <a:r>
              <a:rPr lang="de-DE" sz="1400" dirty="0"/>
              <a:t>Rückgriff auf historische Erkenntnisstufen</a:t>
            </a:r>
          </a:p>
          <a:p>
            <a:pPr marL="285743" indent="-285743">
              <a:buFont typeface="Arial" panose="020B0604020202020204" pitchFamily="34" charset="0"/>
              <a:buChar char="•"/>
            </a:pPr>
            <a:endParaRPr lang="de-DE" sz="1400" dirty="0"/>
          </a:p>
          <a:p>
            <a:endParaRPr lang="de-DE" sz="1600" dirty="0"/>
          </a:p>
        </p:txBody>
      </p:sp>
      <p:sp>
        <p:nvSpPr>
          <p:cNvPr id="22" name="Textplatzhalter 1">
            <a:extLst>
              <a:ext uri="{FF2B5EF4-FFF2-40B4-BE49-F238E27FC236}">
                <a16:creationId xmlns:a16="http://schemas.microsoft.com/office/drawing/2014/main" id="{50DDD859-676D-4194-ABC9-A11483B83946}"/>
              </a:ext>
            </a:extLst>
          </p:cNvPr>
          <p:cNvSpPr txBox="1">
            <a:spLocks/>
          </p:cNvSpPr>
          <p:nvPr/>
        </p:nvSpPr>
        <p:spPr>
          <a:xfrm>
            <a:off x="1729103" y="4695876"/>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spTree>
    <p:custDataLst>
      <p:tags r:id="rId1"/>
    </p:custDataLst>
    <p:extLst>
      <p:ext uri="{BB962C8B-B14F-4D97-AF65-F5344CB8AC3E}">
        <p14:creationId xmlns:p14="http://schemas.microsoft.com/office/powerpoint/2010/main" val="352198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9069831" cy="307593"/>
          </a:xfrm>
          <a:prstGeom prst="rect">
            <a:avLst/>
          </a:prstGeom>
          <a:noFill/>
        </p:spPr>
        <p:txBody>
          <a:bodyPr wrap="square" lIns="0" tIns="0" rIns="0" bIns="0" rtlCol="0">
            <a:noAutofit/>
          </a:bodyPr>
          <a:lstStyle/>
          <a:p>
            <a:r>
              <a:rPr lang="de-DE" sz="2000" dirty="0">
                <a:latin typeface="Palatino Linotype" panose="02040502050505030304" pitchFamily="18" charset="0"/>
              </a:rPr>
              <a:t>Maßnahmen der didaktischen Reduktion - Elementarisierungsprozesse</a:t>
            </a:r>
          </a:p>
        </p:txBody>
      </p:sp>
      <p:sp>
        <p:nvSpPr>
          <p:cNvPr id="21" name="Textfeld 20">
            <a:extLst>
              <a:ext uri="{FF2B5EF4-FFF2-40B4-BE49-F238E27FC236}">
                <a16:creationId xmlns:a16="http://schemas.microsoft.com/office/drawing/2014/main" id="{797037C4-5C69-4408-B020-7F80A6B025A3}"/>
              </a:ext>
            </a:extLst>
          </p:cNvPr>
          <p:cNvSpPr txBox="1"/>
          <p:nvPr/>
        </p:nvSpPr>
        <p:spPr>
          <a:xfrm>
            <a:off x="686907" y="922647"/>
            <a:ext cx="4051109" cy="2923877"/>
          </a:xfrm>
          <a:prstGeom prst="rect">
            <a:avLst/>
          </a:prstGeom>
          <a:noFill/>
        </p:spPr>
        <p:txBody>
          <a:bodyPr wrap="none" rtlCol="0">
            <a:spAutoFit/>
          </a:bodyPr>
          <a:lstStyle/>
          <a:p>
            <a:pPr marL="285743" indent="-285743">
              <a:buFont typeface="Arial" panose="020B0604020202020204" pitchFamily="34" charset="0"/>
              <a:buChar char="•"/>
            </a:pPr>
            <a:r>
              <a:rPr lang="de-DE" sz="1400" dirty="0"/>
              <a:t>Vernachlässigung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Rückführung auf das Qualitative</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Partikularisierung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Generalisierung</a:t>
            </a:r>
          </a:p>
          <a:p>
            <a:endParaRPr lang="de-DE" sz="1400" dirty="0"/>
          </a:p>
          <a:p>
            <a:pPr marL="285743" indent="-285743">
              <a:buFont typeface="Arial" panose="020B0604020202020204" pitchFamily="34" charset="0"/>
              <a:buChar char="•"/>
            </a:pPr>
            <a:r>
              <a:rPr lang="de-DE" sz="1400" dirty="0"/>
              <a:t>Rückgriff auf historische Erkenntnisstufen</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Überführung in bildhaft-symbolische Darstellungen</a:t>
            </a:r>
          </a:p>
          <a:p>
            <a:pPr marL="285743" indent="-285743">
              <a:buFont typeface="Arial" panose="020B0604020202020204" pitchFamily="34" charset="0"/>
              <a:buChar char="•"/>
            </a:pPr>
            <a:endParaRPr lang="de-DE" sz="1400" dirty="0"/>
          </a:p>
          <a:p>
            <a:endParaRPr lang="de-DE" sz="1600" dirty="0"/>
          </a:p>
        </p:txBody>
      </p:sp>
      <p:sp>
        <p:nvSpPr>
          <p:cNvPr id="22" name="Textplatzhalter 1">
            <a:extLst>
              <a:ext uri="{FF2B5EF4-FFF2-40B4-BE49-F238E27FC236}">
                <a16:creationId xmlns:a16="http://schemas.microsoft.com/office/drawing/2014/main" id="{50DDD859-676D-4194-ABC9-A11483B83946}"/>
              </a:ext>
            </a:extLst>
          </p:cNvPr>
          <p:cNvSpPr txBox="1">
            <a:spLocks/>
          </p:cNvSpPr>
          <p:nvPr/>
        </p:nvSpPr>
        <p:spPr>
          <a:xfrm>
            <a:off x="1729103" y="4695876"/>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spTree>
    <p:custDataLst>
      <p:tags r:id="rId1"/>
    </p:custDataLst>
    <p:extLst>
      <p:ext uri="{BB962C8B-B14F-4D97-AF65-F5344CB8AC3E}">
        <p14:creationId xmlns:p14="http://schemas.microsoft.com/office/powerpoint/2010/main" val="263984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Rekonstruktion</a:t>
            </a:r>
          </a:p>
        </p:txBody>
      </p:sp>
      <p:sp>
        <p:nvSpPr>
          <p:cNvPr id="7" name="Textplatzhalter 1">
            <a:extLst>
              <a:ext uri="{FF2B5EF4-FFF2-40B4-BE49-F238E27FC236}">
                <a16:creationId xmlns:a16="http://schemas.microsoft.com/office/drawing/2014/main" id="{69EBD8EB-8F1A-4CAB-93FD-E345EFB532FF}"/>
              </a:ext>
            </a:extLst>
          </p:cNvPr>
          <p:cNvSpPr txBox="1">
            <a:spLocks/>
          </p:cNvSpPr>
          <p:nvPr/>
        </p:nvSpPr>
        <p:spPr>
          <a:xfrm>
            <a:off x="1884086" y="4694220"/>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sp>
        <p:nvSpPr>
          <p:cNvPr id="2" name="Rechteck 1">
            <a:extLst>
              <a:ext uri="{FF2B5EF4-FFF2-40B4-BE49-F238E27FC236}">
                <a16:creationId xmlns:a16="http://schemas.microsoft.com/office/drawing/2014/main" id="{3A05C1F5-201A-4FC2-99CD-D5F52D850EC2}"/>
              </a:ext>
            </a:extLst>
          </p:cNvPr>
          <p:cNvSpPr/>
          <p:nvPr/>
        </p:nvSpPr>
        <p:spPr>
          <a:xfrm>
            <a:off x="275629" y="1550133"/>
            <a:ext cx="2701252" cy="2062103"/>
          </a:xfrm>
          <a:prstGeom prst="rect">
            <a:avLst/>
          </a:prstGeom>
        </p:spPr>
        <p:txBody>
          <a:bodyPr wrap="square">
            <a:spAutoFit/>
          </a:bodyPr>
          <a:lstStyle/>
          <a:p>
            <a:r>
              <a:rPr lang="de-DE" sz="1600" dirty="0"/>
              <a:t>Im Verlauf der </a:t>
            </a:r>
            <a:r>
              <a:rPr lang="de-DE" sz="1600" b="1" dirty="0"/>
              <a:t>didaktischen Rekonstruktion</a:t>
            </a:r>
            <a:r>
              <a:rPr lang="de-DE" sz="1600" dirty="0"/>
              <a:t> versucht der Lehrende, bezüglich Verständnis und Sinnangebot neue oder im Wissenschaftsbetrieb nicht beachtete Inhalte und Ziele zu vermitteln.</a:t>
            </a:r>
          </a:p>
        </p:txBody>
      </p:sp>
      <p:cxnSp>
        <p:nvCxnSpPr>
          <p:cNvPr id="29" name="Gerader Verbinder 28">
            <a:extLst>
              <a:ext uri="{FF2B5EF4-FFF2-40B4-BE49-F238E27FC236}">
                <a16:creationId xmlns:a16="http://schemas.microsoft.com/office/drawing/2014/main" id="{9014FE66-EE96-4F67-BAD9-8B17936C7547}"/>
              </a:ext>
            </a:extLst>
          </p:cNvPr>
          <p:cNvCxnSpPr>
            <a:cxnSpLocks/>
          </p:cNvCxnSpPr>
          <p:nvPr/>
        </p:nvCxnSpPr>
        <p:spPr>
          <a:xfrm>
            <a:off x="5017831" y="1505842"/>
            <a:ext cx="746621" cy="17323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D66320C7-498A-4163-A7F5-CEFBCC453382}"/>
              </a:ext>
            </a:extLst>
          </p:cNvPr>
          <p:cNvCxnSpPr>
            <a:cxnSpLocks/>
          </p:cNvCxnSpPr>
          <p:nvPr/>
        </p:nvCxnSpPr>
        <p:spPr>
          <a:xfrm flipV="1">
            <a:off x="5764447" y="1480121"/>
            <a:ext cx="855676" cy="17580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15CF81C4-469F-4017-AFDE-F5BBEDF34AFA}"/>
              </a:ext>
            </a:extLst>
          </p:cNvPr>
          <p:cNvSpPr/>
          <p:nvPr/>
        </p:nvSpPr>
        <p:spPr>
          <a:xfrm>
            <a:off x="4908774" y="3850548"/>
            <a:ext cx="100667" cy="13422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a:extLst>
              <a:ext uri="{FF2B5EF4-FFF2-40B4-BE49-F238E27FC236}">
                <a16:creationId xmlns:a16="http://schemas.microsoft.com/office/drawing/2014/main" id="{69A25B9A-C612-4279-8E95-90E187B8C5D8}"/>
              </a:ext>
            </a:extLst>
          </p:cNvPr>
          <p:cNvSpPr txBox="1"/>
          <p:nvPr/>
        </p:nvSpPr>
        <p:spPr>
          <a:xfrm>
            <a:off x="4968435" y="3395163"/>
            <a:ext cx="2000869" cy="553998"/>
          </a:xfrm>
          <a:prstGeom prst="rect">
            <a:avLst/>
          </a:prstGeom>
          <a:noFill/>
        </p:spPr>
        <p:txBody>
          <a:bodyPr wrap="none" rtlCol="0">
            <a:spAutoFit/>
          </a:bodyPr>
          <a:lstStyle/>
          <a:p>
            <a:r>
              <a:rPr lang="de-DE" dirty="0"/>
              <a:t>das Elementare</a:t>
            </a:r>
          </a:p>
          <a:p>
            <a:r>
              <a:rPr lang="de-DE" sz="1200" dirty="0"/>
              <a:t>z. B. in Bezug auf das Lernziel</a:t>
            </a:r>
          </a:p>
        </p:txBody>
      </p:sp>
      <p:cxnSp>
        <p:nvCxnSpPr>
          <p:cNvPr id="35" name="Gerade Verbindung mit Pfeil 34">
            <a:extLst>
              <a:ext uri="{FF2B5EF4-FFF2-40B4-BE49-F238E27FC236}">
                <a16:creationId xmlns:a16="http://schemas.microsoft.com/office/drawing/2014/main" id="{9870554F-F167-4A37-A44B-9F9B23873F72}"/>
              </a:ext>
            </a:extLst>
          </p:cNvPr>
          <p:cNvCxnSpPr>
            <a:cxnSpLocks/>
          </p:cNvCxnSpPr>
          <p:nvPr/>
        </p:nvCxnSpPr>
        <p:spPr>
          <a:xfrm flipH="1" flipV="1">
            <a:off x="3172247" y="1505848"/>
            <a:ext cx="0" cy="17707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DA3AA31-3C14-401F-BA4C-85541C2502FD}"/>
              </a:ext>
            </a:extLst>
          </p:cNvPr>
          <p:cNvCxnSpPr>
            <a:cxnSpLocks/>
            <a:stCxn id="28" idx="5"/>
          </p:cNvCxnSpPr>
          <p:nvPr/>
        </p:nvCxnSpPr>
        <p:spPr>
          <a:xfrm flipH="1">
            <a:off x="3193224" y="1495580"/>
            <a:ext cx="1861026" cy="10264"/>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F02C1F2A-865B-4EF5-B105-C8C2A8599ADE}"/>
              </a:ext>
            </a:extLst>
          </p:cNvPr>
          <p:cNvCxnSpPr>
            <a:cxnSpLocks/>
            <a:stCxn id="32" idx="2"/>
          </p:cNvCxnSpPr>
          <p:nvPr/>
        </p:nvCxnSpPr>
        <p:spPr>
          <a:xfrm flipH="1">
            <a:off x="3172248" y="3276594"/>
            <a:ext cx="2533476"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4F166E40-D423-4A0F-BA3B-0B521E7381A8}"/>
              </a:ext>
            </a:extLst>
          </p:cNvPr>
          <p:cNvSpPr txBox="1"/>
          <p:nvPr/>
        </p:nvSpPr>
        <p:spPr>
          <a:xfrm>
            <a:off x="3324127" y="1253701"/>
            <a:ext cx="987771" cy="523220"/>
          </a:xfrm>
          <a:prstGeom prst="rect">
            <a:avLst/>
          </a:prstGeom>
          <a:noFill/>
        </p:spPr>
        <p:txBody>
          <a:bodyPr wrap="none" rtlCol="0">
            <a:spAutoFit/>
          </a:bodyPr>
          <a:lstStyle/>
          <a:p>
            <a:r>
              <a:rPr lang="de-DE" sz="1400" dirty="0"/>
              <a:t>Inhalts-</a:t>
            </a:r>
          </a:p>
          <a:p>
            <a:r>
              <a:rPr lang="de-DE" sz="1400" dirty="0" err="1"/>
              <a:t>rekonstrukt</a:t>
            </a:r>
            <a:endParaRPr lang="de-DE" sz="1400" dirty="0"/>
          </a:p>
        </p:txBody>
      </p:sp>
      <p:sp>
        <p:nvSpPr>
          <p:cNvPr id="39" name="Textfeld 38">
            <a:extLst>
              <a:ext uri="{FF2B5EF4-FFF2-40B4-BE49-F238E27FC236}">
                <a16:creationId xmlns:a16="http://schemas.microsoft.com/office/drawing/2014/main" id="{A4E7F1AF-044D-485C-AD28-72E816669702}"/>
              </a:ext>
            </a:extLst>
          </p:cNvPr>
          <p:cNvSpPr txBox="1"/>
          <p:nvPr/>
        </p:nvSpPr>
        <p:spPr>
          <a:xfrm>
            <a:off x="3335644" y="2226404"/>
            <a:ext cx="1372492" cy="523220"/>
          </a:xfrm>
          <a:prstGeom prst="rect">
            <a:avLst/>
          </a:prstGeom>
          <a:noFill/>
        </p:spPr>
        <p:txBody>
          <a:bodyPr wrap="none" rtlCol="0">
            <a:spAutoFit/>
          </a:bodyPr>
          <a:lstStyle/>
          <a:p>
            <a:r>
              <a:rPr lang="de-DE" sz="1400" dirty="0"/>
              <a:t>Rekonstruktions-</a:t>
            </a:r>
          </a:p>
          <a:p>
            <a:r>
              <a:rPr lang="de-DE" sz="1400" dirty="0"/>
              <a:t>stufe</a:t>
            </a:r>
          </a:p>
        </p:txBody>
      </p:sp>
      <p:sp>
        <p:nvSpPr>
          <p:cNvPr id="40" name="Textfeld 39">
            <a:extLst>
              <a:ext uri="{FF2B5EF4-FFF2-40B4-BE49-F238E27FC236}">
                <a16:creationId xmlns:a16="http://schemas.microsoft.com/office/drawing/2014/main" id="{4AC128ED-C5C1-446E-A1A5-FBD293EC5805}"/>
              </a:ext>
            </a:extLst>
          </p:cNvPr>
          <p:cNvSpPr txBox="1"/>
          <p:nvPr/>
        </p:nvSpPr>
        <p:spPr>
          <a:xfrm>
            <a:off x="6921253" y="1293234"/>
            <a:ext cx="1724106" cy="646331"/>
          </a:xfrm>
          <a:prstGeom prst="rect">
            <a:avLst/>
          </a:prstGeom>
          <a:noFill/>
        </p:spPr>
        <p:txBody>
          <a:bodyPr wrap="square" rtlCol="0">
            <a:spAutoFit/>
          </a:bodyPr>
          <a:lstStyle/>
          <a:p>
            <a:pPr marL="171446" indent="-171446">
              <a:buFontTx/>
              <a:buChar char="-"/>
            </a:pPr>
            <a:r>
              <a:rPr lang="de-DE" sz="1200" dirty="0"/>
              <a:t>Endstand</a:t>
            </a:r>
          </a:p>
          <a:p>
            <a:pPr marL="171446" indent="-171446">
              <a:buFontTx/>
              <a:buChar char="-"/>
            </a:pPr>
            <a:r>
              <a:rPr lang="de-DE" sz="1200" dirty="0"/>
              <a:t>Zusätzliche, z. B. historische Inhalte</a:t>
            </a:r>
          </a:p>
        </p:txBody>
      </p:sp>
      <p:sp>
        <p:nvSpPr>
          <p:cNvPr id="41" name="Textfeld 40">
            <a:extLst>
              <a:ext uri="{FF2B5EF4-FFF2-40B4-BE49-F238E27FC236}">
                <a16:creationId xmlns:a16="http://schemas.microsoft.com/office/drawing/2014/main" id="{776DE35B-B423-40B0-95D1-6B511865F029}"/>
              </a:ext>
            </a:extLst>
          </p:cNvPr>
          <p:cNvSpPr txBox="1"/>
          <p:nvPr/>
        </p:nvSpPr>
        <p:spPr>
          <a:xfrm>
            <a:off x="6921253" y="1918627"/>
            <a:ext cx="1724106" cy="830997"/>
          </a:xfrm>
          <a:prstGeom prst="rect">
            <a:avLst/>
          </a:prstGeom>
          <a:noFill/>
        </p:spPr>
        <p:txBody>
          <a:bodyPr wrap="square" rtlCol="0">
            <a:spAutoFit/>
          </a:bodyPr>
          <a:lstStyle/>
          <a:p>
            <a:pPr marL="171446" indent="-171446">
              <a:buFontTx/>
              <a:buChar char="-"/>
            </a:pPr>
            <a:r>
              <a:rPr lang="de-DE" sz="1200" dirty="0"/>
              <a:t>Teilaspekt zu den angestrebten Inhalten</a:t>
            </a:r>
          </a:p>
          <a:p>
            <a:pPr marL="171446" indent="-171446">
              <a:buFontTx/>
              <a:buChar char="-"/>
            </a:pPr>
            <a:r>
              <a:rPr lang="de-DE" sz="1200" dirty="0"/>
              <a:t>Zusätzliche z. B. altersgerechte Inhalte</a:t>
            </a:r>
          </a:p>
        </p:txBody>
      </p:sp>
      <p:sp>
        <p:nvSpPr>
          <p:cNvPr id="42" name="Textfeld 41">
            <a:extLst>
              <a:ext uri="{FF2B5EF4-FFF2-40B4-BE49-F238E27FC236}">
                <a16:creationId xmlns:a16="http://schemas.microsoft.com/office/drawing/2014/main" id="{E14CF848-E067-4492-9C3F-7A514DE021A9}"/>
              </a:ext>
            </a:extLst>
          </p:cNvPr>
          <p:cNvSpPr txBox="1"/>
          <p:nvPr/>
        </p:nvSpPr>
        <p:spPr>
          <a:xfrm>
            <a:off x="6979990" y="3117766"/>
            <a:ext cx="1724106" cy="461665"/>
          </a:xfrm>
          <a:prstGeom prst="rect">
            <a:avLst/>
          </a:prstGeom>
          <a:noFill/>
        </p:spPr>
        <p:txBody>
          <a:bodyPr wrap="square" rtlCol="0">
            <a:spAutoFit/>
          </a:bodyPr>
          <a:lstStyle/>
          <a:p>
            <a:pPr marL="171446" indent="-171446">
              <a:buFontTx/>
              <a:buChar char="-"/>
            </a:pPr>
            <a:r>
              <a:rPr lang="de-DE" sz="1200" dirty="0"/>
              <a:t>grundlegende Erkenntnis</a:t>
            </a:r>
          </a:p>
        </p:txBody>
      </p:sp>
      <p:grpSp>
        <p:nvGrpSpPr>
          <p:cNvPr id="3" name="Gruppieren 2">
            <a:extLst>
              <a:ext uri="{FF2B5EF4-FFF2-40B4-BE49-F238E27FC236}">
                <a16:creationId xmlns:a16="http://schemas.microsoft.com/office/drawing/2014/main" id="{ABC499BD-3C75-424C-88CF-973146A720AD}"/>
              </a:ext>
            </a:extLst>
          </p:cNvPr>
          <p:cNvGrpSpPr/>
          <p:nvPr/>
        </p:nvGrpSpPr>
        <p:grpSpPr>
          <a:xfrm>
            <a:off x="4839374" y="1327398"/>
            <a:ext cx="2005245" cy="2021196"/>
            <a:chOff x="4839374" y="1327398"/>
            <a:chExt cx="2005245" cy="2021196"/>
          </a:xfrm>
        </p:grpSpPr>
        <p:sp>
          <p:nvSpPr>
            <p:cNvPr id="26" name="Parallelogramm 25">
              <a:extLst>
                <a:ext uri="{FF2B5EF4-FFF2-40B4-BE49-F238E27FC236}">
                  <a16:creationId xmlns:a16="http://schemas.microsoft.com/office/drawing/2014/main" id="{8AFAE3DC-21EB-4171-9CF5-87C56158BDB2}"/>
                </a:ext>
              </a:extLst>
            </p:cNvPr>
            <p:cNvSpPr/>
            <p:nvPr/>
          </p:nvSpPr>
          <p:spPr>
            <a:xfrm>
              <a:off x="5354693" y="2286913"/>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Gleichschenkliges Dreieck 26">
              <a:extLst>
                <a:ext uri="{FF2B5EF4-FFF2-40B4-BE49-F238E27FC236}">
                  <a16:creationId xmlns:a16="http://schemas.microsoft.com/office/drawing/2014/main" id="{C13DF010-9807-43AD-854F-842FE3694100}"/>
                </a:ext>
              </a:extLst>
            </p:cNvPr>
            <p:cNvSpPr/>
            <p:nvPr/>
          </p:nvSpPr>
          <p:spPr>
            <a:xfrm rot="10800000">
              <a:off x="5002550" y="1515312"/>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arallelogramm 27">
              <a:extLst>
                <a:ext uri="{FF2B5EF4-FFF2-40B4-BE49-F238E27FC236}">
                  <a16:creationId xmlns:a16="http://schemas.microsoft.com/office/drawing/2014/main" id="{8A31D69E-79F1-4774-933D-70271869BB0B}"/>
                </a:ext>
              </a:extLst>
            </p:cNvPr>
            <p:cNvSpPr/>
            <p:nvPr/>
          </p:nvSpPr>
          <p:spPr>
            <a:xfrm>
              <a:off x="4839374" y="1327398"/>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D1681A73-1971-4F7F-9EC4-1610D4266793}"/>
                </a:ext>
              </a:extLst>
            </p:cNvPr>
            <p:cNvSpPr/>
            <p:nvPr/>
          </p:nvSpPr>
          <p:spPr>
            <a:xfrm>
              <a:off x="5705724" y="3204594"/>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r Verbinder 33">
              <a:extLst>
                <a:ext uri="{FF2B5EF4-FFF2-40B4-BE49-F238E27FC236}">
                  <a16:creationId xmlns:a16="http://schemas.microsoft.com/office/drawing/2014/main" id="{C703BCF3-090E-4503-A4FF-161BF9620771}"/>
                </a:ext>
              </a:extLst>
            </p:cNvPr>
            <p:cNvCxnSpPr/>
            <p:nvPr/>
          </p:nvCxnSpPr>
          <p:spPr>
            <a:xfrm flipV="1">
              <a:off x="5017831" y="1505847"/>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3" name="Parallelogramm 42">
              <a:extLst>
                <a:ext uri="{FF2B5EF4-FFF2-40B4-BE49-F238E27FC236}">
                  <a16:creationId xmlns:a16="http://schemas.microsoft.com/office/drawing/2014/main" id="{28320921-8F71-4342-84C1-01CF9FDEFF16}"/>
                </a:ext>
              </a:extLst>
            </p:cNvPr>
            <p:cNvSpPr/>
            <p:nvPr/>
          </p:nvSpPr>
          <p:spPr>
            <a:xfrm>
              <a:off x="5195730" y="2420749"/>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3CA326BC-5980-4B7A-9D93-8AF7A9BD3186}"/>
                </a:ext>
              </a:extLst>
            </p:cNvPr>
            <p:cNvCxnSpPr>
              <a:cxnSpLocks/>
            </p:cNvCxnSpPr>
            <p:nvPr/>
          </p:nvCxnSpPr>
          <p:spPr>
            <a:xfrm flipV="1">
              <a:off x="5391487" y="2420114"/>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683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Transformation - Prinzipien</a:t>
            </a:r>
          </a:p>
        </p:txBody>
      </p:sp>
      <p:sp>
        <p:nvSpPr>
          <p:cNvPr id="7" name="Textplatzhalter 1">
            <a:extLst>
              <a:ext uri="{FF2B5EF4-FFF2-40B4-BE49-F238E27FC236}">
                <a16:creationId xmlns:a16="http://schemas.microsoft.com/office/drawing/2014/main" id="{69EBD8EB-8F1A-4CAB-93FD-E345EFB532FF}"/>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hlinkClick r:id="rId3"/>
              </a:rPr>
              <a:t>http://daten.didaktikchemie.uni-bayreuth.de/grundbegriffe_fd/alt_html/3_3_Didaktische_Transformation.htm</a:t>
            </a:r>
            <a:endParaRPr lang="de-DE" sz="750" u="sng" dirty="0"/>
          </a:p>
          <a:p>
            <a:r>
              <a:rPr lang="de-DE" sz="750" dirty="0"/>
              <a:t>Rösler, Horst F.: Die didaktische Reduktion - eine Bestandsaufnahme. - In: Naturwissenschaften im Unterricht. Chemie, 7 (44) (1996) 34, S. 4-8 </a:t>
            </a:r>
          </a:p>
          <a:p>
            <a:endParaRPr lang="de-DE" sz="750" dirty="0"/>
          </a:p>
        </p:txBody>
      </p:sp>
      <p:sp>
        <p:nvSpPr>
          <p:cNvPr id="25" name="Parallelogramm 24">
            <a:extLst>
              <a:ext uri="{FF2B5EF4-FFF2-40B4-BE49-F238E27FC236}">
                <a16:creationId xmlns:a16="http://schemas.microsoft.com/office/drawing/2014/main" id="{AEAEADB7-5886-4A96-A5E9-38BE7E5EF636}"/>
              </a:ext>
            </a:extLst>
          </p:cNvPr>
          <p:cNvSpPr/>
          <p:nvPr/>
        </p:nvSpPr>
        <p:spPr>
          <a:xfrm>
            <a:off x="2681771" y="2492156"/>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leichschenkliges Dreieck 44">
            <a:extLst>
              <a:ext uri="{FF2B5EF4-FFF2-40B4-BE49-F238E27FC236}">
                <a16:creationId xmlns:a16="http://schemas.microsoft.com/office/drawing/2014/main" id="{8A79474A-C07F-4A0E-8B1D-4B142A1C6A7C}"/>
              </a:ext>
            </a:extLst>
          </p:cNvPr>
          <p:cNvSpPr/>
          <p:nvPr/>
        </p:nvSpPr>
        <p:spPr>
          <a:xfrm rot="10800000">
            <a:off x="2321239" y="1720555"/>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arallelogramm 45">
            <a:extLst>
              <a:ext uri="{FF2B5EF4-FFF2-40B4-BE49-F238E27FC236}">
                <a16:creationId xmlns:a16="http://schemas.microsoft.com/office/drawing/2014/main" id="{6649BC49-18D6-490A-93B2-35DE660F11F4}"/>
              </a:ext>
            </a:extLst>
          </p:cNvPr>
          <p:cNvSpPr/>
          <p:nvPr/>
        </p:nvSpPr>
        <p:spPr>
          <a:xfrm>
            <a:off x="2158063" y="1532641"/>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8909B2FC-62E8-4C49-A6E3-5FD144B3C587}"/>
              </a:ext>
            </a:extLst>
          </p:cNvPr>
          <p:cNvCxnSpPr>
            <a:cxnSpLocks/>
          </p:cNvCxnSpPr>
          <p:nvPr/>
        </p:nvCxnSpPr>
        <p:spPr>
          <a:xfrm>
            <a:off x="2336520" y="1711085"/>
            <a:ext cx="746621" cy="17323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4407DB9-8021-4DBC-9C90-3BFD82A41968}"/>
              </a:ext>
            </a:extLst>
          </p:cNvPr>
          <p:cNvCxnSpPr>
            <a:cxnSpLocks/>
          </p:cNvCxnSpPr>
          <p:nvPr/>
        </p:nvCxnSpPr>
        <p:spPr>
          <a:xfrm flipV="1">
            <a:off x="3083136" y="1685364"/>
            <a:ext cx="855676" cy="17580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44BBFD18-435A-4B6B-AEB1-3EB69B7E6BA4}"/>
              </a:ext>
            </a:extLst>
          </p:cNvPr>
          <p:cNvSpPr/>
          <p:nvPr/>
        </p:nvSpPr>
        <p:spPr>
          <a:xfrm>
            <a:off x="2227463" y="4055791"/>
            <a:ext cx="100667" cy="13422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DD8E0106-E35F-46CD-8884-6F1B36F777BF}"/>
              </a:ext>
            </a:extLst>
          </p:cNvPr>
          <p:cNvSpPr/>
          <p:nvPr/>
        </p:nvSpPr>
        <p:spPr>
          <a:xfrm>
            <a:off x="3024413" y="3409837"/>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2BC71E46-B1DB-435B-A167-4AC04913C3CE}"/>
              </a:ext>
            </a:extLst>
          </p:cNvPr>
          <p:cNvSpPr txBox="1"/>
          <p:nvPr/>
        </p:nvSpPr>
        <p:spPr>
          <a:xfrm>
            <a:off x="2287124" y="3600406"/>
            <a:ext cx="2000869" cy="553998"/>
          </a:xfrm>
          <a:prstGeom prst="rect">
            <a:avLst/>
          </a:prstGeom>
          <a:noFill/>
        </p:spPr>
        <p:txBody>
          <a:bodyPr wrap="none" rtlCol="0">
            <a:spAutoFit/>
          </a:bodyPr>
          <a:lstStyle/>
          <a:p>
            <a:r>
              <a:rPr lang="de-DE" dirty="0"/>
              <a:t>das Elementare</a:t>
            </a:r>
          </a:p>
          <a:p>
            <a:r>
              <a:rPr lang="de-DE" sz="1200" dirty="0"/>
              <a:t>z. B. in Bezug auf das Lernziel</a:t>
            </a:r>
          </a:p>
        </p:txBody>
      </p:sp>
      <p:cxnSp>
        <p:nvCxnSpPr>
          <p:cNvPr id="52" name="Gerader Verbinder 51">
            <a:extLst>
              <a:ext uri="{FF2B5EF4-FFF2-40B4-BE49-F238E27FC236}">
                <a16:creationId xmlns:a16="http://schemas.microsoft.com/office/drawing/2014/main" id="{333A3FDF-9F91-4EE4-81BF-4C0D132C21F4}"/>
              </a:ext>
            </a:extLst>
          </p:cNvPr>
          <p:cNvCxnSpPr/>
          <p:nvPr/>
        </p:nvCxnSpPr>
        <p:spPr>
          <a:xfrm flipV="1">
            <a:off x="2336520" y="1702701"/>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19C914AF-D1BA-4DE8-BD57-CF7827402BB2}"/>
              </a:ext>
            </a:extLst>
          </p:cNvPr>
          <p:cNvCxnSpPr>
            <a:cxnSpLocks/>
          </p:cNvCxnSpPr>
          <p:nvPr/>
        </p:nvCxnSpPr>
        <p:spPr>
          <a:xfrm flipH="1" flipV="1">
            <a:off x="5727056" y="1711091"/>
            <a:ext cx="0" cy="17707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558C19A9-5904-4A2F-9A1C-E607F1E73E2E}"/>
              </a:ext>
            </a:extLst>
          </p:cNvPr>
          <p:cNvCxnSpPr>
            <a:cxnSpLocks/>
            <a:stCxn id="46" idx="5"/>
          </p:cNvCxnSpPr>
          <p:nvPr/>
        </p:nvCxnSpPr>
        <p:spPr>
          <a:xfrm flipH="1">
            <a:off x="511913" y="1700823"/>
            <a:ext cx="1861026" cy="10264"/>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076B64B-9549-418C-989D-080AC33CCE41}"/>
              </a:ext>
            </a:extLst>
          </p:cNvPr>
          <p:cNvCxnSpPr>
            <a:cxnSpLocks/>
            <a:stCxn id="50" idx="2"/>
          </p:cNvCxnSpPr>
          <p:nvPr/>
        </p:nvCxnSpPr>
        <p:spPr>
          <a:xfrm flipH="1">
            <a:off x="490937" y="3481837"/>
            <a:ext cx="2533476" cy="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7D8C818C-AA3E-4065-A64D-09671BA40C81}"/>
              </a:ext>
            </a:extLst>
          </p:cNvPr>
          <p:cNvSpPr txBox="1"/>
          <p:nvPr/>
        </p:nvSpPr>
        <p:spPr>
          <a:xfrm>
            <a:off x="4291460" y="1490738"/>
            <a:ext cx="1027845" cy="523220"/>
          </a:xfrm>
          <a:prstGeom prst="rect">
            <a:avLst/>
          </a:prstGeom>
          <a:noFill/>
        </p:spPr>
        <p:txBody>
          <a:bodyPr wrap="none" rtlCol="0">
            <a:spAutoFit/>
          </a:bodyPr>
          <a:lstStyle/>
          <a:p>
            <a:r>
              <a:rPr lang="de-DE" sz="1400" dirty="0">
                <a:solidFill>
                  <a:srgbClr val="00B050"/>
                </a:solidFill>
              </a:rPr>
              <a:t>Inhalt-</a:t>
            </a:r>
          </a:p>
          <a:p>
            <a:r>
              <a:rPr lang="de-DE" sz="1400" dirty="0" err="1">
                <a:solidFill>
                  <a:srgbClr val="00B050"/>
                </a:solidFill>
              </a:rPr>
              <a:t>Rekonstrukt</a:t>
            </a:r>
            <a:endParaRPr lang="de-DE" sz="1400" dirty="0">
              <a:solidFill>
                <a:srgbClr val="00B050"/>
              </a:solidFill>
            </a:endParaRPr>
          </a:p>
        </p:txBody>
      </p:sp>
      <p:sp>
        <p:nvSpPr>
          <p:cNvPr id="57" name="Textfeld 56">
            <a:extLst>
              <a:ext uri="{FF2B5EF4-FFF2-40B4-BE49-F238E27FC236}">
                <a16:creationId xmlns:a16="http://schemas.microsoft.com/office/drawing/2014/main" id="{52A842F2-DD3F-431D-A42C-413CEE732B31}"/>
              </a:ext>
            </a:extLst>
          </p:cNvPr>
          <p:cNvSpPr txBox="1"/>
          <p:nvPr/>
        </p:nvSpPr>
        <p:spPr>
          <a:xfrm>
            <a:off x="4321947" y="2355315"/>
            <a:ext cx="1372492" cy="523220"/>
          </a:xfrm>
          <a:prstGeom prst="rect">
            <a:avLst/>
          </a:prstGeom>
          <a:noFill/>
        </p:spPr>
        <p:txBody>
          <a:bodyPr wrap="none" rtlCol="0">
            <a:spAutoFit/>
          </a:bodyPr>
          <a:lstStyle/>
          <a:p>
            <a:r>
              <a:rPr lang="de-DE" sz="1400" dirty="0">
                <a:solidFill>
                  <a:srgbClr val="00B050"/>
                </a:solidFill>
              </a:rPr>
              <a:t>Rekonstruktions-</a:t>
            </a:r>
          </a:p>
          <a:p>
            <a:r>
              <a:rPr lang="de-DE" sz="1400" dirty="0">
                <a:solidFill>
                  <a:srgbClr val="00B050"/>
                </a:solidFill>
              </a:rPr>
              <a:t>stufe</a:t>
            </a:r>
          </a:p>
        </p:txBody>
      </p:sp>
      <p:cxnSp>
        <p:nvCxnSpPr>
          <p:cNvPr id="58" name="Gerader Verbinder 57">
            <a:extLst>
              <a:ext uri="{FF2B5EF4-FFF2-40B4-BE49-F238E27FC236}">
                <a16:creationId xmlns:a16="http://schemas.microsoft.com/office/drawing/2014/main" id="{87ACD1AD-1051-4FBA-A72B-523AAC5E8746}"/>
              </a:ext>
            </a:extLst>
          </p:cNvPr>
          <p:cNvCxnSpPr>
            <a:cxnSpLocks/>
          </p:cNvCxnSpPr>
          <p:nvPr/>
        </p:nvCxnSpPr>
        <p:spPr>
          <a:xfrm flipH="1">
            <a:off x="3168413" y="3481837"/>
            <a:ext cx="2533476"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73FF716-10DF-40BA-8B75-58171B3BE7C2}"/>
              </a:ext>
            </a:extLst>
          </p:cNvPr>
          <p:cNvCxnSpPr>
            <a:cxnSpLocks/>
          </p:cNvCxnSpPr>
          <p:nvPr/>
        </p:nvCxnSpPr>
        <p:spPr>
          <a:xfrm flipH="1">
            <a:off x="3898648" y="1727620"/>
            <a:ext cx="1861026" cy="10264"/>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C557B0DE-9DAD-44A5-AE9D-2773E8264295}"/>
              </a:ext>
            </a:extLst>
          </p:cNvPr>
          <p:cNvCxnSpPr>
            <a:cxnSpLocks/>
          </p:cNvCxnSpPr>
          <p:nvPr/>
        </p:nvCxnSpPr>
        <p:spPr>
          <a:xfrm>
            <a:off x="490936" y="1711091"/>
            <a:ext cx="0" cy="17707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2BE7A86F-4F3D-4D69-A08C-12F4B99E7012}"/>
              </a:ext>
            </a:extLst>
          </p:cNvPr>
          <p:cNvSpPr txBox="1"/>
          <p:nvPr/>
        </p:nvSpPr>
        <p:spPr>
          <a:xfrm>
            <a:off x="718318" y="1458944"/>
            <a:ext cx="732893" cy="523220"/>
          </a:xfrm>
          <a:prstGeom prst="rect">
            <a:avLst/>
          </a:prstGeom>
          <a:noFill/>
        </p:spPr>
        <p:txBody>
          <a:bodyPr wrap="none" rtlCol="0">
            <a:spAutoFit/>
          </a:bodyPr>
          <a:lstStyle/>
          <a:p>
            <a:r>
              <a:rPr lang="de-DE" sz="1400" dirty="0">
                <a:solidFill>
                  <a:srgbClr val="7030A0"/>
                </a:solidFill>
              </a:rPr>
              <a:t>Inhalt-</a:t>
            </a:r>
          </a:p>
          <a:p>
            <a:r>
              <a:rPr lang="de-DE" sz="1400" dirty="0">
                <a:solidFill>
                  <a:srgbClr val="7030A0"/>
                </a:solidFill>
              </a:rPr>
              <a:t>Original</a:t>
            </a:r>
          </a:p>
        </p:txBody>
      </p:sp>
      <p:sp>
        <p:nvSpPr>
          <p:cNvPr id="62" name="Textfeld 61">
            <a:extLst>
              <a:ext uri="{FF2B5EF4-FFF2-40B4-BE49-F238E27FC236}">
                <a16:creationId xmlns:a16="http://schemas.microsoft.com/office/drawing/2014/main" id="{7ACCC09E-04CA-4C3D-9718-CB641E2C1F78}"/>
              </a:ext>
            </a:extLst>
          </p:cNvPr>
          <p:cNvSpPr txBox="1"/>
          <p:nvPr/>
        </p:nvSpPr>
        <p:spPr>
          <a:xfrm>
            <a:off x="642812" y="2496234"/>
            <a:ext cx="1332416" cy="307777"/>
          </a:xfrm>
          <a:prstGeom prst="rect">
            <a:avLst/>
          </a:prstGeom>
          <a:noFill/>
        </p:spPr>
        <p:txBody>
          <a:bodyPr wrap="none" rtlCol="0">
            <a:spAutoFit/>
          </a:bodyPr>
          <a:lstStyle/>
          <a:p>
            <a:r>
              <a:rPr lang="de-DE" sz="1400" dirty="0">
                <a:solidFill>
                  <a:srgbClr val="7030A0"/>
                </a:solidFill>
              </a:rPr>
              <a:t>Reduktionsstufe</a:t>
            </a:r>
          </a:p>
        </p:txBody>
      </p:sp>
      <p:sp>
        <p:nvSpPr>
          <p:cNvPr id="63" name="Textfeld 62">
            <a:extLst>
              <a:ext uri="{FF2B5EF4-FFF2-40B4-BE49-F238E27FC236}">
                <a16:creationId xmlns:a16="http://schemas.microsoft.com/office/drawing/2014/main" id="{D1FE7D4E-50D2-4305-9DD8-026A83C9980B}"/>
              </a:ext>
            </a:extLst>
          </p:cNvPr>
          <p:cNvSpPr txBox="1"/>
          <p:nvPr/>
        </p:nvSpPr>
        <p:spPr>
          <a:xfrm>
            <a:off x="315002" y="1092286"/>
            <a:ext cx="1988045" cy="338554"/>
          </a:xfrm>
          <a:prstGeom prst="rect">
            <a:avLst/>
          </a:prstGeom>
          <a:noFill/>
        </p:spPr>
        <p:txBody>
          <a:bodyPr wrap="none" rtlCol="0">
            <a:spAutoFit/>
          </a:bodyPr>
          <a:lstStyle/>
          <a:p>
            <a:r>
              <a:rPr lang="de-DE" sz="1600" dirty="0">
                <a:solidFill>
                  <a:srgbClr val="7030A0"/>
                </a:solidFill>
              </a:rPr>
              <a:t>Didaktische Reduktion</a:t>
            </a:r>
          </a:p>
        </p:txBody>
      </p:sp>
      <p:sp>
        <p:nvSpPr>
          <p:cNvPr id="64" name="Textfeld 63">
            <a:extLst>
              <a:ext uri="{FF2B5EF4-FFF2-40B4-BE49-F238E27FC236}">
                <a16:creationId xmlns:a16="http://schemas.microsoft.com/office/drawing/2014/main" id="{DC96707B-9048-43B1-879A-424F52487C32}"/>
              </a:ext>
            </a:extLst>
          </p:cNvPr>
          <p:cNvSpPr txBox="1"/>
          <p:nvPr/>
        </p:nvSpPr>
        <p:spPr>
          <a:xfrm>
            <a:off x="4291456" y="1071048"/>
            <a:ext cx="2396810" cy="338554"/>
          </a:xfrm>
          <a:prstGeom prst="rect">
            <a:avLst/>
          </a:prstGeom>
          <a:noFill/>
        </p:spPr>
        <p:txBody>
          <a:bodyPr wrap="none" rtlCol="0">
            <a:spAutoFit/>
          </a:bodyPr>
          <a:lstStyle/>
          <a:p>
            <a:r>
              <a:rPr lang="de-DE" sz="1600" dirty="0">
                <a:solidFill>
                  <a:srgbClr val="00B050"/>
                </a:solidFill>
              </a:rPr>
              <a:t>Didaktische Rekonstruktion</a:t>
            </a:r>
          </a:p>
        </p:txBody>
      </p:sp>
      <p:sp>
        <p:nvSpPr>
          <p:cNvPr id="65" name="Parallelogramm 64">
            <a:extLst>
              <a:ext uri="{FF2B5EF4-FFF2-40B4-BE49-F238E27FC236}">
                <a16:creationId xmlns:a16="http://schemas.microsoft.com/office/drawing/2014/main" id="{DE380340-D4E6-467C-B9A4-FFE36F373129}"/>
              </a:ext>
            </a:extLst>
          </p:cNvPr>
          <p:cNvSpPr/>
          <p:nvPr/>
        </p:nvSpPr>
        <p:spPr>
          <a:xfrm>
            <a:off x="2514419" y="2625992"/>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6" name="Gerader Verbinder 65">
            <a:extLst>
              <a:ext uri="{FF2B5EF4-FFF2-40B4-BE49-F238E27FC236}">
                <a16:creationId xmlns:a16="http://schemas.microsoft.com/office/drawing/2014/main" id="{FD976AAF-ABD8-43A1-96C3-23530AB01FDB}"/>
              </a:ext>
            </a:extLst>
          </p:cNvPr>
          <p:cNvCxnSpPr>
            <a:cxnSpLocks/>
          </p:cNvCxnSpPr>
          <p:nvPr/>
        </p:nvCxnSpPr>
        <p:spPr>
          <a:xfrm flipV="1">
            <a:off x="2713841" y="2627240"/>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7" name="Textplatzhalter 1">
            <a:extLst>
              <a:ext uri="{FF2B5EF4-FFF2-40B4-BE49-F238E27FC236}">
                <a16:creationId xmlns:a16="http://schemas.microsoft.com/office/drawing/2014/main" id="{A36DAB44-415A-462C-9510-EE5C8D15E8EE}"/>
              </a:ext>
            </a:extLst>
          </p:cNvPr>
          <p:cNvSpPr txBox="1">
            <a:spLocks/>
          </p:cNvSpPr>
          <p:nvPr/>
        </p:nvSpPr>
        <p:spPr>
          <a:xfrm>
            <a:off x="1375798" y="4864363"/>
            <a:ext cx="5408349"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sz="750" dirty="0"/>
          </a:p>
        </p:txBody>
      </p:sp>
    </p:spTree>
    <p:extLst>
      <p:ext uri="{BB962C8B-B14F-4D97-AF65-F5344CB8AC3E}">
        <p14:creationId xmlns:p14="http://schemas.microsoft.com/office/powerpoint/2010/main" val="320877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Transformation - Prinzipien</a:t>
            </a:r>
          </a:p>
        </p:txBody>
      </p:sp>
      <p:sp>
        <p:nvSpPr>
          <p:cNvPr id="7" name="Textplatzhalter 1">
            <a:extLst>
              <a:ext uri="{FF2B5EF4-FFF2-40B4-BE49-F238E27FC236}">
                <a16:creationId xmlns:a16="http://schemas.microsoft.com/office/drawing/2014/main" id="{69EBD8EB-8F1A-4CAB-93FD-E345EFB532FF}"/>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hlinkClick r:id="rId3"/>
              </a:rPr>
              <a:t>http://daten.didaktikchemie.uni-bayreuth.de/grundbegriffe_fd/alt_html/3_3_Didaktische_Transformation.htm</a:t>
            </a:r>
            <a:endParaRPr lang="de-DE" sz="750" u="sng" dirty="0"/>
          </a:p>
          <a:p>
            <a:r>
              <a:rPr lang="de-DE" sz="750" dirty="0"/>
              <a:t>Rösler, Horst F.: Die didaktische Reduktion - eine Bestandsaufnahme. - In: Naturwissenschaften im Unterricht. Chemie, 7 (44) (1996) 34, S. 4-8 </a:t>
            </a:r>
          </a:p>
          <a:p>
            <a:endParaRPr lang="de-DE" sz="750" dirty="0"/>
          </a:p>
        </p:txBody>
      </p:sp>
      <p:sp>
        <p:nvSpPr>
          <p:cNvPr id="25" name="Parallelogramm 24">
            <a:extLst>
              <a:ext uri="{FF2B5EF4-FFF2-40B4-BE49-F238E27FC236}">
                <a16:creationId xmlns:a16="http://schemas.microsoft.com/office/drawing/2014/main" id="{AEAEADB7-5886-4A96-A5E9-38BE7E5EF636}"/>
              </a:ext>
            </a:extLst>
          </p:cNvPr>
          <p:cNvSpPr/>
          <p:nvPr/>
        </p:nvSpPr>
        <p:spPr>
          <a:xfrm>
            <a:off x="2681771" y="2492156"/>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leichschenkliges Dreieck 44">
            <a:extLst>
              <a:ext uri="{FF2B5EF4-FFF2-40B4-BE49-F238E27FC236}">
                <a16:creationId xmlns:a16="http://schemas.microsoft.com/office/drawing/2014/main" id="{8A79474A-C07F-4A0E-8B1D-4B142A1C6A7C}"/>
              </a:ext>
            </a:extLst>
          </p:cNvPr>
          <p:cNvSpPr/>
          <p:nvPr/>
        </p:nvSpPr>
        <p:spPr>
          <a:xfrm rot="10800000">
            <a:off x="2321239" y="1720555"/>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arallelogramm 45">
            <a:extLst>
              <a:ext uri="{FF2B5EF4-FFF2-40B4-BE49-F238E27FC236}">
                <a16:creationId xmlns:a16="http://schemas.microsoft.com/office/drawing/2014/main" id="{6649BC49-18D6-490A-93B2-35DE660F11F4}"/>
              </a:ext>
            </a:extLst>
          </p:cNvPr>
          <p:cNvSpPr/>
          <p:nvPr/>
        </p:nvSpPr>
        <p:spPr>
          <a:xfrm>
            <a:off x="2158063" y="1532641"/>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8909B2FC-62E8-4C49-A6E3-5FD144B3C587}"/>
              </a:ext>
            </a:extLst>
          </p:cNvPr>
          <p:cNvCxnSpPr>
            <a:cxnSpLocks/>
          </p:cNvCxnSpPr>
          <p:nvPr/>
        </p:nvCxnSpPr>
        <p:spPr>
          <a:xfrm>
            <a:off x="2336520" y="1711085"/>
            <a:ext cx="746621" cy="17323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4407DB9-8021-4DBC-9C90-3BFD82A41968}"/>
              </a:ext>
            </a:extLst>
          </p:cNvPr>
          <p:cNvCxnSpPr>
            <a:cxnSpLocks/>
          </p:cNvCxnSpPr>
          <p:nvPr/>
        </p:nvCxnSpPr>
        <p:spPr>
          <a:xfrm flipV="1">
            <a:off x="3083136" y="1685364"/>
            <a:ext cx="855676" cy="17580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44BBFD18-435A-4B6B-AEB1-3EB69B7E6BA4}"/>
              </a:ext>
            </a:extLst>
          </p:cNvPr>
          <p:cNvSpPr/>
          <p:nvPr/>
        </p:nvSpPr>
        <p:spPr>
          <a:xfrm>
            <a:off x="2227463" y="4055791"/>
            <a:ext cx="100667" cy="13422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DD8E0106-E35F-46CD-8884-6F1B36F777BF}"/>
              </a:ext>
            </a:extLst>
          </p:cNvPr>
          <p:cNvSpPr/>
          <p:nvPr/>
        </p:nvSpPr>
        <p:spPr>
          <a:xfrm>
            <a:off x="3024413" y="3409837"/>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2BC71E46-B1DB-435B-A167-4AC04913C3CE}"/>
              </a:ext>
            </a:extLst>
          </p:cNvPr>
          <p:cNvSpPr txBox="1"/>
          <p:nvPr/>
        </p:nvSpPr>
        <p:spPr>
          <a:xfrm>
            <a:off x="2287124" y="3600406"/>
            <a:ext cx="2000869" cy="553998"/>
          </a:xfrm>
          <a:prstGeom prst="rect">
            <a:avLst/>
          </a:prstGeom>
          <a:noFill/>
        </p:spPr>
        <p:txBody>
          <a:bodyPr wrap="none" rtlCol="0">
            <a:spAutoFit/>
          </a:bodyPr>
          <a:lstStyle/>
          <a:p>
            <a:r>
              <a:rPr lang="de-DE" dirty="0"/>
              <a:t>das Elementare</a:t>
            </a:r>
          </a:p>
          <a:p>
            <a:r>
              <a:rPr lang="de-DE" sz="1200" dirty="0"/>
              <a:t>z. B. in Bezug auf das Lernziel</a:t>
            </a:r>
          </a:p>
        </p:txBody>
      </p:sp>
      <p:cxnSp>
        <p:nvCxnSpPr>
          <p:cNvPr id="52" name="Gerader Verbinder 51">
            <a:extLst>
              <a:ext uri="{FF2B5EF4-FFF2-40B4-BE49-F238E27FC236}">
                <a16:creationId xmlns:a16="http://schemas.microsoft.com/office/drawing/2014/main" id="{333A3FDF-9F91-4EE4-81BF-4C0D132C21F4}"/>
              </a:ext>
            </a:extLst>
          </p:cNvPr>
          <p:cNvCxnSpPr/>
          <p:nvPr/>
        </p:nvCxnSpPr>
        <p:spPr>
          <a:xfrm flipV="1">
            <a:off x="2336520" y="1702701"/>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19C914AF-D1BA-4DE8-BD57-CF7827402BB2}"/>
              </a:ext>
            </a:extLst>
          </p:cNvPr>
          <p:cNvCxnSpPr>
            <a:cxnSpLocks/>
          </p:cNvCxnSpPr>
          <p:nvPr/>
        </p:nvCxnSpPr>
        <p:spPr>
          <a:xfrm flipH="1" flipV="1">
            <a:off x="5727056" y="1711091"/>
            <a:ext cx="0" cy="17707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558C19A9-5904-4A2F-9A1C-E607F1E73E2E}"/>
              </a:ext>
            </a:extLst>
          </p:cNvPr>
          <p:cNvCxnSpPr>
            <a:cxnSpLocks/>
            <a:stCxn id="46" idx="5"/>
          </p:cNvCxnSpPr>
          <p:nvPr/>
        </p:nvCxnSpPr>
        <p:spPr>
          <a:xfrm flipH="1">
            <a:off x="511913" y="1700823"/>
            <a:ext cx="1861026" cy="10264"/>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076B64B-9549-418C-989D-080AC33CCE41}"/>
              </a:ext>
            </a:extLst>
          </p:cNvPr>
          <p:cNvCxnSpPr>
            <a:cxnSpLocks/>
            <a:stCxn id="50" idx="2"/>
          </p:cNvCxnSpPr>
          <p:nvPr/>
        </p:nvCxnSpPr>
        <p:spPr>
          <a:xfrm flipH="1">
            <a:off x="490937" y="3481837"/>
            <a:ext cx="2533476" cy="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7D8C818C-AA3E-4065-A64D-09671BA40C81}"/>
              </a:ext>
            </a:extLst>
          </p:cNvPr>
          <p:cNvSpPr txBox="1"/>
          <p:nvPr/>
        </p:nvSpPr>
        <p:spPr>
          <a:xfrm>
            <a:off x="4291460" y="1490738"/>
            <a:ext cx="1027845" cy="523220"/>
          </a:xfrm>
          <a:prstGeom prst="rect">
            <a:avLst/>
          </a:prstGeom>
          <a:noFill/>
        </p:spPr>
        <p:txBody>
          <a:bodyPr wrap="none" rtlCol="0">
            <a:spAutoFit/>
          </a:bodyPr>
          <a:lstStyle/>
          <a:p>
            <a:r>
              <a:rPr lang="de-DE" sz="1400" dirty="0">
                <a:solidFill>
                  <a:srgbClr val="00B050"/>
                </a:solidFill>
              </a:rPr>
              <a:t>Inhalt-</a:t>
            </a:r>
          </a:p>
          <a:p>
            <a:r>
              <a:rPr lang="de-DE" sz="1400" dirty="0" err="1">
                <a:solidFill>
                  <a:srgbClr val="00B050"/>
                </a:solidFill>
              </a:rPr>
              <a:t>Rekonstrukt</a:t>
            </a:r>
            <a:endParaRPr lang="de-DE" sz="1400" dirty="0">
              <a:solidFill>
                <a:srgbClr val="00B050"/>
              </a:solidFill>
            </a:endParaRPr>
          </a:p>
        </p:txBody>
      </p:sp>
      <p:sp>
        <p:nvSpPr>
          <p:cNvPr id="57" name="Textfeld 56">
            <a:extLst>
              <a:ext uri="{FF2B5EF4-FFF2-40B4-BE49-F238E27FC236}">
                <a16:creationId xmlns:a16="http://schemas.microsoft.com/office/drawing/2014/main" id="{52A842F2-DD3F-431D-A42C-413CEE732B31}"/>
              </a:ext>
            </a:extLst>
          </p:cNvPr>
          <p:cNvSpPr txBox="1"/>
          <p:nvPr/>
        </p:nvSpPr>
        <p:spPr>
          <a:xfrm>
            <a:off x="4321947" y="2355315"/>
            <a:ext cx="1372492" cy="523220"/>
          </a:xfrm>
          <a:prstGeom prst="rect">
            <a:avLst/>
          </a:prstGeom>
          <a:noFill/>
        </p:spPr>
        <p:txBody>
          <a:bodyPr wrap="none" rtlCol="0">
            <a:spAutoFit/>
          </a:bodyPr>
          <a:lstStyle/>
          <a:p>
            <a:r>
              <a:rPr lang="de-DE" sz="1400" dirty="0">
                <a:solidFill>
                  <a:srgbClr val="00B050"/>
                </a:solidFill>
              </a:rPr>
              <a:t>Rekonstruktions-</a:t>
            </a:r>
          </a:p>
          <a:p>
            <a:r>
              <a:rPr lang="de-DE" sz="1400" dirty="0">
                <a:solidFill>
                  <a:srgbClr val="00B050"/>
                </a:solidFill>
              </a:rPr>
              <a:t>stufe</a:t>
            </a:r>
          </a:p>
        </p:txBody>
      </p:sp>
      <p:cxnSp>
        <p:nvCxnSpPr>
          <p:cNvPr id="58" name="Gerader Verbinder 57">
            <a:extLst>
              <a:ext uri="{FF2B5EF4-FFF2-40B4-BE49-F238E27FC236}">
                <a16:creationId xmlns:a16="http://schemas.microsoft.com/office/drawing/2014/main" id="{87ACD1AD-1051-4FBA-A72B-523AAC5E8746}"/>
              </a:ext>
            </a:extLst>
          </p:cNvPr>
          <p:cNvCxnSpPr>
            <a:cxnSpLocks/>
          </p:cNvCxnSpPr>
          <p:nvPr/>
        </p:nvCxnSpPr>
        <p:spPr>
          <a:xfrm flipH="1">
            <a:off x="3168413" y="3481837"/>
            <a:ext cx="2533476"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73FF716-10DF-40BA-8B75-58171B3BE7C2}"/>
              </a:ext>
            </a:extLst>
          </p:cNvPr>
          <p:cNvCxnSpPr>
            <a:cxnSpLocks/>
          </p:cNvCxnSpPr>
          <p:nvPr/>
        </p:nvCxnSpPr>
        <p:spPr>
          <a:xfrm flipH="1">
            <a:off x="3898648" y="1727620"/>
            <a:ext cx="1861026" cy="10264"/>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C557B0DE-9DAD-44A5-AE9D-2773E8264295}"/>
              </a:ext>
            </a:extLst>
          </p:cNvPr>
          <p:cNvCxnSpPr>
            <a:cxnSpLocks/>
          </p:cNvCxnSpPr>
          <p:nvPr/>
        </p:nvCxnSpPr>
        <p:spPr>
          <a:xfrm>
            <a:off x="490936" y="1711091"/>
            <a:ext cx="0" cy="17707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2BE7A86F-4F3D-4D69-A08C-12F4B99E7012}"/>
              </a:ext>
            </a:extLst>
          </p:cNvPr>
          <p:cNvSpPr txBox="1"/>
          <p:nvPr/>
        </p:nvSpPr>
        <p:spPr>
          <a:xfrm>
            <a:off x="718318" y="1458944"/>
            <a:ext cx="732893" cy="523220"/>
          </a:xfrm>
          <a:prstGeom prst="rect">
            <a:avLst/>
          </a:prstGeom>
          <a:noFill/>
        </p:spPr>
        <p:txBody>
          <a:bodyPr wrap="none" rtlCol="0">
            <a:spAutoFit/>
          </a:bodyPr>
          <a:lstStyle/>
          <a:p>
            <a:r>
              <a:rPr lang="de-DE" sz="1400" dirty="0">
                <a:solidFill>
                  <a:srgbClr val="7030A0"/>
                </a:solidFill>
              </a:rPr>
              <a:t>Inhalt-</a:t>
            </a:r>
          </a:p>
          <a:p>
            <a:r>
              <a:rPr lang="de-DE" sz="1400" dirty="0">
                <a:solidFill>
                  <a:srgbClr val="7030A0"/>
                </a:solidFill>
              </a:rPr>
              <a:t>Original</a:t>
            </a:r>
          </a:p>
        </p:txBody>
      </p:sp>
      <p:sp>
        <p:nvSpPr>
          <p:cNvPr id="62" name="Textfeld 61">
            <a:extLst>
              <a:ext uri="{FF2B5EF4-FFF2-40B4-BE49-F238E27FC236}">
                <a16:creationId xmlns:a16="http://schemas.microsoft.com/office/drawing/2014/main" id="{7ACCC09E-04CA-4C3D-9718-CB641E2C1F78}"/>
              </a:ext>
            </a:extLst>
          </p:cNvPr>
          <p:cNvSpPr txBox="1"/>
          <p:nvPr/>
        </p:nvSpPr>
        <p:spPr>
          <a:xfrm>
            <a:off x="642812" y="2496234"/>
            <a:ext cx="1332416" cy="307777"/>
          </a:xfrm>
          <a:prstGeom prst="rect">
            <a:avLst/>
          </a:prstGeom>
          <a:noFill/>
        </p:spPr>
        <p:txBody>
          <a:bodyPr wrap="none" rtlCol="0">
            <a:spAutoFit/>
          </a:bodyPr>
          <a:lstStyle/>
          <a:p>
            <a:r>
              <a:rPr lang="de-DE" sz="1400" dirty="0">
                <a:solidFill>
                  <a:srgbClr val="7030A0"/>
                </a:solidFill>
              </a:rPr>
              <a:t>Reduktionsstufe</a:t>
            </a:r>
          </a:p>
        </p:txBody>
      </p:sp>
      <p:sp>
        <p:nvSpPr>
          <p:cNvPr id="63" name="Textfeld 62">
            <a:extLst>
              <a:ext uri="{FF2B5EF4-FFF2-40B4-BE49-F238E27FC236}">
                <a16:creationId xmlns:a16="http://schemas.microsoft.com/office/drawing/2014/main" id="{D1FE7D4E-50D2-4305-9DD8-026A83C9980B}"/>
              </a:ext>
            </a:extLst>
          </p:cNvPr>
          <p:cNvSpPr txBox="1"/>
          <p:nvPr/>
        </p:nvSpPr>
        <p:spPr>
          <a:xfrm>
            <a:off x="315002" y="1092286"/>
            <a:ext cx="1988045" cy="338554"/>
          </a:xfrm>
          <a:prstGeom prst="rect">
            <a:avLst/>
          </a:prstGeom>
          <a:noFill/>
        </p:spPr>
        <p:txBody>
          <a:bodyPr wrap="none" rtlCol="0">
            <a:spAutoFit/>
          </a:bodyPr>
          <a:lstStyle/>
          <a:p>
            <a:r>
              <a:rPr lang="de-DE" sz="1600" dirty="0">
                <a:solidFill>
                  <a:srgbClr val="7030A0"/>
                </a:solidFill>
              </a:rPr>
              <a:t>Didaktische Reduktion</a:t>
            </a:r>
          </a:p>
        </p:txBody>
      </p:sp>
      <p:sp>
        <p:nvSpPr>
          <p:cNvPr id="64" name="Textfeld 63">
            <a:extLst>
              <a:ext uri="{FF2B5EF4-FFF2-40B4-BE49-F238E27FC236}">
                <a16:creationId xmlns:a16="http://schemas.microsoft.com/office/drawing/2014/main" id="{DC96707B-9048-43B1-879A-424F52487C32}"/>
              </a:ext>
            </a:extLst>
          </p:cNvPr>
          <p:cNvSpPr txBox="1"/>
          <p:nvPr/>
        </p:nvSpPr>
        <p:spPr>
          <a:xfrm>
            <a:off x="4291456" y="1071048"/>
            <a:ext cx="2396810" cy="338554"/>
          </a:xfrm>
          <a:prstGeom prst="rect">
            <a:avLst/>
          </a:prstGeom>
          <a:noFill/>
        </p:spPr>
        <p:txBody>
          <a:bodyPr wrap="none" rtlCol="0">
            <a:spAutoFit/>
          </a:bodyPr>
          <a:lstStyle/>
          <a:p>
            <a:r>
              <a:rPr lang="de-DE" sz="1600" dirty="0">
                <a:solidFill>
                  <a:srgbClr val="00B050"/>
                </a:solidFill>
              </a:rPr>
              <a:t>Didaktische Rekonstruktion</a:t>
            </a:r>
          </a:p>
        </p:txBody>
      </p:sp>
      <p:sp>
        <p:nvSpPr>
          <p:cNvPr id="65" name="Parallelogramm 64">
            <a:extLst>
              <a:ext uri="{FF2B5EF4-FFF2-40B4-BE49-F238E27FC236}">
                <a16:creationId xmlns:a16="http://schemas.microsoft.com/office/drawing/2014/main" id="{DE380340-D4E6-467C-B9A4-FFE36F373129}"/>
              </a:ext>
            </a:extLst>
          </p:cNvPr>
          <p:cNvSpPr/>
          <p:nvPr/>
        </p:nvSpPr>
        <p:spPr>
          <a:xfrm>
            <a:off x="2514419" y="2625992"/>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6" name="Gerader Verbinder 65">
            <a:extLst>
              <a:ext uri="{FF2B5EF4-FFF2-40B4-BE49-F238E27FC236}">
                <a16:creationId xmlns:a16="http://schemas.microsoft.com/office/drawing/2014/main" id="{FD976AAF-ABD8-43A1-96C3-23530AB01FDB}"/>
              </a:ext>
            </a:extLst>
          </p:cNvPr>
          <p:cNvCxnSpPr>
            <a:cxnSpLocks/>
          </p:cNvCxnSpPr>
          <p:nvPr/>
        </p:nvCxnSpPr>
        <p:spPr>
          <a:xfrm flipV="1">
            <a:off x="2713841" y="2627240"/>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7" name="Textplatzhalter 1">
            <a:extLst>
              <a:ext uri="{FF2B5EF4-FFF2-40B4-BE49-F238E27FC236}">
                <a16:creationId xmlns:a16="http://schemas.microsoft.com/office/drawing/2014/main" id="{A36DAB44-415A-462C-9510-EE5C8D15E8EE}"/>
              </a:ext>
            </a:extLst>
          </p:cNvPr>
          <p:cNvSpPr txBox="1">
            <a:spLocks/>
          </p:cNvSpPr>
          <p:nvPr/>
        </p:nvSpPr>
        <p:spPr>
          <a:xfrm>
            <a:off x="1375798" y="4864363"/>
            <a:ext cx="5408349"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sz="750" dirty="0"/>
          </a:p>
        </p:txBody>
      </p:sp>
      <p:sp>
        <p:nvSpPr>
          <p:cNvPr id="68" name="Textfeld 67">
            <a:extLst>
              <a:ext uri="{FF2B5EF4-FFF2-40B4-BE49-F238E27FC236}">
                <a16:creationId xmlns:a16="http://schemas.microsoft.com/office/drawing/2014/main" id="{8E1004AB-1E91-4767-B574-B4E1345479B0}"/>
              </a:ext>
            </a:extLst>
          </p:cNvPr>
          <p:cNvSpPr txBox="1"/>
          <p:nvPr/>
        </p:nvSpPr>
        <p:spPr>
          <a:xfrm>
            <a:off x="5830412" y="1720554"/>
            <a:ext cx="2140330" cy="338554"/>
          </a:xfrm>
          <a:prstGeom prst="rect">
            <a:avLst/>
          </a:prstGeom>
          <a:noFill/>
        </p:spPr>
        <p:txBody>
          <a:bodyPr wrap="none" rtlCol="0">
            <a:spAutoFit/>
          </a:bodyPr>
          <a:lstStyle/>
          <a:p>
            <a:pPr marL="285743" indent="-285743">
              <a:buFont typeface="Arial" panose="020B0604020202020204" pitchFamily="34" charset="0"/>
              <a:buChar char="•"/>
            </a:pPr>
            <a:r>
              <a:rPr lang="de-DE" sz="1600" dirty="0"/>
              <a:t>Fachliche Richtigkeit</a:t>
            </a:r>
          </a:p>
        </p:txBody>
      </p:sp>
    </p:spTree>
    <p:extLst>
      <p:ext uri="{BB962C8B-B14F-4D97-AF65-F5344CB8AC3E}">
        <p14:creationId xmlns:p14="http://schemas.microsoft.com/office/powerpoint/2010/main" val="312020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Transformation - Prinzipien</a:t>
            </a:r>
          </a:p>
        </p:txBody>
      </p:sp>
      <p:sp>
        <p:nvSpPr>
          <p:cNvPr id="7" name="Textplatzhalter 1">
            <a:extLst>
              <a:ext uri="{FF2B5EF4-FFF2-40B4-BE49-F238E27FC236}">
                <a16:creationId xmlns:a16="http://schemas.microsoft.com/office/drawing/2014/main" id="{69EBD8EB-8F1A-4CAB-93FD-E345EFB532FF}"/>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hlinkClick r:id="rId3"/>
              </a:rPr>
              <a:t>http://daten.didaktikchemie.uni-bayreuth.de/grundbegriffe_fd/alt_html/3_3_Didaktische_Transformation.htm</a:t>
            </a:r>
            <a:endParaRPr lang="de-DE" sz="750" u="sng" dirty="0"/>
          </a:p>
          <a:p>
            <a:r>
              <a:rPr lang="de-DE" sz="750" dirty="0"/>
              <a:t>Rösler, Horst F.: Die didaktische Reduktion - eine Bestandsaufnahme. - In: Naturwissenschaften im Unterricht. Chemie, 7 (44) (1996) 34, S. 4-8 </a:t>
            </a:r>
          </a:p>
          <a:p>
            <a:endParaRPr lang="de-DE" sz="750" dirty="0"/>
          </a:p>
        </p:txBody>
      </p:sp>
      <p:sp>
        <p:nvSpPr>
          <p:cNvPr id="25" name="Parallelogramm 24">
            <a:extLst>
              <a:ext uri="{FF2B5EF4-FFF2-40B4-BE49-F238E27FC236}">
                <a16:creationId xmlns:a16="http://schemas.microsoft.com/office/drawing/2014/main" id="{AEAEADB7-5886-4A96-A5E9-38BE7E5EF636}"/>
              </a:ext>
            </a:extLst>
          </p:cNvPr>
          <p:cNvSpPr/>
          <p:nvPr/>
        </p:nvSpPr>
        <p:spPr>
          <a:xfrm>
            <a:off x="2681771" y="2492156"/>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leichschenkliges Dreieck 44">
            <a:extLst>
              <a:ext uri="{FF2B5EF4-FFF2-40B4-BE49-F238E27FC236}">
                <a16:creationId xmlns:a16="http://schemas.microsoft.com/office/drawing/2014/main" id="{8A79474A-C07F-4A0E-8B1D-4B142A1C6A7C}"/>
              </a:ext>
            </a:extLst>
          </p:cNvPr>
          <p:cNvSpPr/>
          <p:nvPr/>
        </p:nvSpPr>
        <p:spPr>
          <a:xfrm rot="10800000">
            <a:off x="2321239" y="1720555"/>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arallelogramm 45">
            <a:extLst>
              <a:ext uri="{FF2B5EF4-FFF2-40B4-BE49-F238E27FC236}">
                <a16:creationId xmlns:a16="http://schemas.microsoft.com/office/drawing/2014/main" id="{6649BC49-18D6-490A-93B2-35DE660F11F4}"/>
              </a:ext>
            </a:extLst>
          </p:cNvPr>
          <p:cNvSpPr/>
          <p:nvPr/>
        </p:nvSpPr>
        <p:spPr>
          <a:xfrm>
            <a:off x="2158063" y="1532641"/>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8909B2FC-62E8-4C49-A6E3-5FD144B3C587}"/>
              </a:ext>
            </a:extLst>
          </p:cNvPr>
          <p:cNvCxnSpPr>
            <a:cxnSpLocks/>
          </p:cNvCxnSpPr>
          <p:nvPr/>
        </p:nvCxnSpPr>
        <p:spPr>
          <a:xfrm>
            <a:off x="2336520" y="1711085"/>
            <a:ext cx="746621" cy="17323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4407DB9-8021-4DBC-9C90-3BFD82A41968}"/>
              </a:ext>
            </a:extLst>
          </p:cNvPr>
          <p:cNvCxnSpPr>
            <a:cxnSpLocks/>
          </p:cNvCxnSpPr>
          <p:nvPr/>
        </p:nvCxnSpPr>
        <p:spPr>
          <a:xfrm flipV="1">
            <a:off x="3083136" y="1685364"/>
            <a:ext cx="855676" cy="17580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44BBFD18-435A-4B6B-AEB1-3EB69B7E6BA4}"/>
              </a:ext>
            </a:extLst>
          </p:cNvPr>
          <p:cNvSpPr/>
          <p:nvPr/>
        </p:nvSpPr>
        <p:spPr>
          <a:xfrm>
            <a:off x="2227463" y="4055791"/>
            <a:ext cx="100667" cy="13422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DD8E0106-E35F-46CD-8884-6F1B36F777BF}"/>
              </a:ext>
            </a:extLst>
          </p:cNvPr>
          <p:cNvSpPr/>
          <p:nvPr/>
        </p:nvSpPr>
        <p:spPr>
          <a:xfrm>
            <a:off x="3024413" y="3409837"/>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2BC71E46-B1DB-435B-A167-4AC04913C3CE}"/>
              </a:ext>
            </a:extLst>
          </p:cNvPr>
          <p:cNvSpPr txBox="1"/>
          <p:nvPr/>
        </p:nvSpPr>
        <p:spPr>
          <a:xfrm>
            <a:off x="2287124" y="3600406"/>
            <a:ext cx="2000869" cy="553998"/>
          </a:xfrm>
          <a:prstGeom prst="rect">
            <a:avLst/>
          </a:prstGeom>
          <a:noFill/>
        </p:spPr>
        <p:txBody>
          <a:bodyPr wrap="none" rtlCol="0">
            <a:spAutoFit/>
          </a:bodyPr>
          <a:lstStyle/>
          <a:p>
            <a:r>
              <a:rPr lang="de-DE" dirty="0"/>
              <a:t>das Elementare</a:t>
            </a:r>
          </a:p>
          <a:p>
            <a:r>
              <a:rPr lang="de-DE" sz="1200" dirty="0"/>
              <a:t>z. B. in Bezug auf das Lernziel</a:t>
            </a:r>
          </a:p>
        </p:txBody>
      </p:sp>
      <p:cxnSp>
        <p:nvCxnSpPr>
          <p:cNvPr id="52" name="Gerader Verbinder 51">
            <a:extLst>
              <a:ext uri="{FF2B5EF4-FFF2-40B4-BE49-F238E27FC236}">
                <a16:creationId xmlns:a16="http://schemas.microsoft.com/office/drawing/2014/main" id="{333A3FDF-9F91-4EE4-81BF-4C0D132C21F4}"/>
              </a:ext>
            </a:extLst>
          </p:cNvPr>
          <p:cNvCxnSpPr/>
          <p:nvPr/>
        </p:nvCxnSpPr>
        <p:spPr>
          <a:xfrm flipV="1">
            <a:off x="2336520" y="1702701"/>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19C914AF-D1BA-4DE8-BD57-CF7827402BB2}"/>
              </a:ext>
            </a:extLst>
          </p:cNvPr>
          <p:cNvCxnSpPr>
            <a:cxnSpLocks/>
          </p:cNvCxnSpPr>
          <p:nvPr/>
        </p:nvCxnSpPr>
        <p:spPr>
          <a:xfrm flipH="1" flipV="1">
            <a:off x="5727056" y="1711091"/>
            <a:ext cx="0" cy="17707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558C19A9-5904-4A2F-9A1C-E607F1E73E2E}"/>
              </a:ext>
            </a:extLst>
          </p:cNvPr>
          <p:cNvCxnSpPr>
            <a:cxnSpLocks/>
            <a:stCxn id="46" idx="5"/>
          </p:cNvCxnSpPr>
          <p:nvPr/>
        </p:nvCxnSpPr>
        <p:spPr>
          <a:xfrm flipH="1">
            <a:off x="511913" y="1700823"/>
            <a:ext cx="1861026" cy="10264"/>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076B64B-9549-418C-989D-080AC33CCE41}"/>
              </a:ext>
            </a:extLst>
          </p:cNvPr>
          <p:cNvCxnSpPr>
            <a:cxnSpLocks/>
            <a:stCxn id="50" idx="2"/>
          </p:cNvCxnSpPr>
          <p:nvPr/>
        </p:nvCxnSpPr>
        <p:spPr>
          <a:xfrm flipH="1">
            <a:off x="490937" y="3481837"/>
            <a:ext cx="2533476" cy="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7D8C818C-AA3E-4065-A64D-09671BA40C81}"/>
              </a:ext>
            </a:extLst>
          </p:cNvPr>
          <p:cNvSpPr txBox="1"/>
          <p:nvPr/>
        </p:nvSpPr>
        <p:spPr>
          <a:xfrm>
            <a:off x="4291460" y="1490738"/>
            <a:ext cx="1027845" cy="523220"/>
          </a:xfrm>
          <a:prstGeom prst="rect">
            <a:avLst/>
          </a:prstGeom>
          <a:noFill/>
        </p:spPr>
        <p:txBody>
          <a:bodyPr wrap="none" rtlCol="0">
            <a:spAutoFit/>
          </a:bodyPr>
          <a:lstStyle/>
          <a:p>
            <a:r>
              <a:rPr lang="de-DE" sz="1400" dirty="0">
                <a:solidFill>
                  <a:srgbClr val="00B050"/>
                </a:solidFill>
              </a:rPr>
              <a:t>Inhalt-</a:t>
            </a:r>
          </a:p>
          <a:p>
            <a:r>
              <a:rPr lang="de-DE" sz="1400" dirty="0" err="1">
                <a:solidFill>
                  <a:srgbClr val="00B050"/>
                </a:solidFill>
              </a:rPr>
              <a:t>Rekonstrukt</a:t>
            </a:r>
            <a:endParaRPr lang="de-DE" sz="1400" dirty="0">
              <a:solidFill>
                <a:srgbClr val="00B050"/>
              </a:solidFill>
            </a:endParaRPr>
          </a:p>
        </p:txBody>
      </p:sp>
      <p:sp>
        <p:nvSpPr>
          <p:cNvPr id="57" name="Textfeld 56">
            <a:extLst>
              <a:ext uri="{FF2B5EF4-FFF2-40B4-BE49-F238E27FC236}">
                <a16:creationId xmlns:a16="http://schemas.microsoft.com/office/drawing/2014/main" id="{52A842F2-DD3F-431D-A42C-413CEE732B31}"/>
              </a:ext>
            </a:extLst>
          </p:cNvPr>
          <p:cNvSpPr txBox="1"/>
          <p:nvPr/>
        </p:nvSpPr>
        <p:spPr>
          <a:xfrm>
            <a:off x="4321947" y="2355315"/>
            <a:ext cx="1372492" cy="523220"/>
          </a:xfrm>
          <a:prstGeom prst="rect">
            <a:avLst/>
          </a:prstGeom>
          <a:noFill/>
        </p:spPr>
        <p:txBody>
          <a:bodyPr wrap="none" rtlCol="0">
            <a:spAutoFit/>
          </a:bodyPr>
          <a:lstStyle/>
          <a:p>
            <a:r>
              <a:rPr lang="de-DE" sz="1400" dirty="0">
                <a:solidFill>
                  <a:srgbClr val="00B050"/>
                </a:solidFill>
              </a:rPr>
              <a:t>Rekonstruktions-</a:t>
            </a:r>
          </a:p>
          <a:p>
            <a:r>
              <a:rPr lang="de-DE" sz="1400" dirty="0">
                <a:solidFill>
                  <a:srgbClr val="00B050"/>
                </a:solidFill>
              </a:rPr>
              <a:t>stufe</a:t>
            </a:r>
          </a:p>
        </p:txBody>
      </p:sp>
      <p:cxnSp>
        <p:nvCxnSpPr>
          <p:cNvPr id="58" name="Gerader Verbinder 57">
            <a:extLst>
              <a:ext uri="{FF2B5EF4-FFF2-40B4-BE49-F238E27FC236}">
                <a16:creationId xmlns:a16="http://schemas.microsoft.com/office/drawing/2014/main" id="{87ACD1AD-1051-4FBA-A72B-523AAC5E8746}"/>
              </a:ext>
            </a:extLst>
          </p:cNvPr>
          <p:cNvCxnSpPr>
            <a:cxnSpLocks/>
          </p:cNvCxnSpPr>
          <p:nvPr/>
        </p:nvCxnSpPr>
        <p:spPr>
          <a:xfrm flipH="1">
            <a:off x="3168413" y="3481837"/>
            <a:ext cx="2533476"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73FF716-10DF-40BA-8B75-58171B3BE7C2}"/>
              </a:ext>
            </a:extLst>
          </p:cNvPr>
          <p:cNvCxnSpPr>
            <a:cxnSpLocks/>
          </p:cNvCxnSpPr>
          <p:nvPr/>
        </p:nvCxnSpPr>
        <p:spPr>
          <a:xfrm flipH="1">
            <a:off x="3898648" y="1727620"/>
            <a:ext cx="1861026" cy="10264"/>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C557B0DE-9DAD-44A5-AE9D-2773E8264295}"/>
              </a:ext>
            </a:extLst>
          </p:cNvPr>
          <p:cNvCxnSpPr>
            <a:cxnSpLocks/>
          </p:cNvCxnSpPr>
          <p:nvPr/>
        </p:nvCxnSpPr>
        <p:spPr>
          <a:xfrm>
            <a:off x="490936" y="1711091"/>
            <a:ext cx="0" cy="17707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2BE7A86F-4F3D-4D69-A08C-12F4B99E7012}"/>
              </a:ext>
            </a:extLst>
          </p:cNvPr>
          <p:cNvSpPr txBox="1"/>
          <p:nvPr/>
        </p:nvSpPr>
        <p:spPr>
          <a:xfrm>
            <a:off x="718318" y="1458944"/>
            <a:ext cx="732893" cy="523220"/>
          </a:xfrm>
          <a:prstGeom prst="rect">
            <a:avLst/>
          </a:prstGeom>
          <a:noFill/>
        </p:spPr>
        <p:txBody>
          <a:bodyPr wrap="none" rtlCol="0">
            <a:spAutoFit/>
          </a:bodyPr>
          <a:lstStyle/>
          <a:p>
            <a:r>
              <a:rPr lang="de-DE" sz="1400" dirty="0">
                <a:solidFill>
                  <a:srgbClr val="7030A0"/>
                </a:solidFill>
              </a:rPr>
              <a:t>Inhalt-</a:t>
            </a:r>
          </a:p>
          <a:p>
            <a:r>
              <a:rPr lang="de-DE" sz="1400" dirty="0">
                <a:solidFill>
                  <a:srgbClr val="7030A0"/>
                </a:solidFill>
              </a:rPr>
              <a:t>Original</a:t>
            </a:r>
          </a:p>
        </p:txBody>
      </p:sp>
      <p:sp>
        <p:nvSpPr>
          <p:cNvPr id="62" name="Textfeld 61">
            <a:extLst>
              <a:ext uri="{FF2B5EF4-FFF2-40B4-BE49-F238E27FC236}">
                <a16:creationId xmlns:a16="http://schemas.microsoft.com/office/drawing/2014/main" id="{7ACCC09E-04CA-4C3D-9718-CB641E2C1F78}"/>
              </a:ext>
            </a:extLst>
          </p:cNvPr>
          <p:cNvSpPr txBox="1"/>
          <p:nvPr/>
        </p:nvSpPr>
        <p:spPr>
          <a:xfrm>
            <a:off x="642812" y="2496234"/>
            <a:ext cx="1332416" cy="307777"/>
          </a:xfrm>
          <a:prstGeom prst="rect">
            <a:avLst/>
          </a:prstGeom>
          <a:noFill/>
        </p:spPr>
        <p:txBody>
          <a:bodyPr wrap="none" rtlCol="0">
            <a:spAutoFit/>
          </a:bodyPr>
          <a:lstStyle/>
          <a:p>
            <a:r>
              <a:rPr lang="de-DE" sz="1400" dirty="0">
                <a:solidFill>
                  <a:srgbClr val="7030A0"/>
                </a:solidFill>
              </a:rPr>
              <a:t>Reduktionsstufe</a:t>
            </a:r>
          </a:p>
        </p:txBody>
      </p:sp>
      <p:sp>
        <p:nvSpPr>
          <p:cNvPr id="63" name="Textfeld 62">
            <a:extLst>
              <a:ext uri="{FF2B5EF4-FFF2-40B4-BE49-F238E27FC236}">
                <a16:creationId xmlns:a16="http://schemas.microsoft.com/office/drawing/2014/main" id="{D1FE7D4E-50D2-4305-9DD8-026A83C9980B}"/>
              </a:ext>
            </a:extLst>
          </p:cNvPr>
          <p:cNvSpPr txBox="1"/>
          <p:nvPr/>
        </p:nvSpPr>
        <p:spPr>
          <a:xfrm>
            <a:off x="315002" y="1092286"/>
            <a:ext cx="1988045" cy="338554"/>
          </a:xfrm>
          <a:prstGeom prst="rect">
            <a:avLst/>
          </a:prstGeom>
          <a:noFill/>
        </p:spPr>
        <p:txBody>
          <a:bodyPr wrap="none" rtlCol="0">
            <a:spAutoFit/>
          </a:bodyPr>
          <a:lstStyle/>
          <a:p>
            <a:r>
              <a:rPr lang="de-DE" sz="1600" dirty="0">
                <a:solidFill>
                  <a:srgbClr val="7030A0"/>
                </a:solidFill>
              </a:rPr>
              <a:t>Didaktische Reduktion</a:t>
            </a:r>
          </a:p>
        </p:txBody>
      </p:sp>
      <p:sp>
        <p:nvSpPr>
          <p:cNvPr id="64" name="Textfeld 63">
            <a:extLst>
              <a:ext uri="{FF2B5EF4-FFF2-40B4-BE49-F238E27FC236}">
                <a16:creationId xmlns:a16="http://schemas.microsoft.com/office/drawing/2014/main" id="{DC96707B-9048-43B1-879A-424F52487C32}"/>
              </a:ext>
            </a:extLst>
          </p:cNvPr>
          <p:cNvSpPr txBox="1"/>
          <p:nvPr/>
        </p:nvSpPr>
        <p:spPr>
          <a:xfrm>
            <a:off x="4291456" y="1071048"/>
            <a:ext cx="2396810" cy="338554"/>
          </a:xfrm>
          <a:prstGeom prst="rect">
            <a:avLst/>
          </a:prstGeom>
          <a:noFill/>
        </p:spPr>
        <p:txBody>
          <a:bodyPr wrap="none" rtlCol="0">
            <a:spAutoFit/>
          </a:bodyPr>
          <a:lstStyle/>
          <a:p>
            <a:r>
              <a:rPr lang="de-DE" sz="1600" dirty="0">
                <a:solidFill>
                  <a:srgbClr val="00B050"/>
                </a:solidFill>
              </a:rPr>
              <a:t>Didaktische Rekonstruktion</a:t>
            </a:r>
          </a:p>
        </p:txBody>
      </p:sp>
      <p:sp>
        <p:nvSpPr>
          <p:cNvPr id="65" name="Parallelogramm 64">
            <a:extLst>
              <a:ext uri="{FF2B5EF4-FFF2-40B4-BE49-F238E27FC236}">
                <a16:creationId xmlns:a16="http://schemas.microsoft.com/office/drawing/2014/main" id="{DE380340-D4E6-467C-B9A4-FFE36F373129}"/>
              </a:ext>
            </a:extLst>
          </p:cNvPr>
          <p:cNvSpPr/>
          <p:nvPr/>
        </p:nvSpPr>
        <p:spPr>
          <a:xfrm>
            <a:off x="2514419" y="2625992"/>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6" name="Gerader Verbinder 65">
            <a:extLst>
              <a:ext uri="{FF2B5EF4-FFF2-40B4-BE49-F238E27FC236}">
                <a16:creationId xmlns:a16="http://schemas.microsoft.com/office/drawing/2014/main" id="{FD976AAF-ABD8-43A1-96C3-23530AB01FDB}"/>
              </a:ext>
            </a:extLst>
          </p:cNvPr>
          <p:cNvCxnSpPr>
            <a:cxnSpLocks/>
          </p:cNvCxnSpPr>
          <p:nvPr/>
        </p:nvCxnSpPr>
        <p:spPr>
          <a:xfrm flipV="1">
            <a:off x="2713841" y="2627240"/>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7" name="Textplatzhalter 1">
            <a:extLst>
              <a:ext uri="{FF2B5EF4-FFF2-40B4-BE49-F238E27FC236}">
                <a16:creationId xmlns:a16="http://schemas.microsoft.com/office/drawing/2014/main" id="{A36DAB44-415A-462C-9510-EE5C8D15E8EE}"/>
              </a:ext>
            </a:extLst>
          </p:cNvPr>
          <p:cNvSpPr txBox="1">
            <a:spLocks/>
          </p:cNvSpPr>
          <p:nvPr/>
        </p:nvSpPr>
        <p:spPr>
          <a:xfrm>
            <a:off x="1375798" y="4864363"/>
            <a:ext cx="5408349"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sz="750" dirty="0"/>
          </a:p>
        </p:txBody>
      </p:sp>
      <p:sp>
        <p:nvSpPr>
          <p:cNvPr id="68" name="Textfeld 67">
            <a:extLst>
              <a:ext uri="{FF2B5EF4-FFF2-40B4-BE49-F238E27FC236}">
                <a16:creationId xmlns:a16="http://schemas.microsoft.com/office/drawing/2014/main" id="{8E1004AB-1E91-4767-B574-B4E1345479B0}"/>
              </a:ext>
            </a:extLst>
          </p:cNvPr>
          <p:cNvSpPr txBox="1"/>
          <p:nvPr/>
        </p:nvSpPr>
        <p:spPr>
          <a:xfrm>
            <a:off x="5830412" y="1720554"/>
            <a:ext cx="2600392" cy="830997"/>
          </a:xfrm>
          <a:prstGeom prst="rect">
            <a:avLst/>
          </a:prstGeom>
          <a:noFill/>
        </p:spPr>
        <p:txBody>
          <a:bodyPr wrap="none" rtlCol="0">
            <a:spAutoFit/>
          </a:bodyPr>
          <a:lstStyle/>
          <a:p>
            <a:pPr marL="285743" indent="-285743">
              <a:buFont typeface="Arial" panose="020B0604020202020204" pitchFamily="34" charset="0"/>
              <a:buChar char="•"/>
            </a:pPr>
            <a:r>
              <a:rPr lang="de-DE" sz="1600" dirty="0"/>
              <a:t>Fachliche Richtigkeit</a:t>
            </a:r>
          </a:p>
          <a:p>
            <a:pPr marL="285743" indent="-285743">
              <a:buFont typeface="Arial" panose="020B0604020202020204" pitchFamily="34" charset="0"/>
              <a:buChar char="•"/>
            </a:pPr>
            <a:endParaRPr lang="de-DE" sz="1600" dirty="0"/>
          </a:p>
          <a:p>
            <a:pPr marL="285743" indent="-285743">
              <a:buFont typeface="Arial" panose="020B0604020202020204" pitchFamily="34" charset="0"/>
              <a:buChar char="•"/>
            </a:pPr>
            <a:r>
              <a:rPr lang="de-DE" sz="1600" dirty="0"/>
              <a:t>Fachliche Ausbaufähigkeit</a:t>
            </a:r>
          </a:p>
        </p:txBody>
      </p:sp>
    </p:spTree>
    <p:extLst>
      <p:ext uri="{BB962C8B-B14F-4D97-AF65-F5344CB8AC3E}">
        <p14:creationId xmlns:p14="http://schemas.microsoft.com/office/powerpoint/2010/main" val="220696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Transformation - Prinzipien</a:t>
            </a:r>
          </a:p>
        </p:txBody>
      </p:sp>
      <p:sp>
        <p:nvSpPr>
          <p:cNvPr id="7" name="Textplatzhalter 1">
            <a:extLst>
              <a:ext uri="{FF2B5EF4-FFF2-40B4-BE49-F238E27FC236}">
                <a16:creationId xmlns:a16="http://schemas.microsoft.com/office/drawing/2014/main" id="{69EBD8EB-8F1A-4CAB-93FD-E345EFB532FF}"/>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hlinkClick r:id="rId3"/>
              </a:rPr>
              <a:t>http://daten.didaktikchemie.uni-bayreuth.de/grundbegriffe_fd/alt_html/3_3_Didaktische_Transformation.htm</a:t>
            </a:r>
            <a:endParaRPr lang="de-DE" sz="750" u="sng" dirty="0"/>
          </a:p>
          <a:p>
            <a:r>
              <a:rPr lang="de-DE" sz="750" dirty="0"/>
              <a:t>Rösler, Horst F.: Die didaktische Reduktion - eine Bestandsaufnahme. - In: Naturwissenschaften im Unterricht. Chemie, 7 (44) (1996) 34, S. 4-8 </a:t>
            </a:r>
          </a:p>
          <a:p>
            <a:endParaRPr lang="de-DE" sz="750" dirty="0"/>
          </a:p>
        </p:txBody>
      </p:sp>
      <p:sp>
        <p:nvSpPr>
          <p:cNvPr id="25" name="Parallelogramm 24">
            <a:extLst>
              <a:ext uri="{FF2B5EF4-FFF2-40B4-BE49-F238E27FC236}">
                <a16:creationId xmlns:a16="http://schemas.microsoft.com/office/drawing/2014/main" id="{AEAEADB7-5886-4A96-A5E9-38BE7E5EF636}"/>
              </a:ext>
            </a:extLst>
          </p:cNvPr>
          <p:cNvSpPr/>
          <p:nvPr/>
        </p:nvSpPr>
        <p:spPr>
          <a:xfrm>
            <a:off x="2681771" y="2492156"/>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Gleichschenkliges Dreieck 44">
            <a:extLst>
              <a:ext uri="{FF2B5EF4-FFF2-40B4-BE49-F238E27FC236}">
                <a16:creationId xmlns:a16="http://schemas.microsoft.com/office/drawing/2014/main" id="{8A79474A-C07F-4A0E-8B1D-4B142A1C6A7C}"/>
              </a:ext>
            </a:extLst>
          </p:cNvPr>
          <p:cNvSpPr/>
          <p:nvPr/>
        </p:nvSpPr>
        <p:spPr>
          <a:xfrm rot="10800000">
            <a:off x="2321239" y="1720555"/>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arallelogramm 45">
            <a:extLst>
              <a:ext uri="{FF2B5EF4-FFF2-40B4-BE49-F238E27FC236}">
                <a16:creationId xmlns:a16="http://schemas.microsoft.com/office/drawing/2014/main" id="{6649BC49-18D6-490A-93B2-35DE660F11F4}"/>
              </a:ext>
            </a:extLst>
          </p:cNvPr>
          <p:cNvSpPr/>
          <p:nvPr/>
        </p:nvSpPr>
        <p:spPr>
          <a:xfrm>
            <a:off x="2158063" y="1532641"/>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r Verbinder 46">
            <a:extLst>
              <a:ext uri="{FF2B5EF4-FFF2-40B4-BE49-F238E27FC236}">
                <a16:creationId xmlns:a16="http://schemas.microsoft.com/office/drawing/2014/main" id="{8909B2FC-62E8-4C49-A6E3-5FD144B3C587}"/>
              </a:ext>
            </a:extLst>
          </p:cNvPr>
          <p:cNvCxnSpPr>
            <a:cxnSpLocks/>
          </p:cNvCxnSpPr>
          <p:nvPr/>
        </p:nvCxnSpPr>
        <p:spPr>
          <a:xfrm>
            <a:off x="2336520" y="1711085"/>
            <a:ext cx="746621" cy="17323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94407DB9-8021-4DBC-9C90-3BFD82A41968}"/>
              </a:ext>
            </a:extLst>
          </p:cNvPr>
          <p:cNvCxnSpPr>
            <a:cxnSpLocks/>
          </p:cNvCxnSpPr>
          <p:nvPr/>
        </p:nvCxnSpPr>
        <p:spPr>
          <a:xfrm flipV="1">
            <a:off x="3083136" y="1685364"/>
            <a:ext cx="855676" cy="17580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44BBFD18-435A-4B6B-AEB1-3EB69B7E6BA4}"/>
              </a:ext>
            </a:extLst>
          </p:cNvPr>
          <p:cNvSpPr/>
          <p:nvPr/>
        </p:nvSpPr>
        <p:spPr>
          <a:xfrm>
            <a:off x="2227463" y="4055791"/>
            <a:ext cx="100667" cy="13422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DD8E0106-E35F-46CD-8884-6F1B36F777BF}"/>
              </a:ext>
            </a:extLst>
          </p:cNvPr>
          <p:cNvSpPr/>
          <p:nvPr/>
        </p:nvSpPr>
        <p:spPr>
          <a:xfrm>
            <a:off x="3024413" y="3409837"/>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2BC71E46-B1DB-435B-A167-4AC04913C3CE}"/>
              </a:ext>
            </a:extLst>
          </p:cNvPr>
          <p:cNvSpPr txBox="1"/>
          <p:nvPr/>
        </p:nvSpPr>
        <p:spPr>
          <a:xfrm>
            <a:off x="2287124" y="3600406"/>
            <a:ext cx="2000869" cy="553998"/>
          </a:xfrm>
          <a:prstGeom prst="rect">
            <a:avLst/>
          </a:prstGeom>
          <a:noFill/>
        </p:spPr>
        <p:txBody>
          <a:bodyPr wrap="none" rtlCol="0">
            <a:spAutoFit/>
          </a:bodyPr>
          <a:lstStyle/>
          <a:p>
            <a:r>
              <a:rPr lang="de-DE" dirty="0"/>
              <a:t>das Elementare</a:t>
            </a:r>
          </a:p>
          <a:p>
            <a:r>
              <a:rPr lang="de-DE" sz="1200" dirty="0"/>
              <a:t>z. B. in Bezug auf das Lernziel</a:t>
            </a:r>
          </a:p>
        </p:txBody>
      </p:sp>
      <p:cxnSp>
        <p:nvCxnSpPr>
          <p:cNvPr id="52" name="Gerader Verbinder 51">
            <a:extLst>
              <a:ext uri="{FF2B5EF4-FFF2-40B4-BE49-F238E27FC236}">
                <a16:creationId xmlns:a16="http://schemas.microsoft.com/office/drawing/2014/main" id="{333A3FDF-9F91-4EE4-81BF-4C0D132C21F4}"/>
              </a:ext>
            </a:extLst>
          </p:cNvPr>
          <p:cNvCxnSpPr/>
          <p:nvPr/>
        </p:nvCxnSpPr>
        <p:spPr>
          <a:xfrm flipV="1">
            <a:off x="2336520" y="1702701"/>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19C914AF-D1BA-4DE8-BD57-CF7827402BB2}"/>
              </a:ext>
            </a:extLst>
          </p:cNvPr>
          <p:cNvCxnSpPr>
            <a:cxnSpLocks/>
          </p:cNvCxnSpPr>
          <p:nvPr/>
        </p:nvCxnSpPr>
        <p:spPr>
          <a:xfrm flipH="1" flipV="1">
            <a:off x="5727056" y="1711091"/>
            <a:ext cx="0" cy="177075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558C19A9-5904-4A2F-9A1C-E607F1E73E2E}"/>
              </a:ext>
            </a:extLst>
          </p:cNvPr>
          <p:cNvCxnSpPr>
            <a:cxnSpLocks/>
            <a:stCxn id="46" idx="5"/>
          </p:cNvCxnSpPr>
          <p:nvPr/>
        </p:nvCxnSpPr>
        <p:spPr>
          <a:xfrm flipH="1">
            <a:off x="511913" y="1700823"/>
            <a:ext cx="1861026" cy="10264"/>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076B64B-9549-418C-989D-080AC33CCE41}"/>
              </a:ext>
            </a:extLst>
          </p:cNvPr>
          <p:cNvCxnSpPr>
            <a:cxnSpLocks/>
            <a:stCxn id="50" idx="2"/>
          </p:cNvCxnSpPr>
          <p:nvPr/>
        </p:nvCxnSpPr>
        <p:spPr>
          <a:xfrm flipH="1">
            <a:off x="490937" y="3481837"/>
            <a:ext cx="2533476" cy="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7D8C818C-AA3E-4065-A64D-09671BA40C81}"/>
              </a:ext>
            </a:extLst>
          </p:cNvPr>
          <p:cNvSpPr txBox="1"/>
          <p:nvPr/>
        </p:nvSpPr>
        <p:spPr>
          <a:xfrm>
            <a:off x="4291460" y="1490738"/>
            <a:ext cx="1027845" cy="523220"/>
          </a:xfrm>
          <a:prstGeom prst="rect">
            <a:avLst/>
          </a:prstGeom>
          <a:noFill/>
        </p:spPr>
        <p:txBody>
          <a:bodyPr wrap="none" rtlCol="0">
            <a:spAutoFit/>
          </a:bodyPr>
          <a:lstStyle/>
          <a:p>
            <a:r>
              <a:rPr lang="de-DE" sz="1400" dirty="0">
                <a:solidFill>
                  <a:srgbClr val="00B050"/>
                </a:solidFill>
              </a:rPr>
              <a:t>Inhalt-</a:t>
            </a:r>
          </a:p>
          <a:p>
            <a:r>
              <a:rPr lang="de-DE" sz="1400" dirty="0" err="1">
                <a:solidFill>
                  <a:srgbClr val="00B050"/>
                </a:solidFill>
              </a:rPr>
              <a:t>Rekonstrukt</a:t>
            </a:r>
            <a:endParaRPr lang="de-DE" sz="1400" dirty="0">
              <a:solidFill>
                <a:srgbClr val="00B050"/>
              </a:solidFill>
            </a:endParaRPr>
          </a:p>
        </p:txBody>
      </p:sp>
      <p:sp>
        <p:nvSpPr>
          <p:cNvPr id="57" name="Textfeld 56">
            <a:extLst>
              <a:ext uri="{FF2B5EF4-FFF2-40B4-BE49-F238E27FC236}">
                <a16:creationId xmlns:a16="http://schemas.microsoft.com/office/drawing/2014/main" id="{52A842F2-DD3F-431D-A42C-413CEE732B31}"/>
              </a:ext>
            </a:extLst>
          </p:cNvPr>
          <p:cNvSpPr txBox="1"/>
          <p:nvPr/>
        </p:nvSpPr>
        <p:spPr>
          <a:xfrm>
            <a:off x="4321947" y="2355315"/>
            <a:ext cx="1372492" cy="523220"/>
          </a:xfrm>
          <a:prstGeom prst="rect">
            <a:avLst/>
          </a:prstGeom>
          <a:noFill/>
        </p:spPr>
        <p:txBody>
          <a:bodyPr wrap="none" rtlCol="0">
            <a:spAutoFit/>
          </a:bodyPr>
          <a:lstStyle/>
          <a:p>
            <a:r>
              <a:rPr lang="de-DE" sz="1400" dirty="0">
                <a:solidFill>
                  <a:srgbClr val="00B050"/>
                </a:solidFill>
              </a:rPr>
              <a:t>Rekonstruktions-</a:t>
            </a:r>
          </a:p>
          <a:p>
            <a:r>
              <a:rPr lang="de-DE" sz="1400" dirty="0">
                <a:solidFill>
                  <a:srgbClr val="00B050"/>
                </a:solidFill>
              </a:rPr>
              <a:t>stufe</a:t>
            </a:r>
          </a:p>
        </p:txBody>
      </p:sp>
      <p:cxnSp>
        <p:nvCxnSpPr>
          <p:cNvPr id="58" name="Gerader Verbinder 57">
            <a:extLst>
              <a:ext uri="{FF2B5EF4-FFF2-40B4-BE49-F238E27FC236}">
                <a16:creationId xmlns:a16="http://schemas.microsoft.com/office/drawing/2014/main" id="{87ACD1AD-1051-4FBA-A72B-523AAC5E8746}"/>
              </a:ext>
            </a:extLst>
          </p:cNvPr>
          <p:cNvCxnSpPr>
            <a:cxnSpLocks/>
          </p:cNvCxnSpPr>
          <p:nvPr/>
        </p:nvCxnSpPr>
        <p:spPr>
          <a:xfrm flipH="1">
            <a:off x="3168413" y="3481837"/>
            <a:ext cx="2533476" cy="0"/>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E73FF716-10DF-40BA-8B75-58171B3BE7C2}"/>
              </a:ext>
            </a:extLst>
          </p:cNvPr>
          <p:cNvCxnSpPr>
            <a:cxnSpLocks/>
          </p:cNvCxnSpPr>
          <p:nvPr/>
        </p:nvCxnSpPr>
        <p:spPr>
          <a:xfrm flipH="1">
            <a:off x="3898648" y="1727620"/>
            <a:ext cx="1861026" cy="10264"/>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C557B0DE-9DAD-44A5-AE9D-2773E8264295}"/>
              </a:ext>
            </a:extLst>
          </p:cNvPr>
          <p:cNvCxnSpPr>
            <a:cxnSpLocks/>
          </p:cNvCxnSpPr>
          <p:nvPr/>
        </p:nvCxnSpPr>
        <p:spPr>
          <a:xfrm>
            <a:off x="490936" y="1711091"/>
            <a:ext cx="0" cy="17707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2BE7A86F-4F3D-4D69-A08C-12F4B99E7012}"/>
              </a:ext>
            </a:extLst>
          </p:cNvPr>
          <p:cNvSpPr txBox="1"/>
          <p:nvPr/>
        </p:nvSpPr>
        <p:spPr>
          <a:xfrm>
            <a:off x="718318" y="1458944"/>
            <a:ext cx="732893" cy="523220"/>
          </a:xfrm>
          <a:prstGeom prst="rect">
            <a:avLst/>
          </a:prstGeom>
          <a:noFill/>
        </p:spPr>
        <p:txBody>
          <a:bodyPr wrap="none" rtlCol="0">
            <a:spAutoFit/>
          </a:bodyPr>
          <a:lstStyle/>
          <a:p>
            <a:r>
              <a:rPr lang="de-DE" sz="1400" dirty="0">
                <a:solidFill>
                  <a:srgbClr val="7030A0"/>
                </a:solidFill>
              </a:rPr>
              <a:t>Inhalt-</a:t>
            </a:r>
          </a:p>
          <a:p>
            <a:r>
              <a:rPr lang="de-DE" sz="1400" dirty="0">
                <a:solidFill>
                  <a:srgbClr val="7030A0"/>
                </a:solidFill>
              </a:rPr>
              <a:t>Original</a:t>
            </a:r>
          </a:p>
        </p:txBody>
      </p:sp>
      <p:sp>
        <p:nvSpPr>
          <p:cNvPr id="62" name="Textfeld 61">
            <a:extLst>
              <a:ext uri="{FF2B5EF4-FFF2-40B4-BE49-F238E27FC236}">
                <a16:creationId xmlns:a16="http://schemas.microsoft.com/office/drawing/2014/main" id="{7ACCC09E-04CA-4C3D-9718-CB641E2C1F78}"/>
              </a:ext>
            </a:extLst>
          </p:cNvPr>
          <p:cNvSpPr txBox="1"/>
          <p:nvPr/>
        </p:nvSpPr>
        <p:spPr>
          <a:xfrm>
            <a:off x="642812" y="2496234"/>
            <a:ext cx="1332416" cy="307777"/>
          </a:xfrm>
          <a:prstGeom prst="rect">
            <a:avLst/>
          </a:prstGeom>
          <a:noFill/>
        </p:spPr>
        <p:txBody>
          <a:bodyPr wrap="none" rtlCol="0">
            <a:spAutoFit/>
          </a:bodyPr>
          <a:lstStyle/>
          <a:p>
            <a:r>
              <a:rPr lang="de-DE" sz="1400" dirty="0">
                <a:solidFill>
                  <a:srgbClr val="7030A0"/>
                </a:solidFill>
              </a:rPr>
              <a:t>Reduktionsstufe</a:t>
            </a:r>
          </a:p>
        </p:txBody>
      </p:sp>
      <p:sp>
        <p:nvSpPr>
          <p:cNvPr id="63" name="Textfeld 62">
            <a:extLst>
              <a:ext uri="{FF2B5EF4-FFF2-40B4-BE49-F238E27FC236}">
                <a16:creationId xmlns:a16="http://schemas.microsoft.com/office/drawing/2014/main" id="{D1FE7D4E-50D2-4305-9DD8-026A83C9980B}"/>
              </a:ext>
            </a:extLst>
          </p:cNvPr>
          <p:cNvSpPr txBox="1"/>
          <p:nvPr/>
        </p:nvSpPr>
        <p:spPr>
          <a:xfrm>
            <a:off x="315002" y="1092286"/>
            <a:ext cx="1988045" cy="338554"/>
          </a:xfrm>
          <a:prstGeom prst="rect">
            <a:avLst/>
          </a:prstGeom>
          <a:noFill/>
        </p:spPr>
        <p:txBody>
          <a:bodyPr wrap="none" rtlCol="0">
            <a:spAutoFit/>
          </a:bodyPr>
          <a:lstStyle/>
          <a:p>
            <a:r>
              <a:rPr lang="de-DE" sz="1600" dirty="0">
                <a:solidFill>
                  <a:srgbClr val="7030A0"/>
                </a:solidFill>
              </a:rPr>
              <a:t>Didaktische Reduktion</a:t>
            </a:r>
          </a:p>
        </p:txBody>
      </p:sp>
      <p:sp>
        <p:nvSpPr>
          <p:cNvPr id="64" name="Textfeld 63">
            <a:extLst>
              <a:ext uri="{FF2B5EF4-FFF2-40B4-BE49-F238E27FC236}">
                <a16:creationId xmlns:a16="http://schemas.microsoft.com/office/drawing/2014/main" id="{DC96707B-9048-43B1-879A-424F52487C32}"/>
              </a:ext>
            </a:extLst>
          </p:cNvPr>
          <p:cNvSpPr txBox="1"/>
          <p:nvPr/>
        </p:nvSpPr>
        <p:spPr>
          <a:xfrm>
            <a:off x="4291456" y="1071048"/>
            <a:ext cx="2396810" cy="338554"/>
          </a:xfrm>
          <a:prstGeom prst="rect">
            <a:avLst/>
          </a:prstGeom>
          <a:noFill/>
        </p:spPr>
        <p:txBody>
          <a:bodyPr wrap="none" rtlCol="0">
            <a:spAutoFit/>
          </a:bodyPr>
          <a:lstStyle/>
          <a:p>
            <a:r>
              <a:rPr lang="de-DE" sz="1600" dirty="0">
                <a:solidFill>
                  <a:srgbClr val="00B050"/>
                </a:solidFill>
              </a:rPr>
              <a:t>Didaktische Rekonstruktion</a:t>
            </a:r>
          </a:p>
        </p:txBody>
      </p:sp>
      <p:sp>
        <p:nvSpPr>
          <p:cNvPr id="65" name="Parallelogramm 64">
            <a:extLst>
              <a:ext uri="{FF2B5EF4-FFF2-40B4-BE49-F238E27FC236}">
                <a16:creationId xmlns:a16="http://schemas.microsoft.com/office/drawing/2014/main" id="{DE380340-D4E6-467C-B9A4-FFE36F373129}"/>
              </a:ext>
            </a:extLst>
          </p:cNvPr>
          <p:cNvSpPr/>
          <p:nvPr/>
        </p:nvSpPr>
        <p:spPr>
          <a:xfrm>
            <a:off x="2514419" y="2625992"/>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6" name="Gerader Verbinder 65">
            <a:extLst>
              <a:ext uri="{FF2B5EF4-FFF2-40B4-BE49-F238E27FC236}">
                <a16:creationId xmlns:a16="http://schemas.microsoft.com/office/drawing/2014/main" id="{FD976AAF-ABD8-43A1-96C3-23530AB01FDB}"/>
              </a:ext>
            </a:extLst>
          </p:cNvPr>
          <p:cNvCxnSpPr>
            <a:cxnSpLocks/>
          </p:cNvCxnSpPr>
          <p:nvPr/>
        </p:nvCxnSpPr>
        <p:spPr>
          <a:xfrm flipV="1">
            <a:off x="2713841" y="2627240"/>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7" name="Textplatzhalter 1">
            <a:extLst>
              <a:ext uri="{FF2B5EF4-FFF2-40B4-BE49-F238E27FC236}">
                <a16:creationId xmlns:a16="http://schemas.microsoft.com/office/drawing/2014/main" id="{A36DAB44-415A-462C-9510-EE5C8D15E8EE}"/>
              </a:ext>
            </a:extLst>
          </p:cNvPr>
          <p:cNvSpPr txBox="1">
            <a:spLocks/>
          </p:cNvSpPr>
          <p:nvPr/>
        </p:nvSpPr>
        <p:spPr>
          <a:xfrm>
            <a:off x="1375798" y="4864363"/>
            <a:ext cx="5408349"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sz="750" dirty="0"/>
          </a:p>
        </p:txBody>
      </p:sp>
      <p:sp>
        <p:nvSpPr>
          <p:cNvPr id="68" name="Textfeld 67">
            <a:extLst>
              <a:ext uri="{FF2B5EF4-FFF2-40B4-BE49-F238E27FC236}">
                <a16:creationId xmlns:a16="http://schemas.microsoft.com/office/drawing/2014/main" id="{8E1004AB-1E91-4767-B574-B4E1345479B0}"/>
              </a:ext>
            </a:extLst>
          </p:cNvPr>
          <p:cNvSpPr txBox="1"/>
          <p:nvPr/>
        </p:nvSpPr>
        <p:spPr>
          <a:xfrm>
            <a:off x="5830412" y="1720554"/>
            <a:ext cx="2980303" cy="2062103"/>
          </a:xfrm>
          <a:prstGeom prst="rect">
            <a:avLst/>
          </a:prstGeom>
          <a:noFill/>
        </p:spPr>
        <p:txBody>
          <a:bodyPr wrap="none" rtlCol="0">
            <a:spAutoFit/>
          </a:bodyPr>
          <a:lstStyle/>
          <a:p>
            <a:pPr marL="285743" indent="-285743">
              <a:buFont typeface="Arial" panose="020B0604020202020204" pitchFamily="34" charset="0"/>
              <a:buChar char="•"/>
            </a:pPr>
            <a:r>
              <a:rPr lang="de-DE" sz="1600" dirty="0"/>
              <a:t>Fachliche Richtigkeit</a:t>
            </a:r>
          </a:p>
          <a:p>
            <a:pPr marL="285743" indent="-285743">
              <a:buFont typeface="Arial" panose="020B0604020202020204" pitchFamily="34" charset="0"/>
              <a:buChar char="•"/>
            </a:pPr>
            <a:endParaRPr lang="de-DE" sz="1600" dirty="0"/>
          </a:p>
          <a:p>
            <a:pPr marL="285743" indent="-285743">
              <a:buFont typeface="Arial" panose="020B0604020202020204" pitchFamily="34" charset="0"/>
              <a:buChar char="•"/>
            </a:pPr>
            <a:r>
              <a:rPr lang="de-DE" sz="1600" dirty="0"/>
              <a:t>Fachliche Ausbaufähigkeit</a:t>
            </a:r>
          </a:p>
          <a:p>
            <a:pPr marL="285743" indent="-285743">
              <a:buFont typeface="Arial" panose="020B0604020202020204" pitchFamily="34" charset="0"/>
              <a:buChar char="•"/>
            </a:pPr>
            <a:endParaRPr lang="de-DE" sz="1600" dirty="0"/>
          </a:p>
          <a:p>
            <a:pPr marL="285743" indent="-285743">
              <a:buFont typeface="Arial" panose="020B0604020202020204" pitchFamily="34" charset="0"/>
              <a:buChar char="•"/>
            </a:pPr>
            <a:r>
              <a:rPr lang="de-DE" sz="1600" dirty="0"/>
              <a:t>Angemessenheit </a:t>
            </a:r>
          </a:p>
          <a:p>
            <a:r>
              <a:rPr lang="de-DE" sz="1600" dirty="0"/>
              <a:t>      (kognitiver Entwicklungsstand, </a:t>
            </a:r>
          </a:p>
          <a:p>
            <a:r>
              <a:rPr lang="de-DE" sz="1600" dirty="0"/>
              <a:t>      Vorwissen der Schüler/innen)</a:t>
            </a:r>
          </a:p>
          <a:p>
            <a:endParaRPr lang="de-DE" sz="1600" dirty="0"/>
          </a:p>
        </p:txBody>
      </p:sp>
    </p:spTree>
    <p:extLst>
      <p:ext uri="{BB962C8B-B14F-4D97-AF65-F5344CB8AC3E}">
        <p14:creationId xmlns:p14="http://schemas.microsoft.com/office/powerpoint/2010/main" val="279053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46E7E30D-C5F8-0C43-BFE1-31B72114E793}"/>
              </a:ext>
            </a:extLst>
          </p:cNvPr>
          <p:cNvSpPr/>
          <p:nvPr/>
        </p:nvSpPr>
        <p:spPr>
          <a:xfrm>
            <a:off x="0" y="0"/>
            <a:ext cx="9161937" cy="451008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95ECECDD-45F5-194D-BC93-CB848CC04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325" y="398557"/>
            <a:ext cx="3873098" cy="3548407"/>
          </a:xfrm>
          <a:prstGeom prst="rect">
            <a:avLst/>
          </a:prstGeom>
        </p:spPr>
      </p:pic>
      <p:sp>
        <p:nvSpPr>
          <p:cNvPr id="23" name="Rechteck 22">
            <a:extLst>
              <a:ext uri="{FF2B5EF4-FFF2-40B4-BE49-F238E27FC236}">
                <a16:creationId xmlns:a16="http://schemas.microsoft.com/office/drawing/2014/main" id="{2C1564A6-470C-C346-8DEC-22A37D72071C}"/>
              </a:ext>
            </a:extLst>
          </p:cNvPr>
          <p:cNvSpPr/>
          <p:nvPr/>
        </p:nvSpPr>
        <p:spPr>
          <a:xfrm>
            <a:off x="458261" y="3043237"/>
            <a:ext cx="3873097" cy="1100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13">
            <a:extLst>
              <a:ext uri="{FF2B5EF4-FFF2-40B4-BE49-F238E27FC236}">
                <a16:creationId xmlns:a16="http://schemas.microsoft.com/office/drawing/2014/main" id="{942ADBDE-416A-A24D-B3D0-B71E5B0C4413}"/>
              </a:ext>
            </a:extLst>
          </p:cNvPr>
          <p:cNvCxnSpPr/>
          <p:nvPr/>
        </p:nvCxnSpPr>
        <p:spPr>
          <a:xfrm>
            <a:off x="715577" y="3279829"/>
            <a:ext cx="36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C399C99D-C8C8-CB4C-B6B1-1EC541891A1A}"/>
              </a:ext>
            </a:extLst>
          </p:cNvPr>
          <p:cNvSpPr txBox="1"/>
          <p:nvPr/>
        </p:nvSpPr>
        <p:spPr>
          <a:xfrm>
            <a:off x="715577" y="3364230"/>
            <a:ext cx="2942023" cy="582734"/>
          </a:xfrm>
          <a:prstGeom prst="rect">
            <a:avLst/>
          </a:prstGeom>
          <a:noFill/>
        </p:spPr>
        <p:txBody>
          <a:bodyPr wrap="square" lIns="0" tIns="0" rIns="0" bIns="0" rtlCol="0">
            <a:noAutofit/>
          </a:bodyPr>
          <a:lstStyle/>
          <a:p>
            <a:r>
              <a:rPr lang="de-DE" sz="2000" dirty="0">
                <a:latin typeface="Palatino Linotype" panose="02040502050505030304" pitchFamily="18" charset="0"/>
              </a:rPr>
              <a:t>Anwendungsbeispiel – </a:t>
            </a:r>
          </a:p>
          <a:p>
            <a:r>
              <a:rPr lang="de-DE" sz="2000" dirty="0">
                <a:latin typeface="Palatino Linotype" panose="02040502050505030304" pitchFamily="18" charset="0"/>
              </a:rPr>
              <a:t>Das Stoff-Teilchen-Modell</a:t>
            </a:r>
          </a:p>
        </p:txBody>
      </p:sp>
    </p:spTree>
    <p:extLst>
      <p:ext uri="{BB962C8B-B14F-4D97-AF65-F5344CB8AC3E}">
        <p14:creationId xmlns:p14="http://schemas.microsoft.com/office/powerpoint/2010/main" val="1196796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7957BCE4-0F64-DD46-B73B-2107A7AD9BC8}"/>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0CAB5BF0-C0AE-6446-80C2-E23D8A8C0531}"/>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Reduktion – Aufbau der Materie</a:t>
            </a:r>
          </a:p>
        </p:txBody>
      </p:sp>
      <p:grpSp>
        <p:nvGrpSpPr>
          <p:cNvPr id="15" name="Gruppieren 14">
            <a:extLst>
              <a:ext uri="{FF2B5EF4-FFF2-40B4-BE49-F238E27FC236}">
                <a16:creationId xmlns:a16="http://schemas.microsoft.com/office/drawing/2014/main" id="{EF706C13-AC29-C547-A205-9664DB963E96}"/>
              </a:ext>
            </a:extLst>
          </p:cNvPr>
          <p:cNvGrpSpPr/>
          <p:nvPr/>
        </p:nvGrpSpPr>
        <p:grpSpPr>
          <a:xfrm>
            <a:off x="1109645" y="1038591"/>
            <a:ext cx="1602297" cy="3116720"/>
            <a:chOff x="1109645" y="1293235"/>
            <a:chExt cx="1602297" cy="3116720"/>
          </a:xfrm>
        </p:grpSpPr>
        <p:cxnSp>
          <p:nvCxnSpPr>
            <p:cNvPr id="8" name="Gerader Verbinder 7">
              <a:extLst>
                <a:ext uri="{FF2B5EF4-FFF2-40B4-BE49-F238E27FC236}">
                  <a16:creationId xmlns:a16="http://schemas.microsoft.com/office/drawing/2014/main" id="{C50459D0-58EB-D64E-9B16-7E83AE1ED441}"/>
                </a:ext>
              </a:extLst>
            </p:cNvPr>
            <p:cNvCxnSpPr>
              <a:cxnSpLocks/>
            </p:cNvCxnSpPr>
            <p:nvPr/>
          </p:nvCxnSpPr>
          <p:spPr>
            <a:xfrm>
              <a:off x="1109645" y="1336140"/>
              <a:ext cx="746621" cy="288958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 name="Gerader Verbinder 9">
              <a:extLst>
                <a:ext uri="{FF2B5EF4-FFF2-40B4-BE49-F238E27FC236}">
                  <a16:creationId xmlns:a16="http://schemas.microsoft.com/office/drawing/2014/main" id="{77B19893-E961-1E47-93D0-D435EC89DEE0}"/>
                </a:ext>
              </a:extLst>
            </p:cNvPr>
            <p:cNvCxnSpPr>
              <a:cxnSpLocks/>
            </p:cNvCxnSpPr>
            <p:nvPr/>
          </p:nvCxnSpPr>
          <p:spPr>
            <a:xfrm flipV="1">
              <a:off x="1856262" y="1293235"/>
              <a:ext cx="855676" cy="29324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0" name="Ellipse 11">
              <a:extLst>
                <a:ext uri="{FF2B5EF4-FFF2-40B4-BE49-F238E27FC236}">
                  <a16:creationId xmlns:a16="http://schemas.microsoft.com/office/drawing/2014/main" id="{4D578FFC-4794-044D-924F-E613D3F0604B}"/>
                </a:ext>
              </a:extLst>
            </p:cNvPr>
            <p:cNvSpPr/>
            <p:nvPr/>
          </p:nvSpPr>
          <p:spPr>
            <a:xfrm>
              <a:off x="1731273" y="4183535"/>
              <a:ext cx="247995" cy="22642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4">
              <a:extLst>
                <a:ext uri="{FF2B5EF4-FFF2-40B4-BE49-F238E27FC236}">
                  <a16:creationId xmlns:a16="http://schemas.microsoft.com/office/drawing/2014/main" id="{E0D96EB0-231E-824E-976A-18EB70C127EE}"/>
                </a:ext>
              </a:extLst>
            </p:cNvPr>
            <p:cNvCxnSpPr/>
            <p:nvPr/>
          </p:nvCxnSpPr>
          <p:spPr>
            <a:xfrm flipV="1">
              <a:off x="1109645" y="1336148"/>
              <a:ext cx="1602297" cy="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Gerader Verbinder 16">
              <a:extLst>
                <a:ext uri="{FF2B5EF4-FFF2-40B4-BE49-F238E27FC236}">
                  <a16:creationId xmlns:a16="http://schemas.microsoft.com/office/drawing/2014/main" id="{4F61F35F-81B4-9247-8EEA-2E526C128351}"/>
                </a:ext>
              </a:extLst>
            </p:cNvPr>
            <p:cNvCxnSpPr>
              <a:cxnSpLocks/>
            </p:cNvCxnSpPr>
            <p:nvPr/>
          </p:nvCxnSpPr>
          <p:spPr>
            <a:xfrm flipV="1">
              <a:off x="1476796" y="2848408"/>
              <a:ext cx="772583" cy="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4" name="Textfeld 13">
            <a:extLst>
              <a:ext uri="{FF2B5EF4-FFF2-40B4-BE49-F238E27FC236}">
                <a16:creationId xmlns:a16="http://schemas.microsoft.com/office/drawing/2014/main" id="{5C0E0DB9-AE23-C84A-AA69-C7E3856E103C}"/>
              </a:ext>
            </a:extLst>
          </p:cNvPr>
          <p:cNvSpPr txBox="1"/>
          <p:nvPr/>
        </p:nvSpPr>
        <p:spPr>
          <a:xfrm>
            <a:off x="2714724" y="1140589"/>
            <a:ext cx="5925274" cy="3046988"/>
          </a:xfrm>
          <a:prstGeom prst="rect">
            <a:avLst/>
          </a:prstGeom>
          <a:noFill/>
        </p:spPr>
        <p:txBody>
          <a:bodyPr wrap="square" rtlCol="0">
            <a:spAutoFit/>
          </a:bodyPr>
          <a:lstStyle/>
          <a:p>
            <a:pPr marL="171446" indent="-171446">
              <a:buFontTx/>
              <a:buChar char="-"/>
            </a:pPr>
            <a:r>
              <a:rPr lang="de-DE" sz="1200" dirty="0"/>
              <a:t>Quantentheoretische Ansätze (Elementarteilchen)</a:t>
            </a:r>
          </a:p>
          <a:p>
            <a:pPr marL="171446" indent="-171446">
              <a:buFontTx/>
              <a:buChar char="-"/>
            </a:pPr>
            <a:endParaRPr lang="de-DE" sz="1200" dirty="0"/>
          </a:p>
          <a:p>
            <a:pPr marL="171446" indent="-171446">
              <a:buFontTx/>
              <a:buChar char="-"/>
            </a:pPr>
            <a:r>
              <a:rPr lang="de-DE" sz="1200" dirty="0"/>
              <a:t>Atommodell nach Bohr</a:t>
            </a:r>
          </a:p>
          <a:p>
            <a:pPr marL="171446" indent="-171446">
              <a:buFontTx/>
              <a:buChar char="-"/>
            </a:pPr>
            <a:endParaRPr lang="de-DE" sz="1200" dirty="0"/>
          </a:p>
          <a:p>
            <a:pPr marL="171446" indent="-171446">
              <a:buFontTx/>
              <a:buChar char="-"/>
            </a:pPr>
            <a:r>
              <a:rPr lang="de-DE" sz="1200" dirty="0"/>
              <a:t>Atome wechselwirken miteinander (chemische Reaktionen, Verbindungen)</a:t>
            </a:r>
          </a:p>
          <a:p>
            <a:pPr marL="171446" indent="-171446">
              <a:buFontTx/>
              <a:buChar char="-"/>
            </a:pPr>
            <a:endParaRPr lang="de-DE" sz="1200" dirty="0"/>
          </a:p>
          <a:p>
            <a:pPr marL="171446" indent="-171446">
              <a:buFontTx/>
              <a:buChar char="-"/>
            </a:pPr>
            <a:r>
              <a:rPr lang="de-DE" sz="1200" dirty="0"/>
              <a:t>Verbindungen wechselwirken miteinander </a:t>
            </a:r>
          </a:p>
          <a:p>
            <a:pPr lvl="1"/>
            <a:r>
              <a:rPr lang="de-DE" sz="1200" dirty="0"/>
              <a:t>	(chemische und physikalische Reaktionen)</a:t>
            </a:r>
          </a:p>
          <a:p>
            <a:endParaRPr lang="de-DE" sz="1200" dirty="0"/>
          </a:p>
          <a:p>
            <a:endParaRPr lang="de-DE" sz="1200" dirty="0"/>
          </a:p>
          <a:p>
            <a:pPr marL="171446" indent="-171446">
              <a:buFontTx/>
              <a:buChar char="-"/>
            </a:pPr>
            <a:endParaRPr lang="de-DE" sz="1200" dirty="0"/>
          </a:p>
          <a:p>
            <a:pPr marL="171446" indent="-171446">
              <a:buFontTx/>
              <a:buChar char="-"/>
            </a:pPr>
            <a:r>
              <a:rPr lang="de-DE" sz="1200" dirty="0"/>
              <a:t>Alle Materie ist aus Teilchen (Bausteinen) aufgebaut, </a:t>
            </a:r>
          </a:p>
          <a:p>
            <a:pPr marL="171446" indent="-171446">
              <a:buFontTx/>
              <a:buChar char="-"/>
            </a:pPr>
            <a:r>
              <a:rPr lang="de-DE" sz="1200" dirty="0"/>
              <a:t>Materie gleicher Teilchen (Bausteine) nennen wir Stoffe</a:t>
            </a:r>
          </a:p>
          <a:p>
            <a:r>
              <a:rPr lang="de-DE" sz="1200" dirty="0"/>
              <a:t>	(Materie im Sinne von Dingen, Gegenständen, Portionen)</a:t>
            </a:r>
          </a:p>
          <a:p>
            <a:pPr marL="171446" indent="-171446">
              <a:buFontTx/>
              <a:buChar char="-"/>
            </a:pPr>
            <a:endParaRPr lang="de-DE" sz="1200" dirty="0"/>
          </a:p>
          <a:p>
            <a:pPr marL="171446" indent="-171446">
              <a:buFontTx/>
              <a:buChar char="-"/>
            </a:pPr>
            <a:r>
              <a:rPr lang="de-DE" sz="1200" b="1" dirty="0"/>
              <a:t>Diskontinuierlicher Aufbau</a:t>
            </a:r>
            <a:r>
              <a:rPr lang="de-DE" sz="1200" dirty="0"/>
              <a:t> </a:t>
            </a:r>
            <a:r>
              <a:rPr lang="de-DE" sz="1200" dirty="0">
                <a:sym typeface="Wingdings" pitchFamily="2" charset="2"/>
              </a:rPr>
              <a:t> Perspektivwechsel zwischen Realität und Modell</a:t>
            </a:r>
            <a:endParaRPr lang="de-DE" sz="1200" b="1" dirty="0"/>
          </a:p>
        </p:txBody>
      </p:sp>
      <p:sp>
        <p:nvSpPr>
          <p:cNvPr id="5" name="Geschweifte Klammer rechts 4">
            <a:extLst>
              <a:ext uri="{FF2B5EF4-FFF2-40B4-BE49-F238E27FC236}">
                <a16:creationId xmlns:a16="http://schemas.microsoft.com/office/drawing/2014/main" id="{37257DD6-321A-364B-BD25-627617435AB3}"/>
              </a:ext>
            </a:extLst>
          </p:cNvPr>
          <p:cNvSpPr/>
          <p:nvPr/>
        </p:nvSpPr>
        <p:spPr>
          <a:xfrm>
            <a:off x="7898133" y="1262652"/>
            <a:ext cx="272444" cy="14012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Textfeld 5">
            <a:extLst>
              <a:ext uri="{FF2B5EF4-FFF2-40B4-BE49-F238E27FC236}">
                <a16:creationId xmlns:a16="http://schemas.microsoft.com/office/drawing/2014/main" id="{EE732CDE-D8B5-EE47-91D1-289EE81F832A}"/>
              </a:ext>
            </a:extLst>
          </p:cNvPr>
          <p:cNvSpPr txBox="1"/>
          <p:nvPr/>
        </p:nvSpPr>
        <p:spPr>
          <a:xfrm rot="16200000">
            <a:off x="7666754" y="1836257"/>
            <a:ext cx="1378212" cy="276999"/>
          </a:xfrm>
          <a:prstGeom prst="rect">
            <a:avLst/>
          </a:prstGeom>
          <a:noFill/>
        </p:spPr>
        <p:txBody>
          <a:bodyPr wrap="square" rtlCol="0">
            <a:spAutoFit/>
          </a:bodyPr>
          <a:lstStyle/>
          <a:p>
            <a:pPr algn="ctr"/>
            <a:r>
              <a:rPr lang="de-DE" sz="1200" b="1" dirty="0"/>
              <a:t>Modellebene</a:t>
            </a:r>
          </a:p>
        </p:txBody>
      </p:sp>
      <p:cxnSp>
        <p:nvCxnSpPr>
          <p:cNvPr id="16" name="Gerade Verbindung mit Pfeil 15">
            <a:extLst>
              <a:ext uri="{FF2B5EF4-FFF2-40B4-BE49-F238E27FC236}">
                <a16:creationId xmlns:a16="http://schemas.microsoft.com/office/drawing/2014/main" id="{CC701D8F-25A3-7641-A7ED-534580F767C6}"/>
              </a:ext>
            </a:extLst>
          </p:cNvPr>
          <p:cNvCxnSpPr>
            <a:cxnSpLocks/>
          </p:cNvCxnSpPr>
          <p:nvPr/>
        </p:nvCxnSpPr>
        <p:spPr>
          <a:xfrm>
            <a:off x="743474" y="1126121"/>
            <a:ext cx="700196" cy="3075484"/>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59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5583205"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583204" y="447624"/>
            <a:ext cx="5010677" cy="307594"/>
          </a:xfrm>
          <a:prstGeom prst="rect">
            <a:avLst/>
          </a:prstGeom>
          <a:noFill/>
        </p:spPr>
        <p:txBody>
          <a:bodyPr wrap="square" lIns="0" tIns="0" rIns="0" bIns="0" rtlCol="0">
            <a:noAutofit/>
          </a:bodyPr>
          <a:lstStyle/>
          <a:p>
            <a:r>
              <a:rPr lang="de-DE" sz="2000" dirty="0">
                <a:latin typeface="Palatino Linotype" panose="02040502050505030304" pitchFamily="18" charset="0"/>
              </a:rPr>
              <a:t>Fahrplan</a:t>
            </a:r>
          </a:p>
        </p:txBody>
      </p:sp>
      <p:sp>
        <p:nvSpPr>
          <p:cNvPr id="16" name="Textfeld 15"/>
          <p:cNvSpPr txBox="1"/>
          <p:nvPr/>
        </p:nvSpPr>
        <p:spPr>
          <a:xfrm>
            <a:off x="5576589" y="1080000"/>
            <a:ext cx="3218700" cy="3220538"/>
          </a:xfrm>
          <a:prstGeom prst="rect">
            <a:avLst/>
          </a:prstGeom>
          <a:noFill/>
        </p:spPr>
        <p:txBody>
          <a:bodyPr wrap="square" lIns="0" tIns="0" rIns="0" bIns="0" numCol="1" spcCol="144000" rtlCol="0">
            <a:noAutofit/>
          </a:bodyPr>
          <a:lstStyle/>
          <a:p>
            <a:pPr>
              <a:buClr>
                <a:schemeClr val="accent1"/>
              </a:buClr>
            </a:pPr>
            <a:r>
              <a:rPr lang="de-DE" altLang="de-DE" sz="1400" b="1" dirty="0">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Theoretischer Input</a:t>
            </a:r>
          </a:p>
          <a:p>
            <a:pPr>
              <a:buClr>
                <a:schemeClr val="accent1"/>
              </a:buClr>
            </a:pPr>
            <a:r>
              <a:rPr lang="de-DE" sz="1400" dirty="0"/>
              <a:t>Didaktische Reduktion und didaktische Rekonstruktion</a:t>
            </a:r>
          </a:p>
          <a:p>
            <a:pPr>
              <a:buClr>
                <a:schemeClr val="accent1"/>
              </a:buClr>
            </a:pPr>
            <a:endParaRPr lang="de-DE" altLang="de-DE" sz="1400" dirty="0">
              <a:solidFill>
                <a:srgbClr val="002350"/>
              </a:solidFill>
            </a:endParaRPr>
          </a:p>
          <a:p>
            <a:pPr>
              <a:buClr>
                <a:schemeClr val="accent1"/>
              </a:buClr>
            </a:pPr>
            <a:r>
              <a:rPr lang="de-DE" altLang="de-DE" sz="1400" b="1" dirty="0">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Anwendungsbeispiel</a:t>
            </a:r>
          </a:p>
          <a:p>
            <a:pPr>
              <a:buClr>
                <a:schemeClr val="accent1"/>
              </a:buClr>
            </a:pPr>
            <a:r>
              <a:rPr lang="de-DE" sz="1400" dirty="0"/>
              <a:t>Didaktische Reduktion /Rekonstruktion des</a:t>
            </a:r>
          </a:p>
          <a:p>
            <a:pPr>
              <a:buClr>
                <a:schemeClr val="accent1"/>
              </a:buClr>
            </a:pPr>
            <a:r>
              <a:rPr lang="de-DE" sz="1400" dirty="0"/>
              <a:t>Stoff-Teilchen-Modells</a:t>
            </a:r>
            <a:br>
              <a:rPr lang="de-DE" sz="1400" dirty="0"/>
            </a:br>
            <a:endParaRPr lang="de-DE" altLang="de-DE" sz="1400" dirty="0">
              <a:solidFill>
                <a:srgbClr val="002350"/>
              </a:solidFill>
            </a:endParaRPr>
          </a:p>
          <a:p>
            <a:pPr>
              <a:buClr>
                <a:schemeClr val="accent1"/>
              </a:buClr>
            </a:pPr>
            <a:r>
              <a:rPr lang="de-DE" sz="1400" b="1" dirty="0">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Jetzt sind Sie dran</a:t>
            </a:r>
          </a:p>
          <a:p>
            <a:pPr>
              <a:buClr>
                <a:schemeClr val="accent1"/>
              </a:buClr>
            </a:pPr>
            <a:r>
              <a:rPr lang="de-DE" sz="1400" dirty="0"/>
              <a:t>Arbeitsauftrag</a:t>
            </a:r>
            <a:endParaRPr lang="de-DE" altLang="de-DE" sz="1400" dirty="0">
              <a:solidFill>
                <a:srgbClr val="002350"/>
              </a:solidFill>
              <a:ea typeface="Roboto Condensed" panose="02000000000000000000" pitchFamily="2" charset="0"/>
              <a:cs typeface="Roboto Condensed" panose="02000000000000000000" pitchFamily="2" charset="0"/>
            </a:endParaRPr>
          </a:p>
        </p:txBody>
      </p:sp>
      <p:pic>
        <p:nvPicPr>
          <p:cNvPr id="3" name="Grafik 2">
            <a:extLst>
              <a:ext uri="{FF2B5EF4-FFF2-40B4-BE49-F238E27FC236}">
                <a16:creationId xmlns:a16="http://schemas.microsoft.com/office/drawing/2014/main" id="{C75CCF6D-5AA6-4077-B833-CF1E729FA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1421"/>
            <a:ext cx="5335818" cy="3852911"/>
          </a:xfrm>
          <a:prstGeom prst="rect">
            <a:avLst/>
          </a:prstGeom>
        </p:spPr>
      </p:pic>
      <p:sp>
        <p:nvSpPr>
          <p:cNvPr id="8" name="Textplatzhalter 1">
            <a:extLst>
              <a:ext uri="{FF2B5EF4-FFF2-40B4-BE49-F238E27FC236}">
                <a16:creationId xmlns:a16="http://schemas.microsoft.com/office/drawing/2014/main" id="{F29B2278-2C0C-46AD-8DB5-034C654CCD86}"/>
              </a:ext>
            </a:extLst>
          </p:cNvPr>
          <p:cNvSpPr txBox="1">
            <a:spLocks/>
          </p:cNvSpPr>
          <p:nvPr/>
        </p:nvSpPr>
        <p:spPr>
          <a:xfrm>
            <a:off x="1806437" y="4552133"/>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hlinkClick r:id="rId5"/>
              </a:rPr>
              <a:t>https://wb-web.de/wissen/lehren-lernen/didaktische-reduktion.html</a:t>
            </a:r>
            <a:r>
              <a:rPr lang="de-DE" sz="750" u="sng" dirty="0"/>
              <a:t>,  </a:t>
            </a:r>
            <a:r>
              <a:rPr lang="de-DE" sz="750" dirty="0"/>
              <a:t>Bildquelle </a:t>
            </a:r>
            <a:r>
              <a:rPr lang="de-DE" sz="750" i="1" dirty="0"/>
              <a:t>(Bild: </a:t>
            </a:r>
            <a:r>
              <a:rPr lang="de-DE" sz="750" i="1" dirty="0" err="1"/>
              <a:t>bohemienne</a:t>
            </a:r>
            <a:r>
              <a:rPr lang="de-DE" sz="750" i="1" dirty="0"/>
              <a:t>/pixabay.com, CC 0)</a:t>
            </a:r>
            <a:endParaRPr lang="de-DE" sz="750" dirty="0"/>
          </a:p>
        </p:txBody>
      </p:sp>
    </p:spTree>
    <p:custDataLst>
      <p:tags r:id="rId1"/>
    </p:custDataLst>
    <p:extLst>
      <p:ext uri="{BB962C8B-B14F-4D97-AF65-F5344CB8AC3E}">
        <p14:creationId xmlns:p14="http://schemas.microsoft.com/office/powerpoint/2010/main" val="4051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Aufbau der Materie</a:t>
            </a:r>
          </a:p>
        </p:txBody>
      </p:sp>
      <p:sp>
        <p:nvSpPr>
          <p:cNvPr id="6" name="Textplatzhalter 1">
            <a:extLst>
              <a:ext uri="{FF2B5EF4-FFF2-40B4-BE49-F238E27FC236}">
                <a16:creationId xmlns:a16="http://schemas.microsoft.com/office/drawing/2014/main" id="{6C919B40-2D33-804C-9C78-8423528DBD55}"/>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nach Schmidt, Silvia (2011) </a:t>
            </a:r>
            <a:endParaRPr lang="de-DE" sz="750" dirty="0">
              <a:effectLst/>
            </a:endParaRPr>
          </a:p>
        </p:txBody>
      </p:sp>
      <p:grpSp>
        <p:nvGrpSpPr>
          <p:cNvPr id="4" name="Gruppieren 3">
            <a:extLst>
              <a:ext uri="{FF2B5EF4-FFF2-40B4-BE49-F238E27FC236}">
                <a16:creationId xmlns:a16="http://schemas.microsoft.com/office/drawing/2014/main" id="{F2EB18E1-0411-EA44-9C30-DE206863E694}"/>
              </a:ext>
            </a:extLst>
          </p:cNvPr>
          <p:cNvGrpSpPr/>
          <p:nvPr/>
        </p:nvGrpSpPr>
        <p:grpSpPr>
          <a:xfrm>
            <a:off x="1981199" y="1109259"/>
            <a:ext cx="5400000" cy="3038554"/>
            <a:chOff x="1981199" y="1109259"/>
            <a:chExt cx="5400000" cy="3038554"/>
          </a:xfrm>
        </p:grpSpPr>
        <p:grpSp>
          <p:nvGrpSpPr>
            <p:cNvPr id="28" name="Gruppieren 27">
              <a:extLst>
                <a:ext uri="{FF2B5EF4-FFF2-40B4-BE49-F238E27FC236}">
                  <a16:creationId xmlns:a16="http://schemas.microsoft.com/office/drawing/2014/main" id="{429F8ABB-E357-A842-865E-776F56B3794A}"/>
                </a:ext>
              </a:extLst>
            </p:cNvPr>
            <p:cNvGrpSpPr/>
            <p:nvPr/>
          </p:nvGrpSpPr>
          <p:grpSpPr>
            <a:xfrm>
              <a:off x="1981199" y="1109259"/>
              <a:ext cx="5400000" cy="2700000"/>
              <a:chOff x="1981199" y="1109259"/>
              <a:chExt cx="5400000" cy="2700000"/>
            </a:xfrm>
          </p:grpSpPr>
          <p:grpSp>
            <p:nvGrpSpPr>
              <p:cNvPr id="24" name="Gruppieren 23">
                <a:extLst>
                  <a:ext uri="{FF2B5EF4-FFF2-40B4-BE49-F238E27FC236}">
                    <a16:creationId xmlns:a16="http://schemas.microsoft.com/office/drawing/2014/main" id="{3E98C8D1-3E65-574C-8A90-66AACF764397}"/>
                  </a:ext>
                </a:extLst>
              </p:cNvPr>
              <p:cNvGrpSpPr/>
              <p:nvPr/>
            </p:nvGrpSpPr>
            <p:grpSpPr>
              <a:xfrm>
                <a:off x="1981199" y="1109259"/>
                <a:ext cx="5400000" cy="2700000"/>
                <a:chOff x="1981199" y="1110910"/>
                <a:chExt cx="5400000" cy="2700000"/>
              </a:xfrm>
            </p:grpSpPr>
            <p:sp>
              <p:nvSpPr>
                <p:cNvPr id="7" name="Textfeld 6">
                  <a:extLst>
                    <a:ext uri="{FF2B5EF4-FFF2-40B4-BE49-F238E27FC236}">
                      <a16:creationId xmlns:a16="http://schemas.microsoft.com/office/drawing/2014/main" id="{5B6B1FE4-DD6C-CB45-85F9-3715A2989366}"/>
                    </a:ext>
                  </a:extLst>
                </p:cNvPr>
                <p:cNvSpPr txBox="1"/>
                <p:nvPr/>
              </p:nvSpPr>
              <p:spPr>
                <a:xfrm>
                  <a:off x="1981199" y="1110910"/>
                  <a:ext cx="5400000" cy="2700000"/>
                </a:xfrm>
                <a:prstGeom prst="rect">
                  <a:avLst/>
                </a:prstGeom>
                <a:solidFill>
                  <a:schemeClr val="tx1"/>
                </a:solidFill>
              </p:spPr>
              <p:txBody>
                <a:bodyPr wrap="square" rtlCol="0">
                  <a:spAutoFit/>
                </a:bodyPr>
                <a:lstStyle/>
                <a:p>
                  <a:r>
                    <a:rPr lang="de-DE" sz="1600" dirty="0">
                      <a:solidFill>
                        <a:schemeClr val="bg1"/>
                      </a:solidFill>
                    </a:rPr>
                    <a:t>Dinge, Gegenstände, Portionen</a:t>
                  </a:r>
                </a:p>
              </p:txBody>
            </p:sp>
            <p:sp>
              <p:nvSpPr>
                <p:cNvPr id="8" name="Textfeld 7">
                  <a:extLst>
                    <a:ext uri="{FF2B5EF4-FFF2-40B4-BE49-F238E27FC236}">
                      <a16:creationId xmlns:a16="http://schemas.microsoft.com/office/drawing/2014/main" id="{C0DA10B0-9066-F84B-B700-70682A60E8CD}"/>
                    </a:ext>
                  </a:extLst>
                </p:cNvPr>
                <p:cNvSpPr txBox="1"/>
                <p:nvPr/>
              </p:nvSpPr>
              <p:spPr>
                <a:xfrm>
                  <a:off x="2098963" y="1501862"/>
                  <a:ext cx="5153891" cy="2196000"/>
                </a:xfrm>
                <a:prstGeom prst="rect">
                  <a:avLst/>
                </a:prstGeom>
                <a:solidFill>
                  <a:schemeClr val="accent1"/>
                </a:solidFill>
              </p:spPr>
              <p:txBody>
                <a:bodyPr wrap="square" rtlCol="0">
                  <a:spAutoFit/>
                </a:bodyPr>
                <a:lstStyle/>
                <a:p>
                  <a:pPr algn="ctr"/>
                  <a:r>
                    <a:rPr lang="de-DE" sz="1600" dirty="0"/>
                    <a:t>Stoffe				           </a:t>
                  </a:r>
                  <a:r>
                    <a:rPr lang="de-DE" sz="1200" dirty="0"/>
                    <a:t>(Ebene 1)</a:t>
                  </a:r>
                  <a:endParaRPr lang="de-DE" sz="1600" dirty="0"/>
                </a:p>
              </p:txBody>
            </p:sp>
            <p:sp>
              <p:nvSpPr>
                <p:cNvPr id="9" name="Textfeld 8">
                  <a:extLst>
                    <a:ext uri="{FF2B5EF4-FFF2-40B4-BE49-F238E27FC236}">
                      <a16:creationId xmlns:a16="http://schemas.microsoft.com/office/drawing/2014/main" id="{33E2DCD6-302A-7F4F-A111-D9765CA664B4}"/>
                    </a:ext>
                  </a:extLst>
                </p:cNvPr>
                <p:cNvSpPr txBox="1"/>
                <p:nvPr/>
              </p:nvSpPr>
              <p:spPr>
                <a:xfrm>
                  <a:off x="2230580" y="1905387"/>
                  <a:ext cx="4890655" cy="1692000"/>
                </a:xfrm>
                <a:prstGeom prst="rect">
                  <a:avLst/>
                </a:prstGeom>
                <a:solidFill>
                  <a:schemeClr val="accent1">
                    <a:lumMod val="60000"/>
                    <a:lumOff val="40000"/>
                  </a:schemeClr>
                </a:solidFill>
                <a:ln w="19050">
                  <a:solidFill>
                    <a:srgbClr val="002060"/>
                  </a:solidFill>
                </a:ln>
              </p:spPr>
              <p:txBody>
                <a:bodyPr wrap="square" rtlCol="0">
                  <a:spAutoFit/>
                </a:bodyPr>
                <a:lstStyle/>
                <a:p>
                  <a:pPr algn="ctr"/>
                  <a:r>
                    <a:rPr lang="de-DE" sz="1600" dirty="0"/>
                    <a:t>Bausteine				      </a:t>
                  </a:r>
                  <a:r>
                    <a:rPr lang="de-DE" sz="1200" dirty="0"/>
                    <a:t>(Ebene 2)</a:t>
                  </a:r>
                  <a:endParaRPr lang="de-DE" sz="1600" dirty="0"/>
                </a:p>
              </p:txBody>
            </p:sp>
            <p:sp>
              <p:nvSpPr>
                <p:cNvPr id="10" name="Textfeld 9">
                  <a:extLst>
                    <a:ext uri="{FF2B5EF4-FFF2-40B4-BE49-F238E27FC236}">
                      <a16:creationId xmlns:a16="http://schemas.microsoft.com/office/drawing/2014/main" id="{80B77D82-9686-9B42-9436-F037D403A377}"/>
                    </a:ext>
                  </a:extLst>
                </p:cNvPr>
                <p:cNvSpPr txBox="1"/>
                <p:nvPr/>
              </p:nvSpPr>
              <p:spPr>
                <a:xfrm>
                  <a:off x="2355270" y="2284329"/>
                  <a:ext cx="4641273" cy="1188000"/>
                </a:xfrm>
                <a:prstGeom prst="rect">
                  <a:avLst/>
                </a:prstGeom>
                <a:solidFill>
                  <a:schemeClr val="accent1">
                    <a:lumMod val="40000"/>
                    <a:lumOff val="60000"/>
                  </a:schemeClr>
                </a:solidFill>
              </p:spPr>
              <p:txBody>
                <a:bodyPr wrap="square" rtlCol="0">
                  <a:spAutoFit/>
                </a:bodyPr>
                <a:lstStyle/>
                <a:p>
                  <a:pPr algn="ctr"/>
                  <a:r>
                    <a:rPr lang="de-DE" sz="1600" dirty="0"/>
                    <a:t>Atome				  </a:t>
                  </a:r>
                  <a:r>
                    <a:rPr lang="de-DE" sz="1200" dirty="0"/>
                    <a:t>(Ebene 3)</a:t>
                  </a:r>
                  <a:endParaRPr lang="de-DE" sz="1600" dirty="0"/>
                </a:p>
              </p:txBody>
            </p:sp>
            <p:sp>
              <p:nvSpPr>
                <p:cNvPr id="11" name="Textfeld 10">
                  <a:extLst>
                    <a:ext uri="{FF2B5EF4-FFF2-40B4-BE49-F238E27FC236}">
                      <a16:creationId xmlns:a16="http://schemas.microsoft.com/office/drawing/2014/main" id="{DC554A54-D471-0745-9396-37D0CFE8E6F1}"/>
                    </a:ext>
                  </a:extLst>
                </p:cNvPr>
                <p:cNvSpPr txBox="1"/>
                <p:nvPr/>
              </p:nvSpPr>
              <p:spPr>
                <a:xfrm>
                  <a:off x="2479961" y="2656216"/>
                  <a:ext cx="4391890" cy="684000"/>
                </a:xfrm>
                <a:prstGeom prst="rect">
                  <a:avLst/>
                </a:prstGeom>
                <a:solidFill>
                  <a:schemeClr val="accent1">
                    <a:lumMod val="20000"/>
                    <a:lumOff val="80000"/>
                  </a:schemeClr>
                </a:solidFill>
              </p:spPr>
              <p:txBody>
                <a:bodyPr wrap="square" rtlCol="0">
                  <a:spAutoFit/>
                </a:bodyPr>
                <a:lstStyle/>
                <a:p>
                  <a:pPr algn="ctr"/>
                  <a:r>
                    <a:rPr lang="de-DE" sz="1600" dirty="0"/>
                    <a:t>Elementarteilchen		             </a:t>
                  </a:r>
                  <a:r>
                    <a:rPr lang="de-DE" sz="1200" dirty="0"/>
                    <a:t>(Ebene 4)</a:t>
                  </a:r>
                  <a:endParaRPr lang="de-DE" sz="1600" dirty="0"/>
                </a:p>
              </p:txBody>
            </p:sp>
          </p:grpSp>
          <p:cxnSp>
            <p:nvCxnSpPr>
              <p:cNvPr id="18" name="Gerade Verbindung mit Pfeil 17">
                <a:extLst>
                  <a:ext uri="{FF2B5EF4-FFF2-40B4-BE49-F238E27FC236}">
                    <a16:creationId xmlns:a16="http://schemas.microsoft.com/office/drawing/2014/main" id="{70ACBBC6-281A-694D-BB8F-57F9D5E3EC51}"/>
                  </a:ext>
                </a:extLst>
              </p:cNvPr>
              <p:cNvCxnSpPr/>
              <p:nvPr/>
            </p:nvCxnSpPr>
            <p:spPr>
              <a:xfrm flipH="1" flipV="1">
                <a:off x="4628966" y="2514835"/>
                <a:ext cx="387927" cy="2794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0" name="Gerade Verbindung mit Pfeil 19">
                <a:extLst>
                  <a:ext uri="{FF2B5EF4-FFF2-40B4-BE49-F238E27FC236}">
                    <a16:creationId xmlns:a16="http://schemas.microsoft.com/office/drawing/2014/main" id="{E17A5242-7B39-D641-B1EC-CBD4AD831DE8}"/>
                  </a:ext>
                </a:extLst>
              </p:cNvPr>
              <p:cNvCxnSpPr/>
              <p:nvPr/>
            </p:nvCxnSpPr>
            <p:spPr>
              <a:xfrm flipH="1" flipV="1">
                <a:off x="4095915" y="2142508"/>
                <a:ext cx="387927" cy="2794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C4C51983-EBB9-5146-BB22-D0FBE7041188}"/>
                  </a:ext>
                </a:extLst>
              </p:cNvPr>
              <p:cNvCxnSpPr/>
              <p:nvPr/>
            </p:nvCxnSpPr>
            <p:spPr>
              <a:xfrm flipH="1" flipV="1">
                <a:off x="3528234" y="1739946"/>
                <a:ext cx="387927" cy="2794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9" name="Textfeld 18">
                <a:extLst>
                  <a:ext uri="{FF2B5EF4-FFF2-40B4-BE49-F238E27FC236}">
                    <a16:creationId xmlns:a16="http://schemas.microsoft.com/office/drawing/2014/main" id="{D33C045B-8CF8-764D-9548-6EFB4604BA39}"/>
                  </a:ext>
                </a:extLst>
              </p:cNvPr>
              <p:cNvSpPr txBox="1"/>
              <p:nvPr/>
            </p:nvSpPr>
            <p:spPr>
              <a:xfrm rot="2139233">
                <a:off x="4301051" y="2688749"/>
                <a:ext cx="934730" cy="276999"/>
              </a:xfrm>
              <a:prstGeom prst="rect">
                <a:avLst/>
              </a:prstGeom>
              <a:noFill/>
            </p:spPr>
            <p:txBody>
              <a:bodyPr wrap="square" rtlCol="0">
                <a:spAutoFit/>
              </a:bodyPr>
              <a:lstStyle/>
              <a:p>
                <a:pPr algn="ctr"/>
                <a:r>
                  <a:rPr lang="de-DE" sz="1200" dirty="0"/>
                  <a:t>bilden</a:t>
                </a:r>
              </a:p>
            </p:txBody>
          </p:sp>
        </p:grpSp>
        <p:sp>
          <p:nvSpPr>
            <p:cNvPr id="23" name="Textfeld 22">
              <a:extLst>
                <a:ext uri="{FF2B5EF4-FFF2-40B4-BE49-F238E27FC236}">
                  <a16:creationId xmlns:a16="http://schemas.microsoft.com/office/drawing/2014/main" id="{0020102A-3FAC-0D44-8C25-6B553374E8F3}"/>
                </a:ext>
              </a:extLst>
            </p:cNvPr>
            <p:cNvSpPr txBox="1"/>
            <p:nvPr/>
          </p:nvSpPr>
          <p:spPr>
            <a:xfrm>
              <a:off x="1981199" y="3809259"/>
              <a:ext cx="3930884" cy="338554"/>
            </a:xfrm>
            <a:prstGeom prst="rect">
              <a:avLst/>
            </a:prstGeom>
            <a:noFill/>
          </p:spPr>
          <p:txBody>
            <a:bodyPr wrap="none" rtlCol="0">
              <a:spAutoFit/>
            </a:bodyPr>
            <a:lstStyle/>
            <a:p>
              <a:r>
                <a:rPr lang="de-DE" sz="1600" dirty="0"/>
                <a:t>Die Ebenen 2, 3 und 4 bilden die Modellebenen</a:t>
              </a:r>
            </a:p>
          </p:txBody>
        </p:sp>
      </p:grpSp>
    </p:spTree>
    <p:extLst>
      <p:ext uri="{BB962C8B-B14F-4D97-AF65-F5344CB8AC3E}">
        <p14:creationId xmlns:p14="http://schemas.microsoft.com/office/powerpoint/2010/main" val="415270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zum Aufbau von Stoffen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1550424"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a:t>
            </a:r>
          </a:p>
          <a:p>
            <a:pPr marL="228600" indent="-228600">
              <a:buAutoNum type="alphaLcParenR"/>
            </a:pPr>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endParaRPr lang="de-DE" sz="1200" dirty="0"/>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p>
        </p:txBody>
      </p:sp>
      <p:sp>
        <p:nvSpPr>
          <p:cNvPr id="5" name="Textfeld 4">
            <a:extLst>
              <a:ext uri="{FF2B5EF4-FFF2-40B4-BE49-F238E27FC236}">
                <a16:creationId xmlns:a16="http://schemas.microsoft.com/office/drawing/2014/main" id="{7ED4F9C1-5EFF-0E4C-8F17-3F7095D6AFD8}"/>
              </a:ext>
            </a:extLst>
          </p:cNvPr>
          <p:cNvSpPr txBox="1"/>
          <p:nvPr/>
        </p:nvSpPr>
        <p:spPr>
          <a:xfrm>
            <a:off x="2748475" y="4695876"/>
            <a:ext cx="3647049" cy="276999"/>
          </a:xfrm>
          <a:prstGeom prst="rect">
            <a:avLst/>
          </a:prstGeom>
          <a:noFill/>
        </p:spPr>
        <p:txBody>
          <a:bodyPr wrap="square" rtlCol="0">
            <a:spAutoFit/>
          </a:bodyPr>
          <a:lstStyle/>
          <a:p>
            <a:pPr algn="ctr"/>
            <a:r>
              <a:rPr lang="de-DE" sz="1200" dirty="0"/>
              <a:t>Für weitere Beispiele siehe Schmidt, S. (2011)</a:t>
            </a:r>
          </a:p>
        </p:txBody>
      </p:sp>
    </p:spTree>
    <p:extLst>
      <p:ext uri="{BB962C8B-B14F-4D97-AF65-F5344CB8AC3E}">
        <p14:creationId xmlns:p14="http://schemas.microsoft.com/office/powerpoint/2010/main" val="250384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zum Aufbau von Stoffen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3538148"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 Gleichsetzung von Stoffen und Körpern</a:t>
            </a:r>
          </a:p>
          <a:p>
            <a:pPr marL="228600" indent="-228600">
              <a:buAutoNum type="alphaLcParenR"/>
            </a:pPr>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endParaRPr lang="de-DE" sz="1200" dirty="0"/>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p>
        </p:txBody>
      </p:sp>
      <p:sp>
        <p:nvSpPr>
          <p:cNvPr id="7" name="Textfeld 6">
            <a:extLst>
              <a:ext uri="{FF2B5EF4-FFF2-40B4-BE49-F238E27FC236}">
                <a16:creationId xmlns:a16="http://schemas.microsoft.com/office/drawing/2014/main" id="{FA72BB88-AFAB-164A-8A34-BC6F4B2C1B42}"/>
              </a:ext>
            </a:extLst>
          </p:cNvPr>
          <p:cNvSpPr txBox="1"/>
          <p:nvPr/>
        </p:nvSpPr>
        <p:spPr>
          <a:xfrm>
            <a:off x="2748475" y="4695876"/>
            <a:ext cx="3647049" cy="276999"/>
          </a:xfrm>
          <a:prstGeom prst="rect">
            <a:avLst/>
          </a:prstGeom>
          <a:noFill/>
        </p:spPr>
        <p:txBody>
          <a:bodyPr wrap="square" rtlCol="0">
            <a:spAutoFit/>
          </a:bodyPr>
          <a:lstStyle/>
          <a:p>
            <a:pPr algn="ctr"/>
            <a:r>
              <a:rPr lang="de-DE" sz="1200" dirty="0"/>
              <a:t>Für weitere Beispiele siehe Schmidt, S. (2011)</a:t>
            </a:r>
          </a:p>
        </p:txBody>
      </p:sp>
    </p:spTree>
    <p:extLst>
      <p:ext uri="{BB962C8B-B14F-4D97-AF65-F5344CB8AC3E}">
        <p14:creationId xmlns:p14="http://schemas.microsoft.com/office/powerpoint/2010/main" val="384830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zum Aufbau von Stoffen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3531736"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 Gleichsetzung von Stoffen und Körpern</a:t>
            </a:r>
          </a:p>
          <a:p>
            <a:pPr marL="228600" indent="-228600">
              <a:buAutoNum type="alphaLcParenR"/>
            </a:pPr>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r>
              <a:rPr lang="de-DE" sz="1200" dirty="0"/>
              <a:t>- Überinterpretation</a:t>
            </a:r>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p>
        </p:txBody>
      </p:sp>
      <p:sp>
        <p:nvSpPr>
          <p:cNvPr id="7" name="Textfeld 6">
            <a:extLst>
              <a:ext uri="{FF2B5EF4-FFF2-40B4-BE49-F238E27FC236}">
                <a16:creationId xmlns:a16="http://schemas.microsoft.com/office/drawing/2014/main" id="{6E4DB5DE-DE86-C645-9AE8-174DA39B9AD1}"/>
              </a:ext>
            </a:extLst>
          </p:cNvPr>
          <p:cNvSpPr txBox="1"/>
          <p:nvPr/>
        </p:nvSpPr>
        <p:spPr>
          <a:xfrm>
            <a:off x="2748475" y="4695876"/>
            <a:ext cx="3647049" cy="276999"/>
          </a:xfrm>
          <a:prstGeom prst="rect">
            <a:avLst/>
          </a:prstGeom>
          <a:noFill/>
        </p:spPr>
        <p:txBody>
          <a:bodyPr wrap="square" rtlCol="0">
            <a:spAutoFit/>
          </a:bodyPr>
          <a:lstStyle/>
          <a:p>
            <a:pPr algn="ctr"/>
            <a:r>
              <a:rPr lang="de-DE" sz="1200" dirty="0"/>
              <a:t>Für weitere Beispiele siehe Schmidt, S. (2011)</a:t>
            </a:r>
          </a:p>
        </p:txBody>
      </p:sp>
    </p:spTree>
    <p:extLst>
      <p:ext uri="{BB962C8B-B14F-4D97-AF65-F5344CB8AC3E}">
        <p14:creationId xmlns:p14="http://schemas.microsoft.com/office/powerpoint/2010/main" val="2998228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zum Aufbau von Stoffen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3716082"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 Gleichsetzung von Stoffen und Körpern</a:t>
            </a:r>
          </a:p>
          <a:p>
            <a:pPr marL="228600" indent="-228600">
              <a:buAutoNum type="alphaLcParenR"/>
            </a:pPr>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r>
              <a:rPr lang="de-DE" sz="1200" dirty="0"/>
              <a:t>- Überinterpretation</a:t>
            </a:r>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r>
              <a:rPr lang="de-DE" sz="1200" dirty="0"/>
              <a:t>- Animistische, teleologische Vorstellungen</a:t>
            </a:r>
            <a:endParaRPr lang="de-DE" sz="1200" b="1" dirty="0"/>
          </a:p>
        </p:txBody>
      </p:sp>
      <p:sp>
        <p:nvSpPr>
          <p:cNvPr id="7" name="Textfeld 6">
            <a:extLst>
              <a:ext uri="{FF2B5EF4-FFF2-40B4-BE49-F238E27FC236}">
                <a16:creationId xmlns:a16="http://schemas.microsoft.com/office/drawing/2014/main" id="{ACEA124A-23E4-9C44-B049-94BDB6ABB223}"/>
              </a:ext>
            </a:extLst>
          </p:cNvPr>
          <p:cNvSpPr txBox="1"/>
          <p:nvPr/>
        </p:nvSpPr>
        <p:spPr>
          <a:xfrm>
            <a:off x="2748475" y="4695876"/>
            <a:ext cx="3647049" cy="276999"/>
          </a:xfrm>
          <a:prstGeom prst="rect">
            <a:avLst/>
          </a:prstGeom>
          <a:noFill/>
        </p:spPr>
        <p:txBody>
          <a:bodyPr wrap="square" rtlCol="0">
            <a:spAutoFit/>
          </a:bodyPr>
          <a:lstStyle/>
          <a:p>
            <a:pPr algn="ctr"/>
            <a:r>
              <a:rPr lang="de-DE" sz="1200" dirty="0"/>
              <a:t>Für weitere Beispiele siehe Schmidt, S. (2011)</a:t>
            </a:r>
          </a:p>
        </p:txBody>
      </p:sp>
    </p:spTree>
    <p:extLst>
      <p:ext uri="{BB962C8B-B14F-4D97-AF65-F5344CB8AC3E}">
        <p14:creationId xmlns:p14="http://schemas.microsoft.com/office/powerpoint/2010/main" val="187382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 chemischen Reaktionen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1550424"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a:t>
            </a:r>
          </a:p>
          <a:p>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endParaRPr lang="de-DE" sz="1200" dirty="0"/>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p>
        </p:txBody>
      </p:sp>
      <p:sp>
        <p:nvSpPr>
          <p:cNvPr id="9" name="Textfeld 8">
            <a:extLst>
              <a:ext uri="{FF2B5EF4-FFF2-40B4-BE49-F238E27FC236}">
                <a16:creationId xmlns:a16="http://schemas.microsoft.com/office/drawing/2014/main" id="{26444B47-C506-BA43-A018-6863EB4D3DE8}"/>
              </a:ext>
            </a:extLst>
          </p:cNvPr>
          <p:cNvSpPr txBox="1"/>
          <p:nvPr/>
        </p:nvSpPr>
        <p:spPr>
          <a:xfrm>
            <a:off x="2748475" y="4695876"/>
            <a:ext cx="3647049" cy="276999"/>
          </a:xfrm>
          <a:prstGeom prst="rect">
            <a:avLst/>
          </a:prstGeom>
          <a:noFill/>
        </p:spPr>
        <p:txBody>
          <a:bodyPr wrap="square" rtlCol="0">
            <a:spAutoFit/>
          </a:bodyPr>
          <a:lstStyle/>
          <a:p>
            <a:pPr algn="ctr"/>
            <a:r>
              <a:rPr lang="de-DE" sz="1200" dirty="0"/>
              <a:t>Für weitere Beispiele siehe Schmidt, S. (2011)</a:t>
            </a:r>
          </a:p>
        </p:txBody>
      </p:sp>
    </p:spTree>
    <p:extLst>
      <p:ext uri="{BB962C8B-B14F-4D97-AF65-F5344CB8AC3E}">
        <p14:creationId xmlns:p14="http://schemas.microsoft.com/office/powerpoint/2010/main" val="28388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 chemischen Reaktionen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2662908"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 Stoffe werden vernichtet</a:t>
            </a:r>
          </a:p>
          <a:p>
            <a:pPr marL="228600" indent="-228600">
              <a:buAutoNum type="alphaLcParenR"/>
            </a:pPr>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endParaRPr lang="de-DE" sz="1200" dirty="0"/>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p>
        </p:txBody>
      </p:sp>
      <p:sp>
        <p:nvSpPr>
          <p:cNvPr id="8" name="Textfeld 7">
            <a:extLst>
              <a:ext uri="{FF2B5EF4-FFF2-40B4-BE49-F238E27FC236}">
                <a16:creationId xmlns:a16="http://schemas.microsoft.com/office/drawing/2014/main" id="{375FD508-66F8-5F40-B000-2B856A126AFA}"/>
              </a:ext>
            </a:extLst>
          </p:cNvPr>
          <p:cNvSpPr txBox="1"/>
          <p:nvPr/>
        </p:nvSpPr>
        <p:spPr>
          <a:xfrm>
            <a:off x="2748475" y="4559940"/>
            <a:ext cx="3647049" cy="461665"/>
          </a:xfrm>
          <a:prstGeom prst="rect">
            <a:avLst/>
          </a:prstGeom>
          <a:noFill/>
        </p:spPr>
        <p:txBody>
          <a:bodyPr wrap="square" rtlCol="0">
            <a:spAutoFit/>
          </a:bodyPr>
          <a:lstStyle/>
          <a:p>
            <a:pPr algn="ctr"/>
            <a:r>
              <a:rPr lang="de-DE" sz="1200" dirty="0" err="1"/>
              <a:t>Pfundt</a:t>
            </a:r>
            <a:r>
              <a:rPr lang="de-DE" sz="1200" dirty="0"/>
              <a:t>, H. (1982); </a:t>
            </a:r>
            <a:r>
              <a:rPr lang="de-DE" sz="1200" dirty="0" err="1"/>
              <a:t>Johannsmeyer</a:t>
            </a:r>
            <a:r>
              <a:rPr lang="de-DE" sz="1200" dirty="0"/>
              <a:t>, F. (2004)</a:t>
            </a:r>
          </a:p>
          <a:p>
            <a:pPr algn="ctr"/>
            <a:r>
              <a:rPr lang="de-DE" sz="1200" dirty="0"/>
              <a:t>Für weitere Beispiele siehe Schmidt, S. (2011)</a:t>
            </a:r>
          </a:p>
        </p:txBody>
      </p:sp>
    </p:spTree>
    <p:extLst>
      <p:ext uri="{BB962C8B-B14F-4D97-AF65-F5344CB8AC3E}">
        <p14:creationId xmlns:p14="http://schemas.microsoft.com/office/powerpoint/2010/main" val="419329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 chemischen Reaktionen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3403496"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 Stoffe werden vernichtet</a:t>
            </a:r>
          </a:p>
          <a:p>
            <a:pPr marL="228600" indent="-228600">
              <a:buAutoNum type="alphaLcParenR"/>
            </a:pPr>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r>
              <a:rPr lang="de-DE" sz="1200" dirty="0"/>
              <a:t>- Unverbundene Betrachtungsebenen</a:t>
            </a:r>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p>
        </p:txBody>
      </p:sp>
      <p:sp>
        <p:nvSpPr>
          <p:cNvPr id="8" name="Textfeld 7">
            <a:extLst>
              <a:ext uri="{FF2B5EF4-FFF2-40B4-BE49-F238E27FC236}">
                <a16:creationId xmlns:a16="http://schemas.microsoft.com/office/drawing/2014/main" id="{47F22423-7431-BD4D-99B1-545B07880E3E}"/>
              </a:ext>
            </a:extLst>
          </p:cNvPr>
          <p:cNvSpPr txBox="1"/>
          <p:nvPr/>
        </p:nvSpPr>
        <p:spPr>
          <a:xfrm>
            <a:off x="2748475" y="4695876"/>
            <a:ext cx="3647049" cy="276999"/>
          </a:xfrm>
          <a:prstGeom prst="rect">
            <a:avLst/>
          </a:prstGeom>
          <a:noFill/>
        </p:spPr>
        <p:txBody>
          <a:bodyPr wrap="square" rtlCol="0">
            <a:spAutoFit/>
          </a:bodyPr>
          <a:lstStyle/>
          <a:p>
            <a:pPr algn="ctr"/>
            <a:r>
              <a:rPr lang="de-DE" sz="1200" dirty="0"/>
              <a:t>Für weitere Beispiele siehe Schmidt, S. (2011)</a:t>
            </a:r>
          </a:p>
        </p:txBody>
      </p:sp>
    </p:spTree>
    <p:extLst>
      <p:ext uri="{BB962C8B-B14F-4D97-AF65-F5344CB8AC3E}">
        <p14:creationId xmlns:p14="http://schemas.microsoft.com/office/powerpoint/2010/main" val="116250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7198976"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zu chemischen Reaktionen</a:t>
            </a:r>
          </a:p>
        </p:txBody>
      </p:sp>
      <p:sp>
        <p:nvSpPr>
          <p:cNvPr id="4" name="Textfeld 3">
            <a:extLst>
              <a:ext uri="{FF2B5EF4-FFF2-40B4-BE49-F238E27FC236}">
                <a16:creationId xmlns:a16="http://schemas.microsoft.com/office/drawing/2014/main" id="{FB4B876D-ECB3-1143-A31A-2D6ACC60D006}"/>
              </a:ext>
            </a:extLst>
          </p:cNvPr>
          <p:cNvSpPr txBox="1"/>
          <p:nvPr/>
        </p:nvSpPr>
        <p:spPr>
          <a:xfrm>
            <a:off x="1113693" y="1602254"/>
            <a:ext cx="3403496" cy="1938992"/>
          </a:xfrm>
          <a:prstGeom prst="rect">
            <a:avLst/>
          </a:prstGeom>
          <a:noFill/>
        </p:spPr>
        <p:txBody>
          <a:bodyPr wrap="none" rtlCol="0">
            <a:spAutoFit/>
          </a:bodyPr>
          <a:lstStyle/>
          <a:p>
            <a:pPr marL="228600" indent="-228600">
              <a:buFont typeface="+mj-lt"/>
              <a:buAutoNum type="alphaLcParenR"/>
            </a:pPr>
            <a:r>
              <a:rPr lang="de-DE" sz="1200" b="1" dirty="0"/>
              <a:t>auf Stoffebene</a:t>
            </a:r>
          </a:p>
          <a:p>
            <a:r>
              <a:rPr lang="de-DE" sz="1200" dirty="0"/>
              <a:t>	- Stoffe werden vernichtet</a:t>
            </a:r>
          </a:p>
          <a:p>
            <a:pPr marL="228600" indent="-228600">
              <a:buAutoNum type="alphaLcParenR"/>
            </a:pPr>
            <a:endParaRPr lang="de-DE" sz="1200" dirty="0"/>
          </a:p>
          <a:p>
            <a:pPr marL="228600" indent="-228600">
              <a:buAutoNum type="alphaLcParenR"/>
            </a:pPr>
            <a:endParaRPr lang="de-DE" sz="1200" dirty="0"/>
          </a:p>
          <a:p>
            <a:pPr marL="228600" indent="-228600">
              <a:buFont typeface="+mj-lt"/>
              <a:buAutoNum type="alphaLcParenR" startAt="2"/>
            </a:pPr>
            <a:r>
              <a:rPr lang="de-DE" sz="1200" b="1" dirty="0"/>
              <a:t>auf Teilchenebene</a:t>
            </a:r>
          </a:p>
          <a:p>
            <a:r>
              <a:rPr lang="de-DE" sz="1200" b="1" dirty="0"/>
              <a:t>	</a:t>
            </a:r>
            <a:r>
              <a:rPr lang="de-DE" sz="1200" dirty="0"/>
              <a:t>- Unverbundene Betrachtungsebenen</a:t>
            </a:r>
          </a:p>
          <a:p>
            <a:endParaRPr lang="de-DE" sz="1200" dirty="0"/>
          </a:p>
          <a:p>
            <a:endParaRPr lang="de-DE" sz="1200" b="1" dirty="0"/>
          </a:p>
          <a:p>
            <a:pPr marL="228600" indent="-228600">
              <a:buFont typeface="+mj-lt"/>
              <a:buAutoNum type="alphaLcParenR" startAt="3"/>
            </a:pPr>
            <a:r>
              <a:rPr lang="de-DE" sz="1200" b="1" dirty="0"/>
              <a:t>Mischkonzepte</a:t>
            </a:r>
          </a:p>
          <a:p>
            <a:r>
              <a:rPr lang="de-DE" sz="1200" b="1" dirty="0"/>
              <a:t>	</a:t>
            </a:r>
            <a:r>
              <a:rPr lang="de-DE" sz="1200" dirty="0"/>
              <a:t>- Vermischung der Betrachtungsebene</a:t>
            </a:r>
            <a:endParaRPr lang="de-DE" sz="1200" b="1" dirty="0"/>
          </a:p>
        </p:txBody>
      </p:sp>
      <p:sp>
        <p:nvSpPr>
          <p:cNvPr id="7" name="Textfeld 6">
            <a:extLst>
              <a:ext uri="{FF2B5EF4-FFF2-40B4-BE49-F238E27FC236}">
                <a16:creationId xmlns:a16="http://schemas.microsoft.com/office/drawing/2014/main" id="{B5753369-AF43-6B42-A5B4-D55922E42BD8}"/>
              </a:ext>
            </a:extLst>
          </p:cNvPr>
          <p:cNvSpPr txBox="1"/>
          <p:nvPr/>
        </p:nvSpPr>
        <p:spPr>
          <a:xfrm>
            <a:off x="2748475" y="4695876"/>
            <a:ext cx="3647049" cy="276999"/>
          </a:xfrm>
          <a:prstGeom prst="rect">
            <a:avLst/>
          </a:prstGeom>
          <a:noFill/>
        </p:spPr>
        <p:txBody>
          <a:bodyPr wrap="square" rtlCol="0">
            <a:spAutoFit/>
          </a:bodyPr>
          <a:lstStyle/>
          <a:p>
            <a:pPr algn="ctr"/>
            <a:r>
              <a:rPr lang="de-DE" sz="1200" dirty="0"/>
              <a:t>Für weitere Beispiele siehe Schmidt, S. (2011)</a:t>
            </a:r>
          </a:p>
        </p:txBody>
      </p:sp>
    </p:spTree>
    <p:extLst>
      <p:ext uri="{BB962C8B-B14F-4D97-AF65-F5344CB8AC3E}">
        <p14:creationId xmlns:p14="http://schemas.microsoft.com/office/powerpoint/2010/main" val="16953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der Schülerinnen</a:t>
            </a:r>
          </a:p>
        </p:txBody>
      </p:sp>
      <p:sp>
        <p:nvSpPr>
          <p:cNvPr id="6" name="Textplatzhalter 1">
            <a:extLst>
              <a:ext uri="{FF2B5EF4-FFF2-40B4-BE49-F238E27FC236}">
                <a16:creationId xmlns:a16="http://schemas.microsoft.com/office/drawing/2014/main" id="{6C919B40-2D33-804C-9C78-8423528DBD55}"/>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Schmidt, Silvia: Didaktische Rekonstruktion des Basiskonzepts 'Stoff-Teilchen' </a:t>
            </a:r>
            <a:r>
              <a:rPr lang="de-DE" sz="750" dirty="0" err="1"/>
              <a:t>für</a:t>
            </a:r>
            <a:r>
              <a:rPr lang="de-DE" sz="750" dirty="0"/>
              <a:t> den Anfangsunterricht nach Chemie im Kontext. - Oldenburg: IBIT - </a:t>
            </a:r>
            <a:r>
              <a:rPr lang="de-DE" sz="750" dirty="0" err="1"/>
              <a:t>Universitätsbibliothek</a:t>
            </a:r>
            <a:r>
              <a:rPr lang="de-DE" sz="750" dirty="0"/>
              <a:t> (2011) </a:t>
            </a:r>
            <a:endParaRPr lang="de-DE" sz="750" dirty="0">
              <a:effectLst/>
            </a:endParaRPr>
          </a:p>
        </p:txBody>
      </p:sp>
      <p:grpSp>
        <p:nvGrpSpPr>
          <p:cNvPr id="7" name="Gruppieren 6">
            <a:extLst>
              <a:ext uri="{FF2B5EF4-FFF2-40B4-BE49-F238E27FC236}">
                <a16:creationId xmlns:a16="http://schemas.microsoft.com/office/drawing/2014/main" id="{AFE75120-7094-C540-A72A-D2B60DEF5ECA}"/>
              </a:ext>
            </a:extLst>
          </p:cNvPr>
          <p:cNvGrpSpPr/>
          <p:nvPr/>
        </p:nvGrpSpPr>
        <p:grpSpPr>
          <a:xfrm>
            <a:off x="885759" y="1561152"/>
            <a:ext cx="2005245" cy="2021196"/>
            <a:chOff x="4839374" y="1327398"/>
            <a:chExt cx="2005245" cy="2021196"/>
          </a:xfrm>
        </p:grpSpPr>
        <p:sp>
          <p:nvSpPr>
            <p:cNvPr id="8" name="Parallelogramm 7">
              <a:extLst>
                <a:ext uri="{FF2B5EF4-FFF2-40B4-BE49-F238E27FC236}">
                  <a16:creationId xmlns:a16="http://schemas.microsoft.com/office/drawing/2014/main" id="{2750AD5B-F272-F542-8234-172AAEB867DC}"/>
                </a:ext>
              </a:extLst>
            </p:cNvPr>
            <p:cNvSpPr/>
            <p:nvPr/>
          </p:nvSpPr>
          <p:spPr>
            <a:xfrm>
              <a:off x="5354693" y="2286913"/>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26">
              <a:extLst>
                <a:ext uri="{FF2B5EF4-FFF2-40B4-BE49-F238E27FC236}">
                  <a16:creationId xmlns:a16="http://schemas.microsoft.com/office/drawing/2014/main" id="{C9968A77-60B4-D148-927F-CF7FD349E515}"/>
                </a:ext>
              </a:extLst>
            </p:cNvPr>
            <p:cNvSpPr/>
            <p:nvPr/>
          </p:nvSpPr>
          <p:spPr>
            <a:xfrm rot="10800000">
              <a:off x="5002550" y="1515312"/>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arallelogramm 9">
              <a:extLst>
                <a:ext uri="{FF2B5EF4-FFF2-40B4-BE49-F238E27FC236}">
                  <a16:creationId xmlns:a16="http://schemas.microsoft.com/office/drawing/2014/main" id="{38E7CCE4-DDE8-ED44-9E19-4A1A7E4C7633}"/>
                </a:ext>
              </a:extLst>
            </p:cNvPr>
            <p:cNvSpPr/>
            <p:nvPr/>
          </p:nvSpPr>
          <p:spPr>
            <a:xfrm>
              <a:off x="4839374" y="1327398"/>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31">
              <a:extLst>
                <a:ext uri="{FF2B5EF4-FFF2-40B4-BE49-F238E27FC236}">
                  <a16:creationId xmlns:a16="http://schemas.microsoft.com/office/drawing/2014/main" id="{80AF9840-A298-5046-8B3C-7963695C3865}"/>
                </a:ext>
              </a:extLst>
            </p:cNvPr>
            <p:cNvSpPr/>
            <p:nvPr/>
          </p:nvSpPr>
          <p:spPr>
            <a:xfrm>
              <a:off x="5705724" y="3204594"/>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33">
              <a:extLst>
                <a:ext uri="{FF2B5EF4-FFF2-40B4-BE49-F238E27FC236}">
                  <a16:creationId xmlns:a16="http://schemas.microsoft.com/office/drawing/2014/main" id="{0254547A-AF8C-6E4C-99D4-E38EF9310EF9}"/>
                </a:ext>
              </a:extLst>
            </p:cNvPr>
            <p:cNvCxnSpPr/>
            <p:nvPr/>
          </p:nvCxnSpPr>
          <p:spPr>
            <a:xfrm flipV="1">
              <a:off x="5017831" y="1505847"/>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Parallelogramm 12">
              <a:extLst>
                <a:ext uri="{FF2B5EF4-FFF2-40B4-BE49-F238E27FC236}">
                  <a16:creationId xmlns:a16="http://schemas.microsoft.com/office/drawing/2014/main" id="{69323B9C-4B44-E44F-B303-03836A6FE58E}"/>
                </a:ext>
              </a:extLst>
            </p:cNvPr>
            <p:cNvSpPr/>
            <p:nvPr/>
          </p:nvSpPr>
          <p:spPr>
            <a:xfrm>
              <a:off x="5195730" y="2420749"/>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r Verbinder 43">
              <a:extLst>
                <a:ext uri="{FF2B5EF4-FFF2-40B4-BE49-F238E27FC236}">
                  <a16:creationId xmlns:a16="http://schemas.microsoft.com/office/drawing/2014/main" id="{38886CC6-8125-764C-89FA-459A4AF3821A}"/>
                </a:ext>
              </a:extLst>
            </p:cNvPr>
            <p:cNvCxnSpPr>
              <a:cxnSpLocks/>
            </p:cNvCxnSpPr>
            <p:nvPr/>
          </p:nvCxnSpPr>
          <p:spPr>
            <a:xfrm flipV="1">
              <a:off x="5391487" y="2420114"/>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mit Pfeil 14">
            <a:extLst>
              <a:ext uri="{FF2B5EF4-FFF2-40B4-BE49-F238E27FC236}">
                <a16:creationId xmlns:a16="http://schemas.microsoft.com/office/drawing/2014/main" id="{7DE5055D-07EB-C047-80F1-5AA40F84BFEC}"/>
              </a:ext>
            </a:extLst>
          </p:cNvPr>
          <p:cNvCxnSpPr>
            <a:cxnSpLocks/>
          </p:cNvCxnSpPr>
          <p:nvPr/>
        </p:nvCxnSpPr>
        <p:spPr>
          <a:xfrm flipH="1" flipV="1">
            <a:off x="490511" y="1424067"/>
            <a:ext cx="971999" cy="2488366"/>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0139C886-D6C0-1147-A873-8F7E2FE5A9B8}"/>
              </a:ext>
            </a:extLst>
          </p:cNvPr>
          <p:cNvSpPr txBox="1"/>
          <p:nvPr/>
        </p:nvSpPr>
        <p:spPr>
          <a:xfrm>
            <a:off x="3069461" y="1441377"/>
            <a:ext cx="4832424" cy="2677656"/>
          </a:xfrm>
          <a:prstGeom prst="rect">
            <a:avLst/>
          </a:prstGeom>
          <a:noFill/>
        </p:spPr>
        <p:txBody>
          <a:bodyPr wrap="square" rtlCol="0">
            <a:spAutoFit/>
          </a:bodyPr>
          <a:lstStyle/>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pPr marL="171450" indent="-171450">
              <a:buFontTx/>
              <a:buChar char="-"/>
            </a:pPr>
            <a:r>
              <a:rPr lang="de-DE" sz="1200" dirty="0"/>
              <a:t>Stoffe und ihre Eigenschaften</a:t>
            </a:r>
          </a:p>
          <a:p>
            <a:r>
              <a:rPr lang="de-DE" sz="1200" dirty="0"/>
              <a:t>	(messbar, z.B. Schmelz- und Siedepunkt Dichte)</a:t>
            </a:r>
          </a:p>
        </p:txBody>
      </p:sp>
      <p:sp>
        <p:nvSpPr>
          <p:cNvPr id="26" name="Textfeld 25">
            <a:extLst>
              <a:ext uri="{FF2B5EF4-FFF2-40B4-BE49-F238E27FC236}">
                <a16:creationId xmlns:a16="http://schemas.microsoft.com/office/drawing/2014/main" id="{02FD40AC-C990-704B-9721-7D8256549EBC}"/>
              </a:ext>
            </a:extLst>
          </p:cNvPr>
          <p:cNvSpPr txBox="1"/>
          <p:nvPr/>
        </p:nvSpPr>
        <p:spPr>
          <a:xfrm>
            <a:off x="5418297" y="3029811"/>
            <a:ext cx="4452079" cy="646331"/>
          </a:xfrm>
          <a:prstGeom prst="rect">
            <a:avLst/>
          </a:prstGeom>
          <a:noFill/>
        </p:spPr>
        <p:txBody>
          <a:bodyPr wrap="square" rtlCol="0">
            <a:spAutoFit/>
          </a:bodyPr>
          <a:lstStyle/>
          <a:p>
            <a:r>
              <a:rPr lang="de-DE" sz="1200" dirty="0"/>
              <a:t>Perspektivwechsel: </a:t>
            </a:r>
          </a:p>
          <a:p>
            <a:r>
              <a:rPr lang="de-DE" sz="1200" dirty="0"/>
              <a:t>Stoffe sind aus Bausteinen aufgebaut</a:t>
            </a:r>
          </a:p>
          <a:p>
            <a:endParaRPr lang="de-DE" sz="1200" dirty="0"/>
          </a:p>
        </p:txBody>
      </p:sp>
      <p:cxnSp>
        <p:nvCxnSpPr>
          <p:cNvPr id="28" name="Gerade Verbindung mit Pfeil 27">
            <a:extLst>
              <a:ext uri="{FF2B5EF4-FFF2-40B4-BE49-F238E27FC236}">
                <a16:creationId xmlns:a16="http://schemas.microsoft.com/office/drawing/2014/main" id="{7C6164D7-FB58-2549-8CF9-9C307C99E36F}"/>
              </a:ext>
            </a:extLst>
          </p:cNvPr>
          <p:cNvCxnSpPr>
            <a:cxnSpLocks/>
          </p:cNvCxnSpPr>
          <p:nvPr/>
        </p:nvCxnSpPr>
        <p:spPr>
          <a:xfrm flipV="1">
            <a:off x="4859692" y="3322931"/>
            <a:ext cx="558606" cy="230833"/>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58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Reduktion</a:t>
            </a:r>
          </a:p>
        </p:txBody>
      </p:sp>
      <p:sp>
        <p:nvSpPr>
          <p:cNvPr id="7" name="Textplatzhalter 1">
            <a:extLst>
              <a:ext uri="{FF2B5EF4-FFF2-40B4-BE49-F238E27FC236}">
                <a16:creationId xmlns:a16="http://schemas.microsoft.com/office/drawing/2014/main" id="{69EBD8EB-8F1A-4CAB-93FD-E345EFB532FF}"/>
              </a:ext>
            </a:extLst>
          </p:cNvPr>
          <p:cNvSpPr txBox="1">
            <a:spLocks/>
          </p:cNvSpPr>
          <p:nvPr/>
        </p:nvSpPr>
        <p:spPr>
          <a:xfrm>
            <a:off x="1884086" y="4555060"/>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cxnSp>
        <p:nvCxnSpPr>
          <p:cNvPr id="8" name="Gerader Verbinder 7">
            <a:extLst>
              <a:ext uri="{FF2B5EF4-FFF2-40B4-BE49-F238E27FC236}">
                <a16:creationId xmlns:a16="http://schemas.microsoft.com/office/drawing/2014/main" id="{3F2CD3FF-17B9-49B8-A19C-467C869149F3}"/>
              </a:ext>
            </a:extLst>
          </p:cNvPr>
          <p:cNvCxnSpPr>
            <a:cxnSpLocks/>
          </p:cNvCxnSpPr>
          <p:nvPr/>
        </p:nvCxnSpPr>
        <p:spPr>
          <a:xfrm>
            <a:off x="4528850" y="1505842"/>
            <a:ext cx="746621" cy="173230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0912140A-CE69-4DFD-9DD7-FA5162F6A80B}"/>
              </a:ext>
            </a:extLst>
          </p:cNvPr>
          <p:cNvCxnSpPr>
            <a:cxnSpLocks/>
          </p:cNvCxnSpPr>
          <p:nvPr/>
        </p:nvCxnSpPr>
        <p:spPr>
          <a:xfrm flipV="1">
            <a:off x="5275467" y="1480121"/>
            <a:ext cx="855676" cy="175803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5E561ECE-AD17-4D1D-9714-202BBD823059}"/>
              </a:ext>
            </a:extLst>
          </p:cNvPr>
          <p:cNvSpPr/>
          <p:nvPr/>
        </p:nvSpPr>
        <p:spPr>
          <a:xfrm>
            <a:off x="5141247" y="3850548"/>
            <a:ext cx="100667" cy="13422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7063B291-6643-4C1C-93A6-143FD6501988}"/>
              </a:ext>
            </a:extLst>
          </p:cNvPr>
          <p:cNvSpPr/>
          <p:nvPr/>
        </p:nvSpPr>
        <p:spPr>
          <a:xfrm>
            <a:off x="5208354" y="3204594"/>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A92EBAA-1664-4AB7-9ECE-E1DA785ED5A9}"/>
              </a:ext>
            </a:extLst>
          </p:cNvPr>
          <p:cNvSpPr txBox="1"/>
          <p:nvPr/>
        </p:nvSpPr>
        <p:spPr>
          <a:xfrm>
            <a:off x="4533252" y="3435488"/>
            <a:ext cx="2000869" cy="553998"/>
          </a:xfrm>
          <a:prstGeom prst="rect">
            <a:avLst/>
          </a:prstGeom>
          <a:noFill/>
        </p:spPr>
        <p:txBody>
          <a:bodyPr wrap="none" rtlCol="0">
            <a:spAutoFit/>
          </a:bodyPr>
          <a:lstStyle/>
          <a:p>
            <a:r>
              <a:rPr lang="de-DE" dirty="0"/>
              <a:t>das Elementare</a:t>
            </a:r>
          </a:p>
          <a:p>
            <a:r>
              <a:rPr lang="de-DE" sz="1200" dirty="0"/>
              <a:t>z. B. in Bezug auf das Lernziel</a:t>
            </a:r>
          </a:p>
        </p:txBody>
      </p:sp>
      <p:cxnSp>
        <p:nvCxnSpPr>
          <p:cNvPr id="15" name="Gerader Verbinder 14">
            <a:extLst>
              <a:ext uri="{FF2B5EF4-FFF2-40B4-BE49-F238E27FC236}">
                <a16:creationId xmlns:a16="http://schemas.microsoft.com/office/drawing/2014/main" id="{41A477CD-4735-4135-BE68-4D0EC001FB0A}"/>
              </a:ext>
            </a:extLst>
          </p:cNvPr>
          <p:cNvCxnSpPr/>
          <p:nvPr/>
        </p:nvCxnSpPr>
        <p:spPr>
          <a:xfrm flipV="1">
            <a:off x="4528850" y="1505847"/>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6E40BFE5-D5DE-47C8-8FE3-CC090AF87177}"/>
              </a:ext>
            </a:extLst>
          </p:cNvPr>
          <p:cNvCxnSpPr>
            <a:cxnSpLocks/>
          </p:cNvCxnSpPr>
          <p:nvPr/>
        </p:nvCxnSpPr>
        <p:spPr>
          <a:xfrm flipV="1">
            <a:off x="4930726" y="2440085"/>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084ABE65-313C-4796-8BD8-2147B91E2085}"/>
              </a:ext>
            </a:extLst>
          </p:cNvPr>
          <p:cNvCxnSpPr>
            <a:cxnSpLocks/>
          </p:cNvCxnSpPr>
          <p:nvPr/>
        </p:nvCxnSpPr>
        <p:spPr>
          <a:xfrm>
            <a:off x="3404720" y="1505848"/>
            <a:ext cx="0" cy="17707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4BB830B-FCDC-41BE-88E1-4CAF22F4DCA3}"/>
              </a:ext>
            </a:extLst>
          </p:cNvPr>
          <p:cNvCxnSpPr>
            <a:cxnSpLocks/>
          </p:cNvCxnSpPr>
          <p:nvPr/>
        </p:nvCxnSpPr>
        <p:spPr>
          <a:xfrm flipH="1">
            <a:off x="3425699" y="1505843"/>
            <a:ext cx="1103151" cy="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90B2A5E-11B0-4C15-9D65-68C27B256E73}"/>
              </a:ext>
            </a:extLst>
          </p:cNvPr>
          <p:cNvCxnSpPr>
            <a:cxnSpLocks/>
          </p:cNvCxnSpPr>
          <p:nvPr/>
        </p:nvCxnSpPr>
        <p:spPr>
          <a:xfrm flipH="1">
            <a:off x="3404721" y="3276594"/>
            <a:ext cx="1846978" cy="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5748B920-8442-45AF-A027-AE2AD2BFB88C}"/>
              </a:ext>
            </a:extLst>
          </p:cNvPr>
          <p:cNvSpPr txBox="1"/>
          <p:nvPr/>
        </p:nvSpPr>
        <p:spPr>
          <a:xfrm>
            <a:off x="3632102" y="1253701"/>
            <a:ext cx="732893" cy="523220"/>
          </a:xfrm>
          <a:prstGeom prst="rect">
            <a:avLst/>
          </a:prstGeom>
          <a:noFill/>
        </p:spPr>
        <p:txBody>
          <a:bodyPr wrap="none" rtlCol="0">
            <a:spAutoFit/>
          </a:bodyPr>
          <a:lstStyle/>
          <a:p>
            <a:r>
              <a:rPr lang="de-DE" sz="1400" dirty="0"/>
              <a:t>Inhalt-</a:t>
            </a:r>
          </a:p>
          <a:p>
            <a:r>
              <a:rPr lang="de-DE" sz="1400" dirty="0"/>
              <a:t>Original</a:t>
            </a:r>
          </a:p>
        </p:txBody>
      </p:sp>
      <p:sp>
        <p:nvSpPr>
          <p:cNvPr id="22" name="Textfeld 21">
            <a:extLst>
              <a:ext uri="{FF2B5EF4-FFF2-40B4-BE49-F238E27FC236}">
                <a16:creationId xmlns:a16="http://schemas.microsoft.com/office/drawing/2014/main" id="{591AD7A3-7456-4BB8-8C68-77ECE21E5921}"/>
              </a:ext>
            </a:extLst>
          </p:cNvPr>
          <p:cNvSpPr txBox="1"/>
          <p:nvPr/>
        </p:nvSpPr>
        <p:spPr>
          <a:xfrm>
            <a:off x="3556596" y="2279997"/>
            <a:ext cx="1332416" cy="307777"/>
          </a:xfrm>
          <a:prstGeom prst="rect">
            <a:avLst/>
          </a:prstGeom>
          <a:noFill/>
        </p:spPr>
        <p:txBody>
          <a:bodyPr wrap="none" rtlCol="0">
            <a:spAutoFit/>
          </a:bodyPr>
          <a:lstStyle/>
          <a:p>
            <a:r>
              <a:rPr lang="de-DE" sz="1400" dirty="0"/>
              <a:t>Reduktionsstufe</a:t>
            </a:r>
          </a:p>
        </p:txBody>
      </p:sp>
      <p:sp>
        <p:nvSpPr>
          <p:cNvPr id="23" name="Textfeld 22">
            <a:extLst>
              <a:ext uri="{FF2B5EF4-FFF2-40B4-BE49-F238E27FC236}">
                <a16:creationId xmlns:a16="http://schemas.microsoft.com/office/drawing/2014/main" id="{96CBC68E-BC56-4E0B-B29D-D33B9E510E9E}"/>
              </a:ext>
            </a:extLst>
          </p:cNvPr>
          <p:cNvSpPr txBox="1"/>
          <p:nvPr/>
        </p:nvSpPr>
        <p:spPr>
          <a:xfrm>
            <a:off x="6373549" y="1293233"/>
            <a:ext cx="1724106" cy="646331"/>
          </a:xfrm>
          <a:prstGeom prst="rect">
            <a:avLst/>
          </a:prstGeom>
          <a:noFill/>
        </p:spPr>
        <p:txBody>
          <a:bodyPr wrap="square" rtlCol="0">
            <a:spAutoFit/>
          </a:bodyPr>
          <a:lstStyle/>
          <a:p>
            <a:r>
              <a:rPr lang="de-DE" sz="1200" dirty="0"/>
              <a:t>Heutiger Stand der Wissenschaft zu einem bestimmten Inhalt</a:t>
            </a:r>
          </a:p>
        </p:txBody>
      </p:sp>
      <p:sp>
        <p:nvSpPr>
          <p:cNvPr id="24" name="Textfeld 23">
            <a:extLst>
              <a:ext uri="{FF2B5EF4-FFF2-40B4-BE49-F238E27FC236}">
                <a16:creationId xmlns:a16="http://schemas.microsoft.com/office/drawing/2014/main" id="{BA4A3406-DC66-47CD-BDEB-640869CD4EA4}"/>
              </a:ext>
            </a:extLst>
          </p:cNvPr>
          <p:cNvSpPr txBox="1"/>
          <p:nvPr/>
        </p:nvSpPr>
        <p:spPr>
          <a:xfrm>
            <a:off x="6399590" y="2262159"/>
            <a:ext cx="1724106" cy="276999"/>
          </a:xfrm>
          <a:prstGeom prst="rect">
            <a:avLst/>
          </a:prstGeom>
          <a:noFill/>
        </p:spPr>
        <p:txBody>
          <a:bodyPr wrap="square" rtlCol="0">
            <a:spAutoFit/>
          </a:bodyPr>
          <a:lstStyle/>
          <a:p>
            <a:r>
              <a:rPr lang="de-DE" sz="1200" dirty="0"/>
              <a:t>Ein Teilaspekt zum Inhalt</a:t>
            </a:r>
          </a:p>
        </p:txBody>
      </p:sp>
      <p:sp>
        <p:nvSpPr>
          <p:cNvPr id="25" name="Textfeld 24">
            <a:extLst>
              <a:ext uri="{FF2B5EF4-FFF2-40B4-BE49-F238E27FC236}">
                <a16:creationId xmlns:a16="http://schemas.microsoft.com/office/drawing/2014/main" id="{066733CB-31CC-4C0C-A716-6E5E7A343149}"/>
              </a:ext>
            </a:extLst>
          </p:cNvPr>
          <p:cNvSpPr txBox="1"/>
          <p:nvPr/>
        </p:nvSpPr>
        <p:spPr>
          <a:xfrm>
            <a:off x="6432286" y="3117766"/>
            <a:ext cx="1724106" cy="461665"/>
          </a:xfrm>
          <a:prstGeom prst="rect">
            <a:avLst/>
          </a:prstGeom>
          <a:noFill/>
        </p:spPr>
        <p:txBody>
          <a:bodyPr wrap="square" rtlCol="0">
            <a:spAutoFit/>
          </a:bodyPr>
          <a:lstStyle/>
          <a:p>
            <a:r>
              <a:rPr lang="de-DE" sz="1200" dirty="0"/>
              <a:t>Eine grundlegende Erkenntnis</a:t>
            </a:r>
          </a:p>
        </p:txBody>
      </p:sp>
      <p:sp>
        <p:nvSpPr>
          <p:cNvPr id="2" name="Rechteck 1">
            <a:extLst>
              <a:ext uri="{FF2B5EF4-FFF2-40B4-BE49-F238E27FC236}">
                <a16:creationId xmlns:a16="http://schemas.microsoft.com/office/drawing/2014/main" id="{3A05C1F5-201A-4FC2-99CD-D5F52D850EC2}"/>
              </a:ext>
            </a:extLst>
          </p:cNvPr>
          <p:cNvSpPr/>
          <p:nvPr/>
        </p:nvSpPr>
        <p:spPr>
          <a:xfrm>
            <a:off x="275629" y="1550133"/>
            <a:ext cx="2701252" cy="1569660"/>
          </a:xfrm>
          <a:prstGeom prst="rect">
            <a:avLst/>
          </a:prstGeom>
        </p:spPr>
        <p:txBody>
          <a:bodyPr wrap="square">
            <a:spAutoFit/>
          </a:bodyPr>
          <a:lstStyle/>
          <a:p>
            <a:r>
              <a:rPr lang="de-DE" sz="1600" b="1" dirty="0"/>
              <a:t>Didaktische Reduktion</a:t>
            </a:r>
            <a:r>
              <a:rPr lang="de-DE" sz="1600" dirty="0"/>
              <a:t> ist eine Tätigkeit des Lehrenden mit dem Ziel, Fachinhalte unterrichtsrelevant aufzubereiten, um  ihre Verständlichkeit zu optimieren. </a:t>
            </a:r>
          </a:p>
        </p:txBody>
      </p:sp>
    </p:spTree>
    <p:custDataLst>
      <p:tags r:id="rId1"/>
    </p:custDataLst>
    <p:extLst>
      <p:ext uri="{BB962C8B-B14F-4D97-AF65-F5344CB8AC3E}">
        <p14:creationId xmlns:p14="http://schemas.microsoft.com/office/powerpoint/2010/main" val="221830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der Schülerinnen</a:t>
            </a:r>
          </a:p>
        </p:txBody>
      </p:sp>
      <p:sp>
        <p:nvSpPr>
          <p:cNvPr id="6" name="Textplatzhalter 1">
            <a:extLst>
              <a:ext uri="{FF2B5EF4-FFF2-40B4-BE49-F238E27FC236}">
                <a16:creationId xmlns:a16="http://schemas.microsoft.com/office/drawing/2014/main" id="{6C919B40-2D33-804C-9C78-8423528DBD55}"/>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Schmidt, Silvia: Didaktische Rekonstruktion des Basiskonzepts 'Stoff-Teilchen' </a:t>
            </a:r>
            <a:r>
              <a:rPr lang="de-DE" sz="750" dirty="0" err="1"/>
              <a:t>für</a:t>
            </a:r>
            <a:r>
              <a:rPr lang="de-DE" sz="750" dirty="0"/>
              <a:t> den Anfangsunterricht nach Chemie im Kontext. - Oldenburg: IBIT - </a:t>
            </a:r>
            <a:r>
              <a:rPr lang="de-DE" sz="750" dirty="0" err="1"/>
              <a:t>Universitätsbibliothek</a:t>
            </a:r>
            <a:r>
              <a:rPr lang="de-DE" sz="750" dirty="0"/>
              <a:t> (2011) </a:t>
            </a:r>
            <a:endParaRPr lang="de-DE" sz="750" dirty="0">
              <a:effectLst/>
            </a:endParaRPr>
          </a:p>
        </p:txBody>
      </p:sp>
      <p:grpSp>
        <p:nvGrpSpPr>
          <p:cNvPr id="7" name="Gruppieren 6">
            <a:extLst>
              <a:ext uri="{FF2B5EF4-FFF2-40B4-BE49-F238E27FC236}">
                <a16:creationId xmlns:a16="http://schemas.microsoft.com/office/drawing/2014/main" id="{AFE75120-7094-C540-A72A-D2B60DEF5ECA}"/>
              </a:ext>
            </a:extLst>
          </p:cNvPr>
          <p:cNvGrpSpPr/>
          <p:nvPr/>
        </p:nvGrpSpPr>
        <p:grpSpPr>
          <a:xfrm>
            <a:off x="885759" y="1561152"/>
            <a:ext cx="2005245" cy="2021196"/>
            <a:chOff x="4839374" y="1327398"/>
            <a:chExt cx="2005245" cy="2021196"/>
          </a:xfrm>
        </p:grpSpPr>
        <p:sp>
          <p:nvSpPr>
            <p:cNvPr id="8" name="Parallelogramm 7">
              <a:extLst>
                <a:ext uri="{FF2B5EF4-FFF2-40B4-BE49-F238E27FC236}">
                  <a16:creationId xmlns:a16="http://schemas.microsoft.com/office/drawing/2014/main" id="{2750AD5B-F272-F542-8234-172AAEB867DC}"/>
                </a:ext>
              </a:extLst>
            </p:cNvPr>
            <p:cNvSpPr/>
            <p:nvPr/>
          </p:nvSpPr>
          <p:spPr>
            <a:xfrm>
              <a:off x="5354693" y="2286913"/>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26">
              <a:extLst>
                <a:ext uri="{FF2B5EF4-FFF2-40B4-BE49-F238E27FC236}">
                  <a16:creationId xmlns:a16="http://schemas.microsoft.com/office/drawing/2014/main" id="{C9968A77-60B4-D148-927F-CF7FD349E515}"/>
                </a:ext>
              </a:extLst>
            </p:cNvPr>
            <p:cNvSpPr/>
            <p:nvPr/>
          </p:nvSpPr>
          <p:spPr>
            <a:xfrm rot="10800000">
              <a:off x="5002550" y="1515312"/>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arallelogramm 9">
              <a:extLst>
                <a:ext uri="{FF2B5EF4-FFF2-40B4-BE49-F238E27FC236}">
                  <a16:creationId xmlns:a16="http://schemas.microsoft.com/office/drawing/2014/main" id="{38E7CCE4-DDE8-ED44-9E19-4A1A7E4C7633}"/>
                </a:ext>
              </a:extLst>
            </p:cNvPr>
            <p:cNvSpPr/>
            <p:nvPr/>
          </p:nvSpPr>
          <p:spPr>
            <a:xfrm>
              <a:off x="4839374" y="1327398"/>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31">
              <a:extLst>
                <a:ext uri="{FF2B5EF4-FFF2-40B4-BE49-F238E27FC236}">
                  <a16:creationId xmlns:a16="http://schemas.microsoft.com/office/drawing/2014/main" id="{80AF9840-A298-5046-8B3C-7963695C3865}"/>
                </a:ext>
              </a:extLst>
            </p:cNvPr>
            <p:cNvSpPr/>
            <p:nvPr/>
          </p:nvSpPr>
          <p:spPr>
            <a:xfrm>
              <a:off x="5705724" y="3204594"/>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33">
              <a:extLst>
                <a:ext uri="{FF2B5EF4-FFF2-40B4-BE49-F238E27FC236}">
                  <a16:creationId xmlns:a16="http://schemas.microsoft.com/office/drawing/2014/main" id="{0254547A-AF8C-6E4C-99D4-E38EF9310EF9}"/>
                </a:ext>
              </a:extLst>
            </p:cNvPr>
            <p:cNvCxnSpPr/>
            <p:nvPr/>
          </p:nvCxnSpPr>
          <p:spPr>
            <a:xfrm flipV="1">
              <a:off x="5017831" y="1505847"/>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Parallelogramm 12">
              <a:extLst>
                <a:ext uri="{FF2B5EF4-FFF2-40B4-BE49-F238E27FC236}">
                  <a16:creationId xmlns:a16="http://schemas.microsoft.com/office/drawing/2014/main" id="{69323B9C-4B44-E44F-B303-03836A6FE58E}"/>
                </a:ext>
              </a:extLst>
            </p:cNvPr>
            <p:cNvSpPr/>
            <p:nvPr/>
          </p:nvSpPr>
          <p:spPr>
            <a:xfrm>
              <a:off x="5195730" y="2420749"/>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r Verbinder 43">
              <a:extLst>
                <a:ext uri="{FF2B5EF4-FFF2-40B4-BE49-F238E27FC236}">
                  <a16:creationId xmlns:a16="http://schemas.microsoft.com/office/drawing/2014/main" id="{38886CC6-8125-764C-89FA-459A4AF3821A}"/>
                </a:ext>
              </a:extLst>
            </p:cNvPr>
            <p:cNvCxnSpPr>
              <a:cxnSpLocks/>
            </p:cNvCxnSpPr>
            <p:nvPr/>
          </p:nvCxnSpPr>
          <p:spPr>
            <a:xfrm flipV="1">
              <a:off x="5391487" y="2420114"/>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mit Pfeil 14">
            <a:extLst>
              <a:ext uri="{FF2B5EF4-FFF2-40B4-BE49-F238E27FC236}">
                <a16:creationId xmlns:a16="http://schemas.microsoft.com/office/drawing/2014/main" id="{7DE5055D-07EB-C047-80F1-5AA40F84BFEC}"/>
              </a:ext>
            </a:extLst>
          </p:cNvPr>
          <p:cNvCxnSpPr>
            <a:cxnSpLocks/>
          </p:cNvCxnSpPr>
          <p:nvPr/>
        </p:nvCxnSpPr>
        <p:spPr>
          <a:xfrm flipH="1" flipV="1">
            <a:off x="490511" y="1424067"/>
            <a:ext cx="971999" cy="2488366"/>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DAABEFC0-0BA2-D847-863C-B251DF409871}"/>
              </a:ext>
            </a:extLst>
          </p:cNvPr>
          <p:cNvSpPr txBox="1"/>
          <p:nvPr/>
        </p:nvSpPr>
        <p:spPr>
          <a:xfrm>
            <a:off x="3069461" y="1441377"/>
            <a:ext cx="4832424" cy="2677656"/>
          </a:xfrm>
          <a:prstGeom prst="rect">
            <a:avLst/>
          </a:prstGeom>
          <a:noFill/>
        </p:spPr>
        <p:txBody>
          <a:bodyPr wrap="square" rtlCol="0">
            <a:spAutoFit/>
          </a:bodyPr>
          <a:lstStyle/>
          <a:p>
            <a:endParaRPr lang="de-DE" sz="1200" dirty="0"/>
          </a:p>
          <a:p>
            <a:endParaRPr lang="de-DE" sz="1200" dirty="0"/>
          </a:p>
          <a:p>
            <a:endParaRPr lang="de-DE" sz="1200" dirty="0"/>
          </a:p>
          <a:p>
            <a:endParaRPr lang="de-DE" sz="1200" dirty="0"/>
          </a:p>
          <a:p>
            <a:endParaRPr lang="de-DE" sz="1200" dirty="0"/>
          </a:p>
          <a:p>
            <a:endParaRPr lang="de-DE" sz="1200" dirty="0"/>
          </a:p>
          <a:p>
            <a:pPr marL="171450" indent="-171450">
              <a:buFontTx/>
              <a:buChar char="-"/>
            </a:pPr>
            <a:r>
              <a:rPr lang="de-DE" sz="1200" dirty="0"/>
              <a:t>Chemische Reaktion – Wechselwirkung zwischen Stoffen</a:t>
            </a:r>
          </a:p>
          <a:p>
            <a:endParaRPr lang="de-DE" sz="1200" dirty="0"/>
          </a:p>
          <a:p>
            <a:endParaRPr lang="de-DE" sz="1200" dirty="0"/>
          </a:p>
          <a:p>
            <a:endParaRPr lang="de-DE" sz="1200" dirty="0"/>
          </a:p>
          <a:p>
            <a:endParaRPr lang="de-DE" sz="1200" dirty="0"/>
          </a:p>
          <a:p>
            <a:endParaRPr lang="de-DE" sz="1200" dirty="0"/>
          </a:p>
          <a:p>
            <a:pPr marL="171450" indent="-171450">
              <a:buFontTx/>
              <a:buChar char="-"/>
            </a:pPr>
            <a:r>
              <a:rPr lang="de-DE" sz="1200" dirty="0"/>
              <a:t>Stoffe und ihre Eigenschaften</a:t>
            </a:r>
          </a:p>
          <a:p>
            <a:r>
              <a:rPr lang="de-DE" sz="1200" dirty="0"/>
              <a:t>	(messbar, z.B. Schmelz- und Siedepunkt Dichte)</a:t>
            </a:r>
          </a:p>
        </p:txBody>
      </p:sp>
      <p:sp>
        <p:nvSpPr>
          <p:cNvPr id="24" name="Textfeld 23">
            <a:extLst>
              <a:ext uri="{FF2B5EF4-FFF2-40B4-BE49-F238E27FC236}">
                <a16:creationId xmlns:a16="http://schemas.microsoft.com/office/drawing/2014/main" id="{37BB94C1-0A84-0B4A-B311-4DEDCFE72CA0}"/>
              </a:ext>
            </a:extLst>
          </p:cNvPr>
          <p:cNvSpPr txBox="1"/>
          <p:nvPr/>
        </p:nvSpPr>
        <p:spPr>
          <a:xfrm>
            <a:off x="5418297" y="3029811"/>
            <a:ext cx="4452079" cy="646331"/>
          </a:xfrm>
          <a:prstGeom prst="rect">
            <a:avLst/>
          </a:prstGeom>
          <a:noFill/>
        </p:spPr>
        <p:txBody>
          <a:bodyPr wrap="square" rtlCol="0">
            <a:spAutoFit/>
          </a:bodyPr>
          <a:lstStyle/>
          <a:p>
            <a:r>
              <a:rPr lang="de-DE" sz="1200" dirty="0"/>
              <a:t>Perspektivwechsel: </a:t>
            </a:r>
          </a:p>
          <a:p>
            <a:r>
              <a:rPr lang="de-DE" sz="1200" dirty="0"/>
              <a:t>Stoffe sind aus Bausteinen aufgebaut</a:t>
            </a:r>
          </a:p>
          <a:p>
            <a:endParaRPr lang="de-DE" sz="1200" dirty="0"/>
          </a:p>
        </p:txBody>
      </p:sp>
      <p:sp>
        <p:nvSpPr>
          <p:cNvPr id="25" name="Textfeld 24">
            <a:extLst>
              <a:ext uri="{FF2B5EF4-FFF2-40B4-BE49-F238E27FC236}">
                <a16:creationId xmlns:a16="http://schemas.microsoft.com/office/drawing/2014/main" id="{EB6B75B7-4E68-1A4C-8E15-6A84A178E8C2}"/>
              </a:ext>
            </a:extLst>
          </p:cNvPr>
          <p:cNvSpPr txBox="1"/>
          <p:nvPr/>
        </p:nvSpPr>
        <p:spPr>
          <a:xfrm>
            <a:off x="5418297" y="1943006"/>
            <a:ext cx="4452079" cy="646331"/>
          </a:xfrm>
          <a:prstGeom prst="rect">
            <a:avLst/>
          </a:prstGeom>
          <a:noFill/>
        </p:spPr>
        <p:txBody>
          <a:bodyPr wrap="square" rtlCol="0">
            <a:spAutoFit/>
          </a:bodyPr>
          <a:lstStyle/>
          <a:p>
            <a:r>
              <a:rPr lang="de-DE" sz="1200" dirty="0"/>
              <a:t>Perspektivwechsel: </a:t>
            </a:r>
          </a:p>
          <a:p>
            <a:r>
              <a:rPr lang="de-DE" sz="1200" dirty="0"/>
              <a:t>Bausteine verändern sich während Reaktionen</a:t>
            </a:r>
          </a:p>
          <a:p>
            <a:endParaRPr lang="de-DE" sz="1200" dirty="0"/>
          </a:p>
        </p:txBody>
      </p:sp>
      <p:cxnSp>
        <p:nvCxnSpPr>
          <p:cNvPr id="27" name="Gerade Verbindung mit Pfeil 26">
            <a:extLst>
              <a:ext uri="{FF2B5EF4-FFF2-40B4-BE49-F238E27FC236}">
                <a16:creationId xmlns:a16="http://schemas.microsoft.com/office/drawing/2014/main" id="{34BACC16-75A0-5F41-BCA4-D4EEAE44D584}"/>
              </a:ext>
            </a:extLst>
          </p:cNvPr>
          <p:cNvCxnSpPr>
            <a:cxnSpLocks/>
          </p:cNvCxnSpPr>
          <p:nvPr/>
        </p:nvCxnSpPr>
        <p:spPr>
          <a:xfrm flipV="1">
            <a:off x="4859692" y="3322931"/>
            <a:ext cx="558606" cy="230833"/>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05F87487-7528-E441-A6BA-0A49073EF67B}"/>
              </a:ext>
            </a:extLst>
          </p:cNvPr>
          <p:cNvCxnSpPr>
            <a:cxnSpLocks/>
          </p:cNvCxnSpPr>
          <p:nvPr/>
        </p:nvCxnSpPr>
        <p:spPr>
          <a:xfrm flipV="1">
            <a:off x="4859692" y="2244348"/>
            <a:ext cx="558606" cy="230833"/>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652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der Schülerinnen</a:t>
            </a:r>
          </a:p>
        </p:txBody>
      </p:sp>
      <p:sp>
        <p:nvSpPr>
          <p:cNvPr id="6" name="Textplatzhalter 1">
            <a:extLst>
              <a:ext uri="{FF2B5EF4-FFF2-40B4-BE49-F238E27FC236}">
                <a16:creationId xmlns:a16="http://schemas.microsoft.com/office/drawing/2014/main" id="{6C919B40-2D33-804C-9C78-8423528DBD55}"/>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Schmidt, Silvia: Didaktische Rekonstruktion des Basiskonzepts 'Stoff-Teilchen' </a:t>
            </a:r>
            <a:r>
              <a:rPr lang="de-DE" sz="750" dirty="0" err="1"/>
              <a:t>für</a:t>
            </a:r>
            <a:r>
              <a:rPr lang="de-DE" sz="750" dirty="0"/>
              <a:t> den Anfangsunterricht nach Chemie im Kontext. - Oldenburg: IBIT - </a:t>
            </a:r>
            <a:r>
              <a:rPr lang="de-DE" sz="750" dirty="0" err="1"/>
              <a:t>Universitätsbibliothek</a:t>
            </a:r>
            <a:r>
              <a:rPr lang="de-DE" sz="750" dirty="0"/>
              <a:t> (2011) </a:t>
            </a:r>
            <a:endParaRPr lang="de-DE" sz="750" dirty="0">
              <a:effectLst/>
            </a:endParaRPr>
          </a:p>
        </p:txBody>
      </p:sp>
      <p:grpSp>
        <p:nvGrpSpPr>
          <p:cNvPr id="7" name="Gruppieren 6">
            <a:extLst>
              <a:ext uri="{FF2B5EF4-FFF2-40B4-BE49-F238E27FC236}">
                <a16:creationId xmlns:a16="http://schemas.microsoft.com/office/drawing/2014/main" id="{AFE75120-7094-C540-A72A-D2B60DEF5ECA}"/>
              </a:ext>
            </a:extLst>
          </p:cNvPr>
          <p:cNvGrpSpPr/>
          <p:nvPr/>
        </p:nvGrpSpPr>
        <p:grpSpPr>
          <a:xfrm>
            <a:off x="885759" y="1561152"/>
            <a:ext cx="2005245" cy="2021196"/>
            <a:chOff x="4839374" y="1327398"/>
            <a:chExt cx="2005245" cy="2021196"/>
          </a:xfrm>
        </p:grpSpPr>
        <p:sp>
          <p:nvSpPr>
            <p:cNvPr id="8" name="Parallelogramm 7">
              <a:extLst>
                <a:ext uri="{FF2B5EF4-FFF2-40B4-BE49-F238E27FC236}">
                  <a16:creationId xmlns:a16="http://schemas.microsoft.com/office/drawing/2014/main" id="{2750AD5B-F272-F542-8234-172AAEB867DC}"/>
                </a:ext>
              </a:extLst>
            </p:cNvPr>
            <p:cNvSpPr/>
            <p:nvPr/>
          </p:nvSpPr>
          <p:spPr>
            <a:xfrm>
              <a:off x="5354693" y="2286913"/>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26">
              <a:extLst>
                <a:ext uri="{FF2B5EF4-FFF2-40B4-BE49-F238E27FC236}">
                  <a16:creationId xmlns:a16="http://schemas.microsoft.com/office/drawing/2014/main" id="{C9968A77-60B4-D148-927F-CF7FD349E515}"/>
                </a:ext>
              </a:extLst>
            </p:cNvPr>
            <p:cNvSpPr/>
            <p:nvPr/>
          </p:nvSpPr>
          <p:spPr>
            <a:xfrm rot="10800000">
              <a:off x="5002550" y="1515312"/>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arallelogramm 9">
              <a:extLst>
                <a:ext uri="{FF2B5EF4-FFF2-40B4-BE49-F238E27FC236}">
                  <a16:creationId xmlns:a16="http://schemas.microsoft.com/office/drawing/2014/main" id="{38E7CCE4-DDE8-ED44-9E19-4A1A7E4C7633}"/>
                </a:ext>
              </a:extLst>
            </p:cNvPr>
            <p:cNvSpPr/>
            <p:nvPr/>
          </p:nvSpPr>
          <p:spPr>
            <a:xfrm>
              <a:off x="4839374" y="1327398"/>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31">
              <a:extLst>
                <a:ext uri="{FF2B5EF4-FFF2-40B4-BE49-F238E27FC236}">
                  <a16:creationId xmlns:a16="http://schemas.microsoft.com/office/drawing/2014/main" id="{80AF9840-A298-5046-8B3C-7963695C3865}"/>
                </a:ext>
              </a:extLst>
            </p:cNvPr>
            <p:cNvSpPr/>
            <p:nvPr/>
          </p:nvSpPr>
          <p:spPr>
            <a:xfrm>
              <a:off x="5705724" y="3204594"/>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33">
              <a:extLst>
                <a:ext uri="{FF2B5EF4-FFF2-40B4-BE49-F238E27FC236}">
                  <a16:creationId xmlns:a16="http://schemas.microsoft.com/office/drawing/2014/main" id="{0254547A-AF8C-6E4C-99D4-E38EF9310EF9}"/>
                </a:ext>
              </a:extLst>
            </p:cNvPr>
            <p:cNvCxnSpPr/>
            <p:nvPr/>
          </p:nvCxnSpPr>
          <p:spPr>
            <a:xfrm flipV="1">
              <a:off x="5017831" y="1505847"/>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Parallelogramm 12">
              <a:extLst>
                <a:ext uri="{FF2B5EF4-FFF2-40B4-BE49-F238E27FC236}">
                  <a16:creationId xmlns:a16="http://schemas.microsoft.com/office/drawing/2014/main" id="{69323B9C-4B44-E44F-B303-03836A6FE58E}"/>
                </a:ext>
              </a:extLst>
            </p:cNvPr>
            <p:cNvSpPr/>
            <p:nvPr/>
          </p:nvSpPr>
          <p:spPr>
            <a:xfrm>
              <a:off x="5195730" y="2420749"/>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r Verbinder 43">
              <a:extLst>
                <a:ext uri="{FF2B5EF4-FFF2-40B4-BE49-F238E27FC236}">
                  <a16:creationId xmlns:a16="http://schemas.microsoft.com/office/drawing/2014/main" id="{38886CC6-8125-764C-89FA-459A4AF3821A}"/>
                </a:ext>
              </a:extLst>
            </p:cNvPr>
            <p:cNvCxnSpPr>
              <a:cxnSpLocks/>
            </p:cNvCxnSpPr>
            <p:nvPr/>
          </p:nvCxnSpPr>
          <p:spPr>
            <a:xfrm flipV="1">
              <a:off x="5391487" y="2420114"/>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mit Pfeil 14">
            <a:extLst>
              <a:ext uri="{FF2B5EF4-FFF2-40B4-BE49-F238E27FC236}">
                <a16:creationId xmlns:a16="http://schemas.microsoft.com/office/drawing/2014/main" id="{7DE5055D-07EB-C047-80F1-5AA40F84BFEC}"/>
              </a:ext>
            </a:extLst>
          </p:cNvPr>
          <p:cNvCxnSpPr>
            <a:cxnSpLocks/>
          </p:cNvCxnSpPr>
          <p:nvPr/>
        </p:nvCxnSpPr>
        <p:spPr>
          <a:xfrm flipH="1" flipV="1">
            <a:off x="490511" y="1424067"/>
            <a:ext cx="971999" cy="2488366"/>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DE4CBF20-1319-F941-AD33-7F032D5A477E}"/>
              </a:ext>
            </a:extLst>
          </p:cNvPr>
          <p:cNvSpPr/>
          <p:nvPr/>
        </p:nvSpPr>
        <p:spPr>
          <a:xfrm>
            <a:off x="370320" y="960305"/>
            <a:ext cx="2749482" cy="309344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FFC2203F-942D-A340-BADA-89CC77423D58}"/>
              </a:ext>
            </a:extLst>
          </p:cNvPr>
          <p:cNvGrpSpPr/>
          <p:nvPr/>
        </p:nvGrpSpPr>
        <p:grpSpPr>
          <a:xfrm>
            <a:off x="768506" y="952127"/>
            <a:ext cx="3094949" cy="1274400"/>
            <a:chOff x="1981199" y="1109259"/>
            <a:chExt cx="3094949" cy="1274400"/>
          </a:xfrm>
        </p:grpSpPr>
        <p:grpSp>
          <p:nvGrpSpPr>
            <p:cNvPr id="46" name="Gruppieren 45">
              <a:extLst>
                <a:ext uri="{FF2B5EF4-FFF2-40B4-BE49-F238E27FC236}">
                  <a16:creationId xmlns:a16="http://schemas.microsoft.com/office/drawing/2014/main" id="{6CD0A62F-23C8-D846-80ED-59072383C1F8}"/>
                </a:ext>
              </a:extLst>
            </p:cNvPr>
            <p:cNvGrpSpPr/>
            <p:nvPr/>
          </p:nvGrpSpPr>
          <p:grpSpPr>
            <a:xfrm>
              <a:off x="1981199" y="1109259"/>
              <a:ext cx="3094949" cy="1274400"/>
              <a:chOff x="1981199" y="1110910"/>
              <a:chExt cx="3094949" cy="1274400"/>
            </a:xfrm>
          </p:grpSpPr>
          <p:sp>
            <p:nvSpPr>
              <p:cNvPr id="51" name="Textfeld 50">
                <a:extLst>
                  <a:ext uri="{FF2B5EF4-FFF2-40B4-BE49-F238E27FC236}">
                    <a16:creationId xmlns:a16="http://schemas.microsoft.com/office/drawing/2014/main" id="{394AE3EA-D89A-7143-AC49-F567C478309C}"/>
                  </a:ext>
                </a:extLst>
              </p:cNvPr>
              <p:cNvSpPr txBox="1"/>
              <p:nvPr/>
            </p:nvSpPr>
            <p:spPr>
              <a:xfrm>
                <a:off x="1981199" y="1110910"/>
                <a:ext cx="3094949" cy="1274400"/>
              </a:xfrm>
              <a:prstGeom prst="rect">
                <a:avLst/>
              </a:prstGeom>
              <a:solidFill>
                <a:schemeClr val="tx1"/>
              </a:solidFill>
            </p:spPr>
            <p:txBody>
              <a:bodyPr wrap="square" rtlCol="0">
                <a:spAutoFit/>
              </a:bodyPr>
              <a:lstStyle/>
              <a:p>
                <a:r>
                  <a:rPr lang="de-DE" sz="1600" dirty="0">
                    <a:solidFill>
                      <a:schemeClr val="bg1"/>
                    </a:solidFill>
                  </a:rPr>
                  <a:t>Dinge, Gegenstände, Portionen</a:t>
                </a:r>
              </a:p>
            </p:txBody>
          </p:sp>
          <p:sp>
            <p:nvSpPr>
              <p:cNvPr id="52" name="Textfeld 51">
                <a:extLst>
                  <a:ext uri="{FF2B5EF4-FFF2-40B4-BE49-F238E27FC236}">
                    <a16:creationId xmlns:a16="http://schemas.microsoft.com/office/drawing/2014/main" id="{36F191DD-BD5B-0643-9702-8F1601A20F55}"/>
                  </a:ext>
                </a:extLst>
              </p:cNvPr>
              <p:cNvSpPr txBox="1"/>
              <p:nvPr/>
            </p:nvSpPr>
            <p:spPr>
              <a:xfrm>
                <a:off x="2084685" y="1480630"/>
                <a:ext cx="2887975" cy="781200"/>
              </a:xfrm>
              <a:prstGeom prst="rect">
                <a:avLst/>
              </a:prstGeom>
              <a:solidFill>
                <a:schemeClr val="accent1"/>
              </a:solidFill>
            </p:spPr>
            <p:txBody>
              <a:bodyPr wrap="square" rtlCol="0">
                <a:spAutoFit/>
              </a:bodyPr>
              <a:lstStyle/>
              <a:p>
                <a:pPr algn="ctr"/>
                <a:r>
                  <a:rPr lang="de-DE" sz="1600" dirty="0"/>
                  <a:t>Stoffe	                </a:t>
                </a:r>
                <a:r>
                  <a:rPr lang="de-DE" sz="1200" dirty="0"/>
                  <a:t>(Ebene 1)</a:t>
                </a:r>
                <a:endParaRPr lang="de-DE" sz="1600" dirty="0"/>
              </a:p>
            </p:txBody>
          </p:sp>
          <p:sp>
            <p:nvSpPr>
              <p:cNvPr id="53" name="Textfeld 52">
                <a:extLst>
                  <a:ext uri="{FF2B5EF4-FFF2-40B4-BE49-F238E27FC236}">
                    <a16:creationId xmlns:a16="http://schemas.microsoft.com/office/drawing/2014/main" id="{4FD18799-0B26-D04F-9B33-255C3D2720F8}"/>
                  </a:ext>
                </a:extLst>
              </p:cNvPr>
              <p:cNvSpPr txBox="1"/>
              <p:nvPr/>
            </p:nvSpPr>
            <p:spPr>
              <a:xfrm>
                <a:off x="2222976" y="1850350"/>
                <a:ext cx="2611392" cy="338554"/>
              </a:xfrm>
              <a:prstGeom prst="rect">
                <a:avLst/>
              </a:prstGeom>
              <a:solidFill>
                <a:schemeClr val="accent1">
                  <a:lumMod val="60000"/>
                  <a:lumOff val="40000"/>
                </a:schemeClr>
              </a:solidFill>
              <a:ln w="19050">
                <a:solidFill>
                  <a:srgbClr val="002060"/>
                </a:solidFill>
              </a:ln>
            </p:spPr>
            <p:txBody>
              <a:bodyPr wrap="square" rtlCol="0">
                <a:spAutoFit/>
              </a:bodyPr>
              <a:lstStyle/>
              <a:p>
                <a:pPr algn="ctr"/>
                <a:r>
                  <a:rPr lang="de-DE" sz="1600" dirty="0"/>
                  <a:t>Bausteine	          </a:t>
                </a:r>
                <a:r>
                  <a:rPr lang="de-DE" sz="1200" dirty="0"/>
                  <a:t>(Ebene 2)</a:t>
                </a:r>
                <a:endParaRPr lang="de-DE" sz="1600" dirty="0"/>
              </a:p>
            </p:txBody>
          </p:sp>
        </p:grpSp>
        <p:cxnSp>
          <p:nvCxnSpPr>
            <p:cNvPr id="49" name="Gerade Verbindung mit Pfeil 48">
              <a:extLst>
                <a:ext uri="{FF2B5EF4-FFF2-40B4-BE49-F238E27FC236}">
                  <a16:creationId xmlns:a16="http://schemas.microsoft.com/office/drawing/2014/main" id="{8AA488C3-B626-4E47-82A9-2E2D62F1C39D}"/>
                </a:ext>
              </a:extLst>
            </p:cNvPr>
            <p:cNvCxnSpPr/>
            <p:nvPr/>
          </p:nvCxnSpPr>
          <p:spPr>
            <a:xfrm flipH="1" flipV="1">
              <a:off x="3372745" y="1706696"/>
              <a:ext cx="387927" cy="27946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sp>
        <p:nvSpPr>
          <p:cNvPr id="27" name="Textfeld 26">
            <a:extLst>
              <a:ext uri="{FF2B5EF4-FFF2-40B4-BE49-F238E27FC236}">
                <a16:creationId xmlns:a16="http://schemas.microsoft.com/office/drawing/2014/main" id="{53818BAD-8620-3E49-A750-BE6DFF71E545}"/>
              </a:ext>
            </a:extLst>
          </p:cNvPr>
          <p:cNvSpPr txBox="1"/>
          <p:nvPr/>
        </p:nvSpPr>
        <p:spPr>
          <a:xfrm>
            <a:off x="3069461" y="1441377"/>
            <a:ext cx="4832424" cy="2677656"/>
          </a:xfrm>
          <a:prstGeom prst="rect">
            <a:avLst/>
          </a:prstGeom>
          <a:noFill/>
        </p:spPr>
        <p:txBody>
          <a:bodyPr wrap="square" rtlCol="0">
            <a:spAutoFit/>
          </a:bodyPr>
          <a:lstStyle/>
          <a:p>
            <a:endParaRPr lang="de-DE" sz="1200" dirty="0"/>
          </a:p>
          <a:p>
            <a:endParaRPr lang="de-DE" sz="1200" dirty="0"/>
          </a:p>
          <a:p>
            <a:endParaRPr lang="de-DE" sz="1200" dirty="0"/>
          </a:p>
          <a:p>
            <a:endParaRPr lang="de-DE" sz="1200" dirty="0"/>
          </a:p>
          <a:p>
            <a:endParaRPr lang="de-DE" sz="1200" dirty="0"/>
          </a:p>
          <a:p>
            <a:endParaRPr lang="de-DE" sz="1200" dirty="0"/>
          </a:p>
          <a:p>
            <a:pPr marL="171450" indent="-171450">
              <a:buFontTx/>
              <a:buChar char="-"/>
            </a:pPr>
            <a:r>
              <a:rPr lang="de-DE" sz="1200" dirty="0"/>
              <a:t>Chemische Reaktion – Wechselwirkung zwischen Stoffen</a:t>
            </a:r>
          </a:p>
          <a:p>
            <a:endParaRPr lang="de-DE" sz="1200" dirty="0"/>
          </a:p>
          <a:p>
            <a:endParaRPr lang="de-DE" sz="1200" dirty="0"/>
          </a:p>
          <a:p>
            <a:endParaRPr lang="de-DE" sz="1200" dirty="0"/>
          </a:p>
          <a:p>
            <a:endParaRPr lang="de-DE" sz="1200" dirty="0"/>
          </a:p>
          <a:p>
            <a:endParaRPr lang="de-DE" sz="1200" dirty="0"/>
          </a:p>
          <a:p>
            <a:pPr marL="171450" indent="-171450">
              <a:buFontTx/>
              <a:buChar char="-"/>
            </a:pPr>
            <a:r>
              <a:rPr lang="de-DE" sz="1200" dirty="0"/>
              <a:t>Stoffe und ihre Eigenschaften</a:t>
            </a:r>
          </a:p>
          <a:p>
            <a:r>
              <a:rPr lang="de-DE" sz="1200" dirty="0"/>
              <a:t>	(messbar, z.B. Schmelz- und Siedepunkt Dichte)</a:t>
            </a:r>
          </a:p>
        </p:txBody>
      </p:sp>
      <p:sp>
        <p:nvSpPr>
          <p:cNvPr id="28" name="Textfeld 27">
            <a:extLst>
              <a:ext uri="{FF2B5EF4-FFF2-40B4-BE49-F238E27FC236}">
                <a16:creationId xmlns:a16="http://schemas.microsoft.com/office/drawing/2014/main" id="{ED3635CD-4CEC-E34C-8857-81FDEB613424}"/>
              </a:ext>
            </a:extLst>
          </p:cNvPr>
          <p:cNvSpPr txBox="1"/>
          <p:nvPr/>
        </p:nvSpPr>
        <p:spPr>
          <a:xfrm>
            <a:off x="5418297" y="3029811"/>
            <a:ext cx="4452079" cy="646331"/>
          </a:xfrm>
          <a:prstGeom prst="rect">
            <a:avLst/>
          </a:prstGeom>
          <a:noFill/>
        </p:spPr>
        <p:txBody>
          <a:bodyPr wrap="square" rtlCol="0">
            <a:spAutoFit/>
          </a:bodyPr>
          <a:lstStyle/>
          <a:p>
            <a:r>
              <a:rPr lang="de-DE" sz="1200" dirty="0"/>
              <a:t>Perspektivwechsel: </a:t>
            </a:r>
          </a:p>
          <a:p>
            <a:r>
              <a:rPr lang="de-DE" sz="1200" dirty="0"/>
              <a:t>Stoffe sind aus Bausteinen aufgebaut</a:t>
            </a:r>
          </a:p>
          <a:p>
            <a:endParaRPr lang="de-DE" sz="1200" dirty="0"/>
          </a:p>
        </p:txBody>
      </p:sp>
      <p:sp>
        <p:nvSpPr>
          <p:cNvPr id="29" name="Textfeld 28">
            <a:extLst>
              <a:ext uri="{FF2B5EF4-FFF2-40B4-BE49-F238E27FC236}">
                <a16:creationId xmlns:a16="http://schemas.microsoft.com/office/drawing/2014/main" id="{6BEEC824-809B-FB4F-AF2E-1D0E45F201A1}"/>
              </a:ext>
            </a:extLst>
          </p:cNvPr>
          <p:cNvSpPr txBox="1"/>
          <p:nvPr/>
        </p:nvSpPr>
        <p:spPr>
          <a:xfrm>
            <a:off x="5418297" y="1943006"/>
            <a:ext cx="4452079" cy="646331"/>
          </a:xfrm>
          <a:prstGeom prst="rect">
            <a:avLst/>
          </a:prstGeom>
          <a:noFill/>
        </p:spPr>
        <p:txBody>
          <a:bodyPr wrap="square" rtlCol="0">
            <a:spAutoFit/>
          </a:bodyPr>
          <a:lstStyle/>
          <a:p>
            <a:r>
              <a:rPr lang="de-DE" sz="1200" dirty="0"/>
              <a:t>Perspektivwechsel: </a:t>
            </a:r>
          </a:p>
          <a:p>
            <a:r>
              <a:rPr lang="de-DE" sz="1200" dirty="0"/>
              <a:t>Bausteine verändern sich während Reaktionen</a:t>
            </a:r>
          </a:p>
          <a:p>
            <a:endParaRPr lang="de-DE" sz="1200" dirty="0"/>
          </a:p>
        </p:txBody>
      </p:sp>
      <p:cxnSp>
        <p:nvCxnSpPr>
          <p:cNvPr id="30" name="Gerade Verbindung mit Pfeil 29">
            <a:extLst>
              <a:ext uri="{FF2B5EF4-FFF2-40B4-BE49-F238E27FC236}">
                <a16:creationId xmlns:a16="http://schemas.microsoft.com/office/drawing/2014/main" id="{C84C1DF4-65DC-CC40-B3C5-722C1E03ADC2}"/>
              </a:ext>
            </a:extLst>
          </p:cNvPr>
          <p:cNvCxnSpPr>
            <a:cxnSpLocks/>
          </p:cNvCxnSpPr>
          <p:nvPr/>
        </p:nvCxnSpPr>
        <p:spPr>
          <a:xfrm flipV="1">
            <a:off x="4859692" y="3322931"/>
            <a:ext cx="558606" cy="230833"/>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8AC5061-C654-3746-B48A-7DD22237C2B0}"/>
              </a:ext>
            </a:extLst>
          </p:cNvPr>
          <p:cNvCxnSpPr>
            <a:cxnSpLocks/>
          </p:cNvCxnSpPr>
          <p:nvPr/>
        </p:nvCxnSpPr>
        <p:spPr>
          <a:xfrm flipV="1">
            <a:off x="4859692" y="2244348"/>
            <a:ext cx="558606" cy="230833"/>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293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a:extLst>
              <a:ext uri="{FF2B5EF4-FFF2-40B4-BE49-F238E27FC236}">
                <a16:creationId xmlns:a16="http://schemas.microsoft.com/office/drawing/2014/main" id="{88D87E14-1FAB-6540-AB27-9396C61E8E3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821B8F3-4C48-1347-8830-B00363386E37}"/>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Vorstellungen der Schülerinnen</a:t>
            </a:r>
          </a:p>
        </p:txBody>
      </p:sp>
      <p:sp>
        <p:nvSpPr>
          <p:cNvPr id="6" name="Textplatzhalter 1">
            <a:extLst>
              <a:ext uri="{FF2B5EF4-FFF2-40B4-BE49-F238E27FC236}">
                <a16:creationId xmlns:a16="http://schemas.microsoft.com/office/drawing/2014/main" id="{6C919B40-2D33-804C-9C78-8423528DBD55}"/>
              </a:ext>
            </a:extLst>
          </p:cNvPr>
          <p:cNvSpPr txBox="1">
            <a:spLocks/>
          </p:cNvSpPr>
          <p:nvPr/>
        </p:nvSpPr>
        <p:spPr>
          <a:xfrm>
            <a:off x="1884085" y="4669153"/>
            <a:ext cx="4997151"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Schmidt, Silvia: Didaktische Rekonstruktion des Basiskonzepts 'Stoff-Teilchen' </a:t>
            </a:r>
            <a:r>
              <a:rPr lang="de-DE" sz="750" dirty="0" err="1"/>
              <a:t>für</a:t>
            </a:r>
            <a:r>
              <a:rPr lang="de-DE" sz="750" dirty="0"/>
              <a:t> den Anfangsunterricht nach Chemie im Kontext. - Oldenburg: IBIT - </a:t>
            </a:r>
            <a:r>
              <a:rPr lang="de-DE" sz="750" dirty="0" err="1"/>
              <a:t>Universitätsbibliothek</a:t>
            </a:r>
            <a:r>
              <a:rPr lang="de-DE" sz="750" dirty="0"/>
              <a:t> (2011) </a:t>
            </a:r>
            <a:endParaRPr lang="de-DE" sz="750" dirty="0">
              <a:effectLst/>
            </a:endParaRPr>
          </a:p>
        </p:txBody>
      </p:sp>
      <p:grpSp>
        <p:nvGrpSpPr>
          <p:cNvPr id="7" name="Gruppieren 6">
            <a:extLst>
              <a:ext uri="{FF2B5EF4-FFF2-40B4-BE49-F238E27FC236}">
                <a16:creationId xmlns:a16="http://schemas.microsoft.com/office/drawing/2014/main" id="{AFE75120-7094-C540-A72A-D2B60DEF5ECA}"/>
              </a:ext>
            </a:extLst>
          </p:cNvPr>
          <p:cNvGrpSpPr/>
          <p:nvPr/>
        </p:nvGrpSpPr>
        <p:grpSpPr>
          <a:xfrm>
            <a:off x="885759" y="1561152"/>
            <a:ext cx="2005245" cy="2021196"/>
            <a:chOff x="4839374" y="1327398"/>
            <a:chExt cx="2005245" cy="2021196"/>
          </a:xfrm>
        </p:grpSpPr>
        <p:sp>
          <p:nvSpPr>
            <p:cNvPr id="8" name="Parallelogramm 7">
              <a:extLst>
                <a:ext uri="{FF2B5EF4-FFF2-40B4-BE49-F238E27FC236}">
                  <a16:creationId xmlns:a16="http://schemas.microsoft.com/office/drawing/2014/main" id="{2750AD5B-F272-F542-8234-172AAEB867DC}"/>
                </a:ext>
              </a:extLst>
            </p:cNvPr>
            <p:cNvSpPr/>
            <p:nvPr/>
          </p:nvSpPr>
          <p:spPr>
            <a:xfrm>
              <a:off x="5354693" y="2286913"/>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26">
              <a:extLst>
                <a:ext uri="{FF2B5EF4-FFF2-40B4-BE49-F238E27FC236}">
                  <a16:creationId xmlns:a16="http://schemas.microsoft.com/office/drawing/2014/main" id="{C9968A77-60B4-D148-927F-CF7FD349E515}"/>
                </a:ext>
              </a:extLst>
            </p:cNvPr>
            <p:cNvSpPr/>
            <p:nvPr/>
          </p:nvSpPr>
          <p:spPr>
            <a:xfrm rot="10800000">
              <a:off x="5002550" y="1515312"/>
              <a:ext cx="1567237" cy="1732299"/>
            </a:xfrm>
            <a:prstGeom prst="triangle">
              <a:avLst/>
            </a:prstGeom>
            <a:solidFill>
              <a:schemeClr val="accent4">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arallelogramm 9">
              <a:extLst>
                <a:ext uri="{FF2B5EF4-FFF2-40B4-BE49-F238E27FC236}">
                  <a16:creationId xmlns:a16="http://schemas.microsoft.com/office/drawing/2014/main" id="{38E7CCE4-DDE8-ED44-9E19-4A1A7E4C7633}"/>
                </a:ext>
              </a:extLst>
            </p:cNvPr>
            <p:cNvSpPr/>
            <p:nvPr/>
          </p:nvSpPr>
          <p:spPr>
            <a:xfrm>
              <a:off x="4839374" y="1327398"/>
              <a:ext cx="2005245" cy="336364"/>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31">
              <a:extLst>
                <a:ext uri="{FF2B5EF4-FFF2-40B4-BE49-F238E27FC236}">
                  <a16:creationId xmlns:a16="http://schemas.microsoft.com/office/drawing/2014/main" id="{80AF9840-A298-5046-8B3C-7963695C3865}"/>
                </a:ext>
              </a:extLst>
            </p:cNvPr>
            <p:cNvSpPr/>
            <p:nvPr/>
          </p:nvSpPr>
          <p:spPr>
            <a:xfrm>
              <a:off x="5705724" y="3204594"/>
              <a:ext cx="144000" cy="144000"/>
            </a:xfrm>
            <a:prstGeom prst="ellipse">
              <a:avLst/>
            </a:prstGeom>
            <a:solidFill>
              <a:srgbClr val="FFC000">
                <a:alpha val="80000"/>
              </a:srgbClr>
            </a:solidFill>
            <a:ln>
              <a:solidFill>
                <a:srgbClr val="FFC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33">
              <a:extLst>
                <a:ext uri="{FF2B5EF4-FFF2-40B4-BE49-F238E27FC236}">
                  <a16:creationId xmlns:a16="http://schemas.microsoft.com/office/drawing/2014/main" id="{0254547A-AF8C-6E4C-99D4-E38EF9310EF9}"/>
                </a:ext>
              </a:extLst>
            </p:cNvPr>
            <p:cNvCxnSpPr/>
            <p:nvPr/>
          </p:nvCxnSpPr>
          <p:spPr>
            <a:xfrm flipV="1">
              <a:off x="5017831" y="1505847"/>
              <a:ext cx="1602297"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Parallelogramm 12">
              <a:extLst>
                <a:ext uri="{FF2B5EF4-FFF2-40B4-BE49-F238E27FC236}">
                  <a16:creationId xmlns:a16="http://schemas.microsoft.com/office/drawing/2014/main" id="{69323B9C-4B44-E44F-B303-03836A6FE58E}"/>
                </a:ext>
              </a:extLst>
            </p:cNvPr>
            <p:cNvSpPr/>
            <p:nvPr/>
          </p:nvSpPr>
          <p:spPr>
            <a:xfrm>
              <a:off x="5195730" y="2420749"/>
              <a:ext cx="972000" cy="135080"/>
            </a:xfrm>
            <a:prstGeom prst="parallelogram">
              <a:avLst>
                <a:gd name="adj" fmla="val 127767"/>
              </a:avLst>
            </a:prstGeom>
            <a:solidFill>
              <a:srgbClr val="00B050">
                <a:alpha val="8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r Verbinder 43">
              <a:extLst>
                <a:ext uri="{FF2B5EF4-FFF2-40B4-BE49-F238E27FC236}">
                  <a16:creationId xmlns:a16="http://schemas.microsoft.com/office/drawing/2014/main" id="{38886CC6-8125-764C-89FA-459A4AF3821A}"/>
                </a:ext>
              </a:extLst>
            </p:cNvPr>
            <p:cNvCxnSpPr>
              <a:cxnSpLocks/>
            </p:cNvCxnSpPr>
            <p:nvPr/>
          </p:nvCxnSpPr>
          <p:spPr>
            <a:xfrm flipV="1">
              <a:off x="5391487" y="2420114"/>
              <a:ext cx="772583" cy="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 name="Textfeld 3">
            <a:extLst>
              <a:ext uri="{FF2B5EF4-FFF2-40B4-BE49-F238E27FC236}">
                <a16:creationId xmlns:a16="http://schemas.microsoft.com/office/drawing/2014/main" id="{0F7C77A6-1BDE-8E41-B6B0-9AEF08DB06CD}"/>
              </a:ext>
            </a:extLst>
          </p:cNvPr>
          <p:cNvSpPr txBox="1"/>
          <p:nvPr/>
        </p:nvSpPr>
        <p:spPr>
          <a:xfrm>
            <a:off x="3069461" y="1441377"/>
            <a:ext cx="4832424" cy="2677656"/>
          </a:xfrm>
          <a:prstGeom prst="rect">
            <a:avLst/>
          </a:prstGeom>
          <a:noFill/>
        </p:spPr>
        <p:txBody>
          <a:bodyPr wrap="square" rtlCol="0">
            <a:spAutoFit/>
          </a:bodyPr>
          <a:lstStyle/>
          <a:p>
            <a:pPr marL="171450" indent="-171450">
              <a:buFontTx/>
              <a:buChar char="-"/>
            </a:pPr>
            <a:r>
              <a:rPr lang="de-DE" sz="1200" dirty="0"/>
              <a:t>Ein erstes Atommodell</a:t>
            </a:r>
          </a:p>
          <a:p>
            <a:endParaRPr lang="de-DE" sz="1200" dirty="0"/>
          </a:p>
          <a:p>
            <a:endParaRPr lang="de-DE" sz="1200" dirty="0"/>
          </a:p>
          <a:p>
            <a:endParaRPr lang="de-DE" sz="1200" dirty="0"/>
          </a:p>
          <a:p>
            <a:endParaRPr lang="de-DE" sz="1200" dirty="0"/>
          </a:p>
          <a:p>
            <a:endParaRPr lang="de-DE" sz="1200" dirty="0"/>
          </a:p>
          <a:p>
            <a:pPr marL="171450" indent="-171450">
              <a:buFontTx/>
              <a:buChar char="-"/>
            </a:pPr>
            <a:r>
              <a:rPr lang="de-DE" sz="1200" dirty="0"/>
              <a:t>Chemische Reaktion – Wechselwirkung zwischen Stoffen</a:t>
            </a:r>
          </a:p>
          <a:p>
            <a:endParaRPr lang="de-DE" sz="1200" dirty="0"/>
          </a:p>
          <a:p>
            <a:endParaRPr lang="de-DE" sz="1200" dirty="0"/>
          </a:p>
          <a:p>
            <a:endParaRPr lang="de-DE" sz="1200" dirty="0"/>
          </a:p>
          <a:p>
            <a:endParaRPr lang="de-DE" sz="1200" dirty="0"/>
          </a:p>
          <a:p>
            <a:endParaRPr lang="de-DE" sz="1200" dirty="0"/>
          </a:p>
          <a:p>
            <a:pPr marL="171450" indent="-171450">
              <a:buFontTx/>
              <a:buChar char="-"/>
            </a:pPr>
            <a:r>
              <a:rPr lang="de-DE" sz="1200" dirty="0"/>
              <a:t>Stoffe und ihre Eigenschaften</a:t>
            </a:r>
          </a:p>
          <a:p>
            <a:r>
              <a:rPr lang="de-DE" sz="1200" dirty="0"/>
              <a:t>	(messbar, z.B. Schmelz- und Siedepunkt Dichte)</a:t>
            </a:r>
          </a:p>
        </p:txBody>
      </p:sp>
      <p:cxnSp>
        <p:nvCxnSpPr>
          <p:cNvPr id="15" name="Gerade Verbindung mit Pfeil 14">
            <a:extLst>
              <a:ext uri="{FF2B5EF4-FFF2-40B4-BE49-F238E27FC236}">
                <a16:creationId xmlns:a16="http://schemas.microsoft.com/office/drawing/2014/main" id="{7DE5055D-07EB-C047-80F1-5AA40F84BFEC}"/>
              </a:ext>
            </a:extLst>
          </p:cNvPr>
          <p:cNvCxnSpPr>
            <a:cxnSpLocks/>
          </p:cNvCxnSpPr>
          <p:nvPr/>
        </p:nvCxnSpPr>
        <p:spPr>
          <a:xfrm flipH="1" flipV="1">
            <a:off x="490511" y="1424067"/>
            <a:ext cx="971999" cy="2488366"/>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E6DECAED-09CC-E04B-8975-6C9BC043F4F7}"/>
              </a:ext>
            </a:extLst>
          </p:cNvPr>
          <p:cNvSpPr txBox="1"/>
          <p:nvPr/>
        </p:nvSpPr>
        <p:spPr>
          <a:xfrm>
            <a:off x="5418297" y="3029811"/>
            <a:ext cx="4452079" cy="646331"/>
          </a:xfrm>
          <a:prstGeom prst="rect">
            <a:avLst/>
          </a:prstGeom>
          <a:noFill/>
        </p:spPr>
        <p:txBody>
          <a:bodyPr wrap="square" rtlCol="0">
            <a:spAutoFit/>
          </a:bodyPr>
          <a:lstStyle/>
          <a:p>
            <a:r>
              <a:rPr lang="de-DE" sz="1200" dirty="0"/>
              <a:t>Perspektivwechsel: </a:t>
            </a:r>
          </a:p>
          <a:p>
            <a:r>
              <a:rPr lang="de-DE" sz="1200" dirty="0"/>
              <a:t>Stoffe sind aus Bausteinen aufgebaut</a:t>
            </a:r>
          </a:p>
          <a:p>
            <a:endParaRPr lang="de-DE" sz="1200" dirty="0"/>
          </a:p>
        </p:txBody>
      </p:sp>
      <p:sp>
        <p:nvSpPr>
          <p:cNvPr id="22" name="Textfeld 21">
            <a:extLst>
              <a:ext uri="{FF2B5EF4-FFF2-40B4-BE49-F238E27FC236}">
                <a16:creationId xmlns:a16="http://schemas.microsoft.com/office/drawing/2014/main" id="{49194B3B-4C11-6F44-88A0-2D3C91556D10}"/>
              </a:ext>
            </a:extLst>
          </p:cNvPr>
          <p:cNvSpPr txBox="1"/>
          <p:nvPr/>
        </p:nvSpPr>
        <p:spPr>
          <a:xfrm>
            <a:off x="5418297" y="1943006"/>
            <a:ext cx="4452079" cy="646331"/>
          </a:xfrm>
          <a:prstGeom prst="rect">
            <a:avLst/>
          </a:prstGeom>
          <a:noFill/>
        </p:spPr>
        <p:txBody>
          <a:bodyPr wrap="square" rtlCol="0">
            <a:spAutoFit/>
          </a:bodyPr>
          <a:lstStyle/>
          <a:p>
            <a:r>
              <a:rPr lang="de-DE" sz="1200" dirty="0"/>
              <a:t>Perspektivwechsel: </a:t>
            </a:r>
          </a:p>
          <a:p>
            <a:r>
              <a:rPr lang="de-DE" sz="1200" dirty="0"/>
              <a:t>Bausteine verändern sich während Reaktionen</a:t>
            </a:r>
          </a:p>
          <a:p>
            <a:endParaRPr lang="de-DE" sz="1200" dirty="0"/>
          </a:p>
        </p:txBody>
      </p:sp>
      <p:cxnSp>
        <p:nvCxnSpPr>
          <p:cNvPr id="23" name="Gerade Verbindung mit Pfeil 22">
            <a:extLst>
              <a:ext uri="{FF2B5EF4-FFF2-40B4-BE49-F238E27FC236}">
                <a16:creationId xmlns:a16="http://schemas.microsoft.com/office/drawing/2014/main" id="{611C3E99-1FB3-294D-B7C3-A754C0BE90F0}"/>
              </a:ext>
            </a:extLst>
          </p:cNvPr>
          <p:cNvCxnSpPr>
            <a:cxnSpLocks/>
          </p:cNvCxnSpPr>
          <p:nvPr/>
        </p:nvCxnSpPr>
        <p:spPr>
          <a:xfrm flipV="1">
            <a:off x="4859692" y="3322931"/>
            <a:ext cx="558606" cy="230833"/>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E4436A25-44B2-834B-9380-47ACEF228DB9}"/>
              </a:ext>
            </a:extLst>
          </p:cNvPr>
          <p:cNvCxnSpPr>
            <a:cxnSpLocks/>
          </p:cNvCxnSpPr>
          <p:nvPr/>
        </p:nvCxnSpPr>
        <p:spPr>
          <a:xfrm flipV="1">
            <a:off x="4859692" y="2244348"/>
            <a:ext cx="558606" cy="230833"/>
          </a:xfrm>
          <a:prstGeom prst="straightConnector1">
            <a:avLst/>
          </a:prstGeom>
          <a:ln w="31750">
            <a:solidFill>
              <a:srgbClr val="40C17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58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379887D6-D296-874A-9F1E-AB8143EE4B2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1AD4797-0944-DE4D-89A9-263D8B0091D8}"/>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Stoffe</a:t>
            </a:r>
          </a:p>
        </p:txBody>
      </p:sp>
      <p:sp>
        <p:nvSpPr>
          <p:cNvPr id="5" name="Textfeld 4">
            <a:extLst>
              <a:ext uri="{FF2B5EF4-FFF2-40B4-BE49-F238E27FC236}">
                <a16:creationId xmlns:a16="http://schemas.microsoft.com/office/drawing/2014/main" id="{F5048CF2-43B3-7548-A203-FC03920075FB}"/>
              </a:ext>
            </a:extLst>
          </p:cNvPr>
          <p:cNvSpPr txBox="1"/>
          <p:nvPr/>
        </p:nvSpPr>
        <p:spPr>
          <a:xfrm>
            <a:off x="409450" y="1230521"/>
            <a:ext cx="7655258" cy="2123658"/>
          </a:xfrm>
          <a:prstGeom prst="rect">
            <a:avLst/>
          </a:prstGeom>
          <a:noFill/>
        </p:spPr>
        <p:txBody>
          <a:bodyPr wrap="square" rtlCol="0">
            <a:spAutoFit/>
          </a:bodyPr>
          <a:lstStyle/>
          <a:p>
            <a:r>
              <a:rPr lang="de-DE" sz="1200" b="1" dirty="0"/>
              <a:t>Was ist ein Stoff?</a:t>
            </a:r>
          </a:p>
          <a:p>
            <a:endParaRPr lang="de-DE" sz="1200" b="1" dirty="0"/>
          </a:p>
          <a:p>
            <a:pPr marL="171450" indent="-171450">
              <a:buFontTx/>
              <a:buChar char="-"/>
            </a:pPr>
            <a:r>
              <a:rPr lang="de-DE" sz="1200" dirty="0"/>
              <a:t>Auch Material oder Substanz, aus denen die Dinge und Gegenstände unserer Welt bestehen (diverse Beispiele Möglich)</a:t>
            </a:r>
          </a:p>
          <a:p>
            <a:pPr marL="171450" indent="-171450">
              <a:buFontTx/>
              <a:buChar char="-"/>
            </a:pPr>
            <a:endParaRPr lang="de-DE" sz="1200" dirty="0"/>
          </a:p>
          <a:p>
            <a:pPr marL="171450" indent="-171450">
              <a:buFontTx/>
              <a:buChar char="-"/>
            </a:pPr>
            <a:r>
              <a:rPr lang="de-DE" sz="1200" dirty="0"/>
              <a:t>Die Chemie will wissen, “</a:t>
            </a:r>
            <a:r>
              <a:rPr lang="de-DE" sz="1200" i="1" dirty="0"/>
              <a:t>woraus</a:t>
            </a:r>
            <a:r>
              <a:rPr lang="de-DE" sz="1200" dirty="0"/>
              <a:t>“ Dinge bestehen</a:t>
            </a:r>
          </a:p>
          <a:p>
            <a:pPr marL="171450" indent="-171450">
              <a:buFontTx/>
              <a:buChar char="-"/>
            </a:pPr>
            <a:endParaRPr lang="de-DE" sz="1200" dirty="0"/>
          </a:p>
          <a:p>
            <a:pPr marL="171450" indent="-171450">
              <a:buFontTx/>
              <a:buChar char="-"/>
            </a:pPr>
            <a:r>
              <a:rPr lang="de-DE" sz="1200" dirty="0"/>
              <a:t>In der Regel Stoffgemische</a:t>
            </a:r>
            <a:endParaRPr lang="de-DE" sz="1200" dirty="0">
              <a:sym typeface="Wingdings" pitchFamily="2" charset="2"/>
            </a:endParaRPr>
          </a:p>
          <a:p>
            <a:pPr marL="171450" indent="-171450">
              <a:buFontTx/>
              <a:buChar char="-"/>
            </a:pPr>
            <a:endParaRPr lang="de-DE" sz="1200" dirty="0"/>
          </a:p>
          <a:p>
            <a:pPr marL="171450" indent="-171450">
              <a:buFontTx/>
              <a:buChar char="-"/>
            </a:pPr>
            <a:r>
              <a:rPr lang="de-DE" sz="1200" dirty="0"/>
              <a:t>Reinstoffe haben unter bestimmten Bedingungen typische Eigenschaften</a:t>
            </a:r>
          </a:p>
          <a:p>
            <a:pPr marL="171450" indent="-171450">
              <a:buFontTx/>
              <a:buChar char="-"/>
            </a:pPr>
            <a:endParaRPr lang="de-DE" sz="1200" dirty="0"/>
          </a:p>
          <a:p>
            <a:pPr marL="171450" indent="-171450">
              <a:buFontTx/>
              <a:buChar char="-"/>
            </a:pPr>
            <a:r>
              <a:rPr lang="de-DE" sz="1200" dirty="0"/>
              <a:t>Explizite Abgrenzung von „Nicht-Stoffen“, wie  Feuer, Wärme, Kälte.</a:t>
            </a:r>
          </a:p>
        </p:txBody>
      </p:sp>
    </p:spTree>
    <p:extLst>
      <p:ext uri="{BB962C8B-B14F-4D97-AF65-F5344CB8AC3E}">
        <p14:creationId xmlns:p14="http://schemas.microsoft.com/office/powerpoint/2010/main" val="2133114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379887D6-D296-874A-9F1E-AB8143EE4B2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1AD4797-0944-DE4D-89A9-263D8B0091D8}"/>
              </a:ext>
            </a:extLst>
          </p:cNvPr>
          <p:cNvSpPr txBox="1"/>
          <p:nvPr/>
        </p:nvSpPr>
        <p:spPr>
          <a:xfrm>
            <a:off x="421024"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Stoffe und ihre Eigenschaften</a:t>
            </a:r>
          </a:p>
        </p:txBody>
      </p:sp>
      <p:sp>
        <p:nvSpPr>
          <p:cNvPr id="5" name="Textfeld 4">
            <a:extLst>
              <a:ext uri="{FF2B5EF4-FFF2-40B4-BE49-F238E27FC236}">
                <a16:creationId xmlns:a16="http://schemas.microsoft.com/office/drawing/2014/main" id="{F5048CF2-43B3-7548-A203-FC03920075FB}"/>
              </a:ext>
            </a:extLst>
          </p:cNvPr>
          <p:cNvSpPr txBox="1"/>
          <p:nvPr/>
        </p:nvSpPr>
        <p:spPr>
          <a:xfrm>
            <a:off x="409450" y="955923"/>
            <a:ext cx="7655258" cy="3231654"/>
          </a:xfrm>
          <a:prstGeom prst="rect">
            <a:avLst/>
          </a:prstGeom>
          <a:noFill/>
        </p:spPr>
        <p:txBody>
          <a:bodyPr wrap="square" rtlCol="0">
            <a:spAutoFit/>
          </a:bodyPr>
          <a:lstStyle/>
          <a:p>
            <a:r>
              <a:rPr lang="de-DE" sz="1200" b="1" dirty="0"/>
              <a:t>Eigenschaften im Sinne der Chemie</a:t>
            </a:r>
          </a:p>
          <a:p>
            <a:endParaRPr lang="de-DE" sz="1200" dirty="0"/>
          </a:p>
          <a:p>
            <a:pPr marL="171450" indent="-171450">
              <a:buFontTx/>
              <a:buChar char="-"/>
            </a:pPr>
            <a:r>
              <a:rPr lang="de-DE" sz="1200" dirty="0"/>
              <a:t>Stoffe haben unter bestimmten Bedingungen typische Eigenschaft</a:t>
            </a:r>
            <a:r>
              <a:rPr lang="de-DE" sz="1200" b="1" dirty="0"/>
              <a:t>en</a:t>
            </a:r>
            <a:endParaRPr lang="de-DE" sz="1200" dirty="0"/>
          </a:p>
          <a:p>
            <a:pPr marL="171450" indent="-171450">
              <a:buFontTx/>
              <a:buChar char="-"/>
            </a:pPr>
            <a:endParaRPr lang="de-DE" sz="1200" dirty="0"/>
          </a:p>
          <a:p>
            <a:pPr marL="171450" indent="-171450">
              <a:buFontTx/>
              <a:buChar char="-"/>
            </a:pPr>
            <a:r>
              <a:rPr lang="de-DE" sz="1200" dirty="0"/>
              <a:t>Je nach Bedingung, können sich diese Eigenschaften ändern</a:t>
            </a:r>
          </a:p>
          <a:p>
            <a:pPr marL="171450" indent="-171450">
              <a:buFontTx/>
              <a:buChar char="-"/>
            </a:pPr>
            <a:endParaRPr lang="de-DE" sz="1200" dirty="0"/>
          </a:p>
          <a:p>
            <a:pPr marL="171450" indent="-171450">
              <a:buFontTx/>
              <a:buChar char="-"/>
            </a:pPr>
            <a:r>
              <a:rPr lang="de-DE" sz="1200" dirty="0"/>
              <a:t>Eigenschaften können wir mit unseren Sinnen wahrnehmen oder Messen</a:t>
            </a:r>
          </a:p>
          <a:p>
            <a:pPr marL="171450" indent="-171450">
              <a:buFontTx/>
              <a:buChar char="-"/>
            </a:pPr>
            <a:endParaRPr lang="de-DE" sz="1200" dirty="0"/>
          </a:p>
          <a:p>
            <a:pPr marL="171450" indent="-171450">
              <a:buFontTx/>
              <a:buChar char="-"/>
            </a:pPr>
            <a:r>
              <a:rPr lang="de-DE" sz="1200" dirty="0"/>
              <a:t>Wir können Stoffe nach ihren Eigenschaften sortieren</a:t>
            </a:r>
          </a:p>
          <a:p>
            <a:pPr marL="171450" indent="-171450">
              <a:buFontTx/>
              <a:buChar char="-"/>
            </a:pPr>
            <a:endParaRPr lang="de-DE" sz="1200" dirty="0"/>
          </a:p>
          <a:p>
            <a:pPr marL="171450" indent="-171450">
              <a:buFontTx/>
              <a:buChar char="-"/>
            </a:pPr>
            <a:r>
              <a:rPr lang="de-DE" sz="1200" dirty="0"/>
              <a:t>Wir unterscheiden messbare und nicht nicht messbare Eigenschaften</a:t>
            </a:r>
          </a:p>
          <a:p>
            <a:pPr marL="171450" indent="-171450">
              <a:buFontTx/>
              <a:buChar char="-"/>
            </a:pPr>
            <a:endParaRPr lang="de-DE" sz="1200" dirty="0"/>
          </a:p>
          <a:p>
            <a:pPr marL="171450" indent="-171450">
              <a:buFontTx/>
              <a:buChar char="-"/>
            </a:pPr>
            <a:r>
              <a:rPr lang="de-DE" sz="1200" dirty="0"/>
              <a:t>Verschiedene Stoffe können bei Raumtemperatur verschiedene Aggregatzustände haben</a:t>
            </a:r>
          </a:p>
          <a:p>
            <a:pPr marL="171450" indent="-171450">
              <a:buFontTx/>
              <a:buChar char="-"/>
            </a:pPr>
            <a:endParaRPr lang="de-DE" sz="1200" dirty="0"/>
          </a:p>
          <a:p>
            <a:pPr marL="171450" indent="-171450">
              <a:buFontTx/>
              <a:buChar char="-"/>
            </a:pPr>
            <a:r>
              <a:rPr lang="de-DE" sz="1200" dirty="0"/>
              <a:t>Bei der Änderung des Aggregatzustands bleiben die Stoffe erhalten</a:t>
            </a:r>
          </a:p>
          <a:p>
            <a:pPr marL="171450" indent="-171450">
              <a:buFontTx/>
              <a:buChar char="-"/>
            </a:pPr>
            <a:endParaRPr lang="de-DE" sz="1200" dirty="0"/>
          </a:p>
          <a:p>
            <a:pPr marL="171450" indent="-171450">
              <a:buFontTx/>
              <a:buChar char="-"/>
            </a:pPr>
            <a:r>
              <a:rPr lang="de-DE" sz="1200" dirty="0"/>
              <a:t>Wir nutzen die Eigenschaften der Stoffe um Stoffgemische zu trennen</a:t>
            </a:r>
          </a:p>
        </p:txBody>
      </p:sp>
      <p:pic>
        <p:nvPicPr>
          <p:cNvPr id="6" name="Grafik 5">
            <a:extLst>
              <a:ext uri="{FF2B5EF4-FFF2-40B4-BE49-F238E27FC236}">
                <a16:creationId xmlns:a16="http://schemas.microsoft.com/office/drawing/2014/main" id="{24965F58-8394-7D4B-904D-256B10148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496" y="794356"/>
            <a:ext cx="2267068" cy="2077014"/>
          </a:xfrm>
          <a:prstGeom prst="rect">
            <a:avLst/>
          </a:prstGeom>
        </p:spPr>
      </p:pic>
    </p:spTree>
    <p:extLst>
      <p:ext uri="{BB962C8B-B14F-4D97-AF65-F5344CB8AC3E}">
        <p14:creationId xmlns:p14="http://schemas.microsoft.com/office/powerpoint/2010/main" val="4044713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379887D6-D296-874A-9F1E-AB8143EE4B2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1AD4797-0944-DE4D-89A9-263D8B0091D8}"/>
              </a:ext>
            </a:extLst>
          </p:cNvPr>
          <p:cNvSpPr txBox="1"/>
          <p:nvPr/>
        </p:nvSpPr>
        <p:spPr>
          <a:xfrm>
            <a:off x="421024" y="447623"/>
            <a:ext cx="7898517" cy="346733"/>
          </a:xfrm>
          <a:prstGeom prst="rect">
            <a:avLst/>
          </a:prstGeom>
          <a:noFill/>
        </p:spPr>
        <p:txBody>
          <a:bodyPr wrap="square" lIns="0" tIns="0" rIns="0" bIns="0" rtlCol="0">
            <a:noAutofit/>
          </a:bodyPr>
          <a:lstStyle/>
          <a:p>
            <a:r>
              <a:rPr lang="de-DE" sz="2000" dirty="0">
                <a:latin typeface="Palatino Linotype" panose="02040502050505030304" pitchFamily="18" charset="0"/>
              </a:rPr>
              <a:t>Rekonstruktion – Perspektivwechsel: Stoffe und Bausteine</a:t>
            </a:r>
          </a:p>
        </p:txBody>
      </p:sp>
      <p:sp>
        <p:nvSpPr>
          <p:cNvPr id="5" name="Textfeld 4">
            <a:extLst>
              <a:ext uri="{FF2B5EF4-FFF2-40B4-BE49-F238E27FC236}">
                <a16:creationId xmlns:a16="http://schemas.microsoft.com/office/drawing/2014/main" id="{F7951977-0B13-C049-9FFA-83890EA7F0F7}"/>
              </a:ext>
            </a:extLst>
          </p:cNvPr>
          <p:cNvSpPr txBox="1"/>
          <p:nvPr/>
        </p:nvSpPr>
        <p:spPr>
          <a:xfrm>
            <a:off x="630834" y="1037064"/>
            <a:ext cx="6579219" cy="3231654"/>
          </a:xfrm>
          <a:prstGeom prst="rect">
            <a:avLst/>
          </a:prstGeom>
          <a:noFill/>
        </p:spPr>
        <p:txBody>
          <a:bodyPr wrap="square" rtlCol="0">
            <a:spAutoFit/>
          </a:bodyPr>
          <a:lstStyle/>
          <a:p>
            <a:r>
              <a:rPr lang="de-DE" sz="1200" dirty="0"/>
              <a:t>Alle Stoffe „bestehen“ aus für sie charakteristischen </a:t>
            </a:r>
            <a:r>
              <a:rPr lang="de-DE" sz="1200" b="1" dirty="0"/>
              <a:t>Bausteinen</a:t>
            </a:r>
          </a:p>
          <a:p>
            <a:endParaRPr lang="de-DE" sz="1200" b="1" dirty="0"/>
          </a:p>
          <a:p>
            <a:pPr marL="171450" indent="-171450">
              <a:buFontTx/>
              <a:buChar char="-"/>
            </a:pPr>
            <a:r>
              <a:rPr lang="de-DE" sz="1200" dirty="0"/>
              <a:t>Diese Bausteine „Bilden den Stoff“</a:t>
            </a:r>
          </a:p>
          <a:p>
            <a:pPr marL="171450" indent="-171450">
              <a:buFontTx/>
              <a:buChar char="-"/>
            </a:pPr>
            <a:endParaRPr lang="de-DE" sz="1200" dirty="0"/>
          </a:p>
          <a:p>
            <a:pPr marL="171450" indent="-171450">
              <a:buFontTx/>
              <a:buChar char="-"/>
            </a:pPr>
            <a:r>
              <a:rPr lang="de-DE" sz="1200" dirty="0"/>
              <a:t>Sie sind mit bloßem Auge nicht zu erkenne, darum verwenden wir Modelle </a:t>
            </a:r>
          </a:p>
          <a:p>
            <a:pPr marL="171450" indent="-171450">
              <a:buFontTx/>
              <a:buChar char="-"/>
            </a:pPr>
            <a:endParaRPr lang="de-DE" sz="1200" dirty="0"/>
          </a:p>
          <a:p>
            <a:pPr marL="171450" indent="-171450">
              <a:buFontTx/>
              <a:buChar char="-"/>
            </a:pPr>
            <a:r>
              <a:rPr lang="de-DE" sz="1200" dirty="0"/>
              <a:t>Stoffe können auch durch ein Modell ihrer Bausteine beschrieben werden</a:t>
            </a:r>
          </a:p>
          <a:p>
            <a:r>
              <a:rPr lang="de-DE" sz="1200" dirty="0"/>
              <a:t>	Also hängen Stoffeigenschaften von der Art der Bausteine ab</a:t>
            </a:r>
          </a:p>
          <a:p>
            <a:endParaRPr lang="de-DE" sz="1200" dirty="0"/>
          </a:p>
          <a:p>
            <a:pPr marL="171450" indent="-171450">
              <a:buFontTx/>
              <a:buChar char="-"/>
            </a:pPr>
            <a:r>
              <a:rPr lang="de-DE" sz="1200" dirty="0"/>
              <a:t>Verschiedene Stoffe bestehen aus verschiedenen Bausteinen</a:t>
            </a:r>
          </a:p>
          <a:p>
            <a:pPr marL="171450" indent="-171450">
              <a:buFontTx/>
              <a:buChar char="-"/>
            </a:pPr>
            <a:endParaRPr lang="de-DE" sz="1200" dirty="0"/>
          </a:p>
          <a:p>
            <a:pPr marL="171450" indent="-171450">
              <a:buFontTx/>
              <a:buChar char="-"/>
            </a:pPr>
            <a:r>
              <a:rPr lang="de-DE" sz="1200" dirty="0"/>
              <a:t>Bausteine können sich in Größe, Form und Masse unterscheiden. Dies sind nur Modelleigenschaften</a:t>
            </a:r>
          </a:p>
          <a:p>
            <a:pPr marL="171450" indent="-171450">
              <a:buFontTx/>
              <a:buChar char="-"/>
            </a:pPr>
            <a:endParaRPr lang="de-DE" sz="1200" dirty="0"/>
          </a:p>
          <a:p>
            <a:pPr marL="171450" indent="-171450">
              <a:buFontTx/>
              <a:buChar char="-"/>
            </a:pPr>
            <a:r>
              <a:rPr lang="de-DE" sz="1200" dirty="0"/>
              <a:t>Bausteine wechselwirken miteinander –&gt; Aggregatzustand</a:t>
            </a:r>
          </a:p>
          <a:p>
            <a:pPr marL="171450" indent="-171450">
              <a:buFontTx/>
              <a:buChar char="-"/>
            </a:pPr>
            <a:endParaRPr lang="de-DE" sz="1200" dirty="0"/>
          </a:p>
          <a:p>
            <a:pPr marL="171450" indent="-171450">
              <a:buFontTx/>
              <a:buChar char="-"/>
            </a:pPr>
            <a:r>
              <a:rPr lang="de-DE" sz="1200" dirty="0"/>
              <a:t>Wenn Stoffe beim Wechsel des Aggregatzustand erhalten bleiben, bleiben es auch die Bausteine</a:t>
            </a:r>
          </a:p>
          <a:p>
            <a:pPr marL="171450" indent="-171450">
              <a:buFontTx/>
              <a:buChar char="-"/>
            </a:pPr>
            <a:endParaRPr lang="de-DE" sz="1200" dirty="0"/>
          </a:p>
        </p:txBody>
      </p:sp>
      <p:grpSp>
        <p:nvGrpSpPr>
          <p:cNvPr id="11" name="Gruppieren 10">
            <a:extLst>
              <a:ext uri="{FF2B5EF4-FFF2-40B4-BE49-F238E27FC236}">
                <a16:creationId xmlns:a16="http://schemas.microsoft.com/office/drawing/2014/main" id="{915957CF-FEA6-064D-A67A-06595FFEFAC4}"/>
              </a:ext>
            </a:extLst>
          </p:cNvPr>
          <p:cNvGrpSpPr/>
          <p:nvPr/>
        </p:nvGrpSpPr>
        <p:grpSpPr>
          <a:xfrm>
            <a:off x="6740447" y="1304375"/>
            <a:ext cx="1464728" cy="1276133"/>
            <a:chOff x="6740447" y="1304375"/>
            <a:chExt cx="1464728" cy="1276133"/>
          </a:xfrm>
        </p:grpSpPr>
        <p:sp>
          <p:nvSpPr>
            <p:cNvPr id="2" name="Oval 1">
              <a:extLst>
                <a:ext uri="{FF2B5EF4-FFF2-40B4-BE49-F238E27FC236}">
                  <a16:creationId xmlns:a16="http://schemas.microsoft.com/office/drawing/2014/main" id="{D415494B-B537-F84F-A60D-82DF6FD762F9}"/>
                </a:ext>
              </a:extLst>
            </p:cNvPr>
            <p:cNvSpPr>
              <a:spLocks noChangeAspect="1"/>
            </p:cNvSpPr>
            <p:nvPr/>
          </p:nvSpPr>
          <p:spPr>
            <a:xfrm rot="1303155">
              <a:off x="6909432" y="1304375"/>
              <a:ext cx="1102512" cy="1102512"/>
            </a:xfrm>
            <a:prstGeom prst="ellipse">
              <a:avLst/>
            </a:prstGeom>
            <a:solidFill>
              <a:srgbClr val="C00000"/>
            </a:solidFill>
            <a:ln>
              <a:noFill/>
            </a:ln>
            <a:effectLst>
              <a:outerShdw blurRad="127000" dir="5400000" algn="ctr" rotWithShape="0">
                <a:srgbClr val="000000">
                  <a:alpha val="43137"/>
                </a:srgbClr>
              </a:outerShdw>
              <a:softEdge rad="25400"/>
            </a:effectLst>
            <a:scene3d>
              <a:camera prst="orthographicFront"/>
              <a:lightRig rig="threePt" dir="t"/>
            </a:scene3d>
            <a:sp3d>
              <a:bevelT w="444500" h="323850"/>
              <a:bevelB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Oval 6">
              <a:extLst>
                <a:ext uri="{FF2B5EF4-FFF2-40B4-BE49-F238E27FC236}">
                  <a16:creationId xmlns:a16="http://schemas.microsoft.com/office/drawing/2014/main" id="{BDC13DA1-7979-3F48-8655-351AAF8B5168}"/>
                </a:ext>
              </a:extLst>
            </p:cNvPr>
            <p:cNvSpPr>
              <a:spLocks noChangeAspect="1"/>
            </p:cNvSpPr>
            <p:nvPr/>
          </p:nvSpPr>
          <p:spPr>
            <a:xfrm rot="1303155">
              <a:off x="6740447" y="1953957"/>
              <a:ext cx="626551" cy="626551"/>
            </a:xfrm>
            <a:prstGeom prst="ellipse">
              <a:avLst/>
            </a:prstGeom>
            <a:solidFill>
              <a:schemeClr val="bg1">
                <a:lumMod val="85000"/>
              </a:schemeClr>
            </a:solidFill>
            <a:ln>
              <a:noFill/>
            </a:ln>
            <a:effectLst>
              <a:softEdge rad="38100"/>
            </a:effectLst>
            <a:scene3d>
              <a:camera prst="orthographicFront"/>
              <a:lightRig rig="threePt" dir="t"/>
            </a:scene3d>
            <a:sp3d>
              <a:bevelT w="336550" h="247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Oval 8">
              <a:extLst>
                <a:ext uri="{FF2B5EF4-FFF2-40B4-BE49-F238E27FC236}">
                  <a16:creationId xmlns:a16="http://schemas.microsoft.com/office/drawing/2014/main" id="{D8A4F556-3BB9-6042-BC10-94CCD7D0977E}"/>
                </a:ext>
              </a:extLst>
            </p:cNvPr>
            <p:cNvSpPr>
              <a:spLocks noChangeAspect="1"/>
            </p:cNvSpPr>
            <p:nvPr/>
          </p:nvSpPr>
          <p:spPr>
            <a:xfrm rot="1303155">
              <a:off x="7578624" y="1932650"/>
              <a:ext cx="626551" cy="626551"/>
            </a:xfrm>
            <a:prstGeom prst="ellipse">
              <a:avLst/>
            </a:prstGeom>
            <a:solidFill>
              <a:schemeClr val="bg1">
                <a:lumMod val="85000"/>
              </a:schemeClr>
            </a:solidFill>
            <a:ln>
              <a:noFill/>
            </a:ln>
            <a:effectLst>
              <a:softEdge rad="38100"/>
            </a:effectLst>
            <a:scene3d>
              <a:camera prst="orthographicFront"/>
              <a:lightRig rig="threePt" dir="t"/>
            </a:scene3d>
            <a:sp3d>
              <a:bevelT w="317500"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2" name="Textfeld 11">
            <a:extLst>
              <a:ext uri="{FF2B5EF4-FFF2-40B4-BE49-F238E27FC236}">
                <a16:creationId xmlns:a16="http://schemas.microsoft.com/office/drawing/2014/main" id="{647EAC03-950B-4A4E-978F-C627302209E0}"/>
              </a:ext>
            </a:extLst>
          </p:cNvPr>
          <p:cNvSpPr txBox="1"/>
          <p:nvPr/>
        </p:nvSpPr>
        <p:spPr>
          <a:xfrm>
            <a:off x="6981391" y="2570323"/>
            <a:ext cx="1308295" cy="207749"/>
          </a:xfrm>
          <a:prstGeom prst="rect">
            <a:avLst/>
          </a:prstGeom>
          <a:noFill/>
        </p:spPr>
        <p:txBody>
          <a:bodyPr wrap="square" rtlCol="0">
            <a:spAutoFit/>
          </a:bodyPr>
          <a:lstStyle/>
          <a:p>
            <a:r>
              <a:rPr lang="de-DE" sz="750" dirty="0"/>
              <a:t>Ein Wasser-Baustein</a:t>
            </a:r>
          </a:p>
        </p:txBody>
      </p:sp>
    </p:spTree>
    <p:extLst>
      <p:ext uri="{BB962C8B-B14F-4D97-AF65-F5344CB8AC3E}">
        <p14:creationId xmlns:p14="http://schemas.microsoft.com/office/powerpoint/2010/main" val="3046024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379887D6-D296-874A-9F1E-AB8143EE4B24}"/>
              </a:ext>
            </a:extLst>
          </p:cNvPr>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D1AD4797-0944-DE4D-89A9-263D8B0091D8}"/>
              </a:ext>
            </a:extLst>
          </p:cNvPr>
          <p:cNvSpPr txBox="1"/>
          <p:nvPr/>
        </p:nvSpPr>
        <p:spPr>
          <a:xfrm>
            <a:off x="421024" y="447623"/>
            <a:ext cx="7898517" cy="346733"/>
          </a:xfrm>
          <a:prstGeom prst="rect">
            <a:avLst/>
          </a:prstGeom>
          <a:noFill/>
        </p:spPr>
        <p:txBody>
          <a:bodyPr wrap="square" lIns="0" tIns="0" rIns="0" bIns="0" rtlCol="0">
            <a:noAutofit/>
          </a:bodyPr>
          <a:lstStyle/>
          <a:p>
            <a:r>
              <a:rPr lang="de-DE" sz="2000" dirty="0">
                <a:latin typeface="Palatino Linotype" panose="02040502050505030304" pitchFamily="18" charset="0"/>
              </a:rPr>
              <a:t>Nutzen</a:t>
            </a:r>
          </a:p>
        </p:txBody>
      </p:sp>
      <p:sp>
        <p:nvSpPr>
          <p:cNvPr id="5" name="Textfeld 4">
            <a:extLst>
              <a:ext uri="{FF2B5EF4-FFF2-40B4-BE49-F238E27FC236}">
                <a16:creationId xmlns:a16="http://schemas.microsoft.com/office/drawing/2014/main" id="{F7951977-0B13-C049-9FFA-83890EA7F0F7}"/>
              </a:ext>
            </a:extLst>
          </p:cNvPr>
          <p:cNvSpPr txBox="1"/>
          <p:nvPr/>
        </p:nvSpPr>
        <p:spPr>
          <a:xfrm>
            <a:off x="630834" y="1037064"/>
            <a:ext cx="6579219" cy="1938992"/>
          </a:xfrm>
          <a:prstGeom prst="rect">
            <a:avLst/>
          </a:prstGeom>
          <a:noFill/>
        </p:spPr>
        <p:txBody>
          <a:bodyPr wrap="square" rtlCol="0">
            <a:spAutoFit/>
          </a:bodyPr>
          <a:lstStyle/>
          <a:p>
            <a:r>
              <a:rPr lang="de-DE" sz="1200" dirty="0"/>
              <a:t>Klassengerechte Anpassung von:</a:t>
            </a:r>
          </a:p>
          <a:p>
            <a:endParaRPr lang="de-DE" sz="1200" dirty="0"/>
          </a:p>
          <a:p>
            <a:pPr marL="171450" indent="-171450">
              <a:buFontTx/>
              <a:buChar char="-"/>
            </a:pPr>
            <a:r>
              <a:rPr lang="de-DE" sz="1200" dirty="0"/>
              <a:t>Stoffverteilungsplänen</a:t>
            </a:r>
          </a:p>
          <a:p>
            <a:pPr marL="171450" indent="-171450">
              <a:buFontTx/>
              <a:buChar char="-"/>
            </a:pPr>
            <a:endParaRPr lang="de-DE" sz="1200" dirty="0"/>
          </a:p>
          <a:p>
            <a:pPr marL="171450" indent="-171450">
              <a:buFontTx/>
              <a:buChar char="-"/>
            </a:pPr>
            <a:r>
              <a:rPr lang="de-DE" sz="1200" dirty="0"/>
              <a:t>Unterrichtseinheiten/ Projekten</a:t>
            </a:r>
          </a:p>
          <a:p>
            <a:pPr marL="171450" indent="-171450">
              <a:buFontTx/>
              <a:buChar char="-"/>
            </a:pPr>
            <a:endParaRPr lang="de-DE" sz="1200" dirty="0"/>
          </a:p>
          <a:p>
            <a:pPr marL="171450" indent="-171450">
              <a:buFontTx/>
              <a:buChar char="-"/>
            </a:pPr>
            <a:r>
              <a:rPr lang="de-DE" sz="1200" dirty="0"/>
              <a:t>Experimenten</a:t>
            </a:r>
          </a:p>
          <a:p>
            <a:pPr marL="171450" indent="-171450">
              <a:buFontTx/>
              <a:buChar char="-"/>
            </a:pPr>
            <a:endParaRPr lang="de-DE" sz="1200" dirty="0"/>
          </a:p>
          <a:p>
            <a:r>
              <a:rPr lang="de-DE" sz="1200" dirty="0"/>
              <a:t>Kontextualisierung</a:t>
            </a:r>
          </a:p>
          <a:p>
            <a:endParaRPr lang="de-DE" sz="1200" b="1" dirty="0"/>
          </a:p>
        </p:txBody>
      </p:sp>
    </p:spTree>
    <p:extLst>
      <p:ext uri="{BB962C8B-B14F-4D97-AF65-F5344CB8AC3E}">
        <p14:creationId xmlns:p14="http://schemas.microsoft.com/office/powerpoint/2010/main" val="883704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2"/>
            <a:ext cx="9161937" cy="4500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descr="T:\mav\Corporate Design\Originaldaten\CD_FSU\PowerPoint\PPP_Präsident\bilder\uni_siegel_blau.png"/>
          <p:cNvPicPr>
            <a:picLocks noChangeAspect="1" noChangeArrowheads="1"/>
          </p:cNvPicPr>
          <p:nvPr/>
        </p:nvPicPr>
        <p:blipFill rotWithShape="1">
          <a:blip r:embed="rId3">
            <a:extLst>
              <a:ext uri="{28A0092B-C50C-407E-A947-70E740481C1C}">
                <a14:useLocalDpi xmlns:a14="http://schemas.microsoft.com/office/drawing/2010/main" val="0"/>
              </a:ext>
            </a:extLst>
          </a:blip>
          <a:srcRect l="-5663" t="10878" r="22089" b="26902"/>
          <a:stretch/>
        </p:blipFill>
        <p:spPr bwMode="auto">
          <a:xfrm>
            <a:off x="3111768" y="0"/>
            <a:ext cx="6044400" cy="450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50000" y="2941320"/>
            <a:ext cx="4122000" cy="10726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15"/>
          <p:cNvCxnSpPr/>
          <p:nvPr/>
        </p:nvCxnSpPr>
        <p:spPr>
          <a:xfrm>
            <a:off x="665961" y="3184579"/>
            <a:ext cx="36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65961" y="3268980"/>
            <a:ext cx="3585999" cy="707886"/>
          </a:xfrm>
          <a:prstGeom prst="rect">
            <a:avLst/>
          </a:prstGeom>
          <a:noFill/>
        </p:spPr>
        <p:txBody>
          <a:bodyPr wrap="square" lIns="0" tIns="0" rIns="0" bIns="0" rtlCol="0">
            <a:noAutofit/>
          </a:bodyPr>
          <a:lstStyle/>
          <a:p>
            <a:r>
              <a:rPr lang="de-DE" sz="2000" dirty="0">
                <a:latin typeface="Palatino Linotype" panose="02040502050505030304" pitchFamily="18" charset="0"/>
              </a:rPr>
              <a:t>Vielen Dank </a:t>
            </a:r>
          </a:p>
          <a:p>
            <a:r>
              <a:rPr lang="de-DE" sz="2000" dirty="0">
                <a:latin typeface="Palatino Linotype" panose="02040502050505030304" pitchFamily="18" charset="0"/>
              </a:rPr>
              <a:t>für Ihre Aufmerksamkeit!</a:t>
            </a:r>
          </a:p>
        </p:txBody>
      </p:sp>
    </p:spTree>
    <p:extLst>
      <p:ext uri="{BB962C8B-B14F-4D97-AF65-F5344CB8AC3E}">
        <p14:creationId xmlns:p14="http://schemas.microsoft.com/office/powerpoint/2010/main" val="56046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Reduktion – Reduktionsfeld nach Grüner</a:t>
            </a:r>
          </a:p>
        </p:txBody>
      </p:sp>
      <p:sp>
        <p:nvSpPr>
          <p:cNvPr id="26" name="Textplatzhalter 1">
            <a:extLst>
              <a:ext uri="{FF2B5EF4-FFF2-40B4-BE49-F238E27FC236}">
                <a16:creationId xmlns:a16="http://schemas.microsoft.com/office/drawing/2014/main" id="{7F1A9691-E3F1-4E7C-A477-26B915123FA2}"/>
              </a:ext>
            </a:extLst>
          </p:cNvPr>
          <p:cNvSpPr txBox="1">
            <a:spLocks/>
          </p:cNvSpPr>
          <p:nvPr/>
        </p:nvSpPr>
        <p:spPr>
          <a:xfrm>
            <a:off x="1644142" y="4704708"/>
            <a:ext cx="5335398" cy="400143"/>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Rösler, Horst F.: Die didaktische Reduktion - eine Bestandsaufnahme. - In: Naturwissenschaften im Unterricht. Chemie, 7 (44) (1996) 34, S. 4-8 </a:t>
            </a:r>
          </a:p>
        </p:txBody>
      </p:sp>
      <p:sp>
        <p:nvSpPr>
          <p:cNvPr id="29" name="Textfeld 28">
            <a:extLst>
              <a:ext uri="{FF2B5EF4-FFF2-40B4-BE49-F238E27FC236}">
                <a16:creationId xmlns:a16="http://schemas.microsoft.com/office/drawing/2014/main" id="{16F23A54-B47E-492A-A87F-984F066BA317}"/>
              </a:ext>
            </a:extLst>
          </p:cNvPr>
          <p:cNvSpPr txBox="1"/>
          <p:nvPr/>
        </p:nvSpPr>
        <p:spPr>
          <a:xfrm>
            <a:off x="4862457" y="1290223"/>
            <a:ext cx="2869981" cy="422801"/>
          </a:xfrm>
          <a:prstGeom prst="rect">
            <a:avLst/>
          </a:prstGeom>
          <a:noFill/>
        </p:spPr>
        <p:txBody>
          <a:bodyPr wrap="none" rtlCol="0">
            <a:spAutoFit/>
          </a:bodyPr>
          <a:lstStyle/>
          <a:p>
            <a:r>
              <a:rPr lang="de-DE" dirty="0"/>
              <a:t>Horizontale Reduktion</a:t>
            </a:r>
          </a:p>
        </p:txBody>
      </p:sp>
      <p:sp>
        <p:nvSpPr>
          <p:cNvPr id="37" name="Textfeld 36">
            <a:extLst>
              <a:ext uri="{FF2B5EF4-FFF2-40B4-BE49-F238E27FC236}">
                <a16:creationId xmlns:a16="http://schemas.microsoft.com/office/drawing/2014/main" id="{953605BB-85F2-4F8D-A97C-8D3480835DCC}"/>
              </a:ext>
            </a:extLst>
          </p:cNvPr>
          <p:cNvSpPr txBox="1"/>
          <p:nvPr/>
        </p:nvSpPr>
        <p:spPr>
          <a:xfrm>
            <a:off x="901742" y="1330357"/>
            <a:ext cx="2674409" cy="482715"/>
          </a:xfrm>
          <a:prstGeom prst="rect">
            <a:avLst/>
          </a:prstGeom>
          <a:noFill/>
        </p:spPr>
        <p:txBody>
          <a:bodyPr wrap="none" rtlCol="0">
            <a:spAutoFit/>
          </a:bodyPr>
          <a:lstStyle/>
          <a:p>
            <a:r>
              <a:rPr lang="de-DE" dirty="0"/>
              <a:t>Vertikale Reduktion</a:t>
            </a:r>
          </a:p>
        </p:txBody>
      </p:sp>
    </p:spTree>
    <p:custDataLst>
      <p:tags r:id="rId1"/>
    </p:custDataLst>
    <p:extLst>
      <p:ext uri="{BB962C8B-B14F-4D97-AF65-F5344CB8AC3E}">
        <p14:creationId xmlns:p14="http://schemas.microsoft.com/office/powerpoint/2010/main" val="396033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Reduktion – Reduktionsfeld nach Grüner</a:t>
            </a:r>
          </a:p>
        </p:txBody>
      </p:sp>
      <p:sp>
        <p:nvSpPr>
          <p:cNvPr id="26" name="Textplatzhalter 1">
            <a:extLst>
              <a:ext uri="{FF2B5EF4-FFF2-40B4-BE49-F238E27FC236}">
                <a16:creationId xmlns:a16="http://schemas.microsoft.com/office/drawing/2014/main" id="{7F1A9691-E3F1-4E7C-A477-26B915123FA2}"/>
              </a:ext>
            </a:extLst>
          </p:cNvPr>
          <p:cNvSpPr txBox="1">
            <a:spLocks/>
          </p:cNvSpPr>
          <p:nvPr/>
        </p:nvSpPr>
        <p:spPr>
          <a:xfrm>
            <a:off x="1644142" y="4704708"/>
            <a:ext cx="5335398" cy="400143"/>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Rösler, Horst F.: Die didaktische Reduktion - eine Bestandsaufnahme. - In: Naturwissenschaften im Unterricht. Chemie, 7 (44) (1996) 34, S. 4-8 </a:t>
            </a:r>
          </a:p>
        </p:txBody>
      </p:sp>
      <p:sp>
        <p:nvSpPr>
          <p:cNvPr id="29" name="Textfeld 28">
            <a:extLst>
              <a:ext uri="{FF2B5EF4-FFF2-40B4-BE49-F238E27FC236}">
                <a16:creationId xmlns:a16="http://schemas.microsoft.com/office/drawing/2014/main" id="{16F23A54-B47E-492A-A87F-984F066BA317}"/>
              </a:ext>
            </a:extLst>
          </p:cNvPr>
          <p:cNvSpPr txBox="1"/>
          <p:nvPr/>
        </p:nvSpPr>
        <p:spPr>
          <a:xfrm>
            <a:off x="4862457" y="1290223"/>
            <a:ext cx="2869981" cy="422801"/>
          </a:xfrm>
          <a:prstGeom prst="rect">
            <a:avLst/>
          </a:prstGeom>
          <a:noFill/>
        </p:spPr>
        <p:txBody>
          <a:bodyPr wrap="none" rtlCol="0">
            <a:spAutoFit/>
          </a:bodyPr>
          <a:lstStyle/>
          <a:p>
            <a:r>
              <a:rPr lang="de-DE" dirty="0"/>
              <a:t>Horizontale Reduktion</a:t>
            </a:r>
          </a:p>
        </p:txBody>
      </p:sp>
      <p:grpSp>
        <p:nvGrpSpPr>
          <p:cNvPr id="35" name="Gruppieren 34">
            <a:extLst>
              <a:ext uri="{FF2B5EF4-FFF2-40B4-BE49-F238E27FC236}">
                <a16:creationId xmlns:a16="http://schemas.microsoft.com/office/drawing/2014/main" id="{6FDC7BAC-4675-4C2C-AD27-5DD5451F9051}"/>
              </a:ext>
            </a:extLst>
          </p:cNvPr>
          <p:cNvGrpSpPr/>
          <p:nvPr/>
        </p:nvGrpSpPr>
        <p:grpSpPr>
          <a:xfrm>
            <a:off x="841980" y="1330357"/>
            <a:ext cx="2734171" cy="2714702"/>
            <a:chOff x="4412141" y="1318632"/>
            <a:chExt cx="1994776" cy="2077055"/>
          </a:xfrm>
        </p:grpSpPr>
        <p:sp>
          <p:nvSpPr>
            <p:cNvPr id="36" name="Rechteck 35">
              <a:extLst>
                <a:ext uri="{FF2B5EF4-FFF2-40B4-BE49-F238E27FC236}">
                  <a16:creationId xmlns:a16="http://schemas.microsoft.com/office/drawing/2014/main" id="{ED508DAE-C93F-4A1D-962C-11C18C0DB261}"/>
                </a:ext>
              </a:extLst>
            </p:cNvPr>
            <p:cNvSpPr/>
            <p:nvPr/>
          </p:nvSpPr>
          <p:spPr>
            <a:xfrm>
              <a:off x="4454554" y="1820411"/>
              <a:ext cx="1469776" cy="1540809"/>
            </a:xfrm>
            <a:prstGeom prst="rect">
              <a:avLst/>
            </a:prstGeom>
            <a:solidFill>
              <a:srgbClr val="BF95DF">
                <a:alpha val="8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953605BB-85F2-4F8D-A97C-8D3480835DCC}"/>
                </a:ext>
              </a:extLst>
            </p:cNvPr>
            <p:cNvSpPr txBox="1"/>
            <p:nvPr/>
          </p:nvSpPr>
          <p:spPr>
            <a:xfrm>
              <a:off x="4455742" y="1318632"/>
              <a:ext cx="1951175" cy="369332"/>
            </a:xfrm>
            <a:prstGeom prst="rect">
              <a:avLst/>
            </a:prstGeom>
            <a:noFill/>
          </p:spPr>
          <p:txBody>
            <a:bodyPr wrap="none" rtlCol="0">
              <a:spAutoFit/>
            </a:bodyPr>
            <a:lstStyle/>
            <a:p>
              <a:r>
                <a:rPr lang="de-DE" dirty="0"/>
                <a:t>Vertikale Reduktion</a:t>
              </a:r>
            </a:p>
          </p:txBody>
        </p:sp>
        <p:sp>
          <p:nvSpPr>
            <p:cNvPr id="38" name="Textfeld 37">
              <a:extLst>
                <a:ext uri="{FF2B5EF4-FFF2-40B4-BE49-F238E27FC236}">
                  <a16:creationId xmlns:a16="http://schemas.microsoft.com/office/drawing/2014/main" id="{318C7E28-5196-4F86-A1B9-6F8AB9FF1C51}"/>
                </a:ext>
              </a:extLst>
            </p:cNvPr>
            <p:cNvSpPr txBox="1"/>
            <p:nvPr/>
          </p:nvSpPr>
          <p:spPr>
            <a:xfrm>
              <a:off x="4412141" y="1820411"/>
              <a:ext cx="1515159" cy="523220"/>
            </a:xfrm>
            <a:prstGeom prst="rect">
              <a:avLst/>
            </a:prstGeom>
            <a:noFill/>
          </p:spPr>
          <p:txBody>
            <a:bodyPr wrap="none" rtlCol="0">
              <a:spAutoFit/>
            </a:bodyPr>
            <a:lstStyle/>
            <a:p>
              <a:pPr algn="ctr"/>
              <a:r>
                <a:rPr lang="de-DE" sz="1400" dirty="0"/>
                <a:t>wissenschaftlicher</a:t>
              </a:r>
            </a:p>
            <a:p>
              <a:pPr algn="ctr"/>
              <a:r>
                <a:rPr lang="de-DE" sz="1400" dirty="0"/>
                <a:t>Diskurs</a:t>
              </a:r>
            </a:p>
          </p:txBody>
        </p:sp>
        <p:sp>
          <p:nvSpPr>
            <p:cNvPr id="39" name="Textfeld 38">
              <a:extLst>
                <a:ext uri="{FF2B5EF4-FFF2-40B4-BE49-F238E27FC236}">
                  <a16:creationId xmlns:a16="http://schemas.microsoft.com/office/drawing/2014/main" id="{5827F05C-E0F4-4038-8C41-791F9EC3F297}"/>
                </a:ext>
              </a:extLst>
            </p:cNvPr>
            <p:cNvSpPr txBox="1"/>
            <p:nvPr/>
          </p:nvSpPr>
          <p:spPr>
            <a:xfrm>
              <a:off x="4600817" y="3087910"/>
              <a:ext cx="1188146" cy="307777"/>
            </a:xfrm>
            <a:prstGeom prst="rect">
              <a:avLst/>
            </a:prstGeom>
            <a:noFill/>
          </p:spPr>
          <p:txBody>
            <a:bodyPr wrap="none" rtlCol="0">
              <a:spAutoFit/>
            </a:bodyPr>
            <a:lstStyle/>
            <a:p>
              <a:pPr algn="ctr"/>
              <a:r>
                <a:rPr lang="de-DE" sz="1400" dirty="0"/>
                <a:t>Kernaussagen</a:t>
              </a:r>
            </a:p>
          </p:txBody>
        </p:sp>
        <p:cxnSp>
          <p:nvCxnSpPr>
            <p:cNvPr id="40" name="Gerader Verbinder 39">
              <a:extLst>
                <a:ext uri="{FF2B5EF4-FFF2-40B4-BE49-F238E27FC236}">
                  <a16:creationId xmlns:a16="http://schemas.microsoft.com/office/drawing/2014/main" id="{A2F231A2-1705-4A40-8097-2DB91A0F915C}"/>
                </a:ext>
              </a:extLst>
            </p:cNvPr>
            <p:cNvCxnSpPr/>
            <p:nvPr/>
          </p:nvCxnSpPr>
          <p:spPr>
            <a:xfrm>
              <a:off x="4454554" y="3087910"/>
              <a:ext cx="147274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41" name="Pfeil: nach rechts 40">
              <a:extLst>
                <a:ext uri="{FF2B5EF4-FFF2-40B4-BE49-F238E27FC236}">
                  <a16:creationId xmlns:a16="http://schemas.microsoft.com/office/drawing/2014/main" id="{90C5DFF3-000A-41C0-ABE4-77E8B35E4DE0}"/>
                </a:ext>
              </a:extLst>
            </p:cNvPr>
            <p:cNvSpPr/>
            <p:nvPr/>
          </p:nvSpPr>
          <p:spPr>
            <a:xfrm rot="5400000">
              <a:off x="4834839" y="2412823"/>
              <a:ext cx="669762" cy="523220"/>
            </a:xfrm>
            <a:prstGeom prst="rightArrow">
              <a:avLst/>
            </a:prstGeom>
            <a:solidFill>
              <a:schemeClr val="bg1">
                <a:alpha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ustDataLst>
      <p:tags r:id="rId1"/>
    </p:custDataLst>
    <p:extLst>
      <p:ext uri="{BB962C8B-B14F-4D97-AF65-F5344CB8AC3E}">
        <p14:creationId xmlns:p14="http://schemas.microsoft.com/office/powerpoint/2010/main" val="229035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6397481" cy="307594"/>
          </a:xfrm>
          <a:prstGeom prst="rect">
            <a:avLst/>
          </a:prstGeom>
          <a:noFill/>
        </p:spPr>
        <p:txBody>
          <a:bodyPr wrap="square" lIns="0" tIns="0" rIns="0" bIns="0" rtlCol="0">
            <a:noAutofit/>
          </a:bodyPr>
          <a:lstStyle/>
          <a:p>
            <a:r>
              <a:rPr lang="de-DE" sz="2000" dirty="0">
                <a:latin typeface="Palatino Linotype" panose="02040502050505030304" pitchFamily="18" charset="0"/>
              </a:rPr>
              <a:t>Didaktische Reduktion – Reduktionsfeld nach Grüner</a:t>
            </a:r>
          </a:p>
        </p:txBody>
      </p:sp>
      <p:sp>
        <p:nvSpPr>
          <p:cNvPr id="26" name="Textplatzhalter 1">
            <a:extLst>
              <a:ext uri="{FF2B5EF4-FFF2-40B4-BE49-F238E27FC236}">
                <a16:creationId xmlns:a16="http://schemas.microsoft.com/office/drawing/2014/main" id="{7F1A9691-E3F1-4E7C-A477-26B915123FA2}"/>
              </a:ext>
            </a:extLst>
          </p:cNvPr>
          <p:cNvSpPr txBox="1">
            <a:spLocks/>
          </p:cNvSpPr>
          <p:nvPr/>
        </p:nvSpPr>
        <p:spPr>
          <a:xfrm>
            <a:off x="1644142" y="4704708"/>
            <a:ext cx="5335398" cy="400143"/>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dirty="0"/>
              <a:t>Rösler, Horst F.: Die didaktische Reduktion - eine Bestandsaufnahme. - In: Naturwissenschaften im Unterricht. Chemie, 7 (44) (1996) 34, S. 4-8 </a:t>
            </a:r>
          </a:p>
        </p:txBody>
      </p:sp>
      <p:grpSp>
        <p:nvGrpSpPr>
          <p:cNvPr id="27" name="Gruppieren 26">
            <a:extLst>
              <a:ext uri="{FF2B5EF4-FFF2-40B4-BE49-F238E27FC236}">
                <a16:creationId xmlns:a16="http://schemas.microsoft.com/office/drawing/2014/main" id="{975EC036-E268-481E-9A00-C57B032F70A3}"/>
              </a:ext>
            </a:extLst>
          </p:cNvPr>
          <p:cNvGrpSpPr/>
          <p:nvPr/>
        </p:nvGrpSpPr>
        <p:grpSpPr>
          <a:xfrm>
            <a:off x="4506460" y="1290223"/>
            <a:ext cx="3225978" cy="2979552"/>
            <a:chOff x="933670" y="1281692"/>
            <a:chExt cx="2468884" cy="2602748"/>
          </a:xfrm>
        </p:grpSpPr>
        <p:sp>
          <p:nvSpPr>
            <p:cNvPr id="28" name="Trapezoid 27">
              <a:extLst>
                <a:ext uri="{FF2B5EF4-FFF2-40B4-BE49-F238E27FC236}">
                  <a16:creationId xmlns:a16="http://schemas.microsoft.com/office/drawing/2014/main" id="{9E5A60C3-E27F-4194-BAD9-423E26CE1ACA}"/>
                </a:ext>
              </a:extLst>
            </p:cNvPr>
            <p:cNvSpPr/>
            <p:nvPr/>
          </p:nvSpPr>
          <p:spPr>
            <a:xfrm rot="10800000">
              <a:off x="1107347" y="1820411"/>
              <a:ext cx="1954635" cy="1551963"/>
            </a:xfrm>
            <a:prstGeom prst="trapezoid">
              <a:avLst>
                <a:gd name="adj" fmla="val 40135"/>
              </a:avLst>
            </a:prstGeom>
            <a:solidFill>
              <a:srgbClr val="BF95DF">
                <a:alpha val="8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16F23A54-B47E-492A-A87F-984F066BA317}"/>
                </a:ext>
              </a:extLst>
            </p:cNvPr>
            <p:cNvSpPr txBox="1"/>
            <p:nvPr/>
          </p:nvSpPr>
          <p:spPr>
            <a:xfrm>
              <a:off x="1206119" y="1281692"/>
              <a:ext cx="2196435" cy="369332"/>
            </a:xfrm>
            <a:prstGeom prst="rect">
              <a:avLst/>
            </a:prstGeom>
            <a:noFill/>
          </p:spPr>
          <p:txBody>
            <a:bodyPr wrap="none" rtlCol="0">
              <a:spAutoFit/>
            </a:bodyPr>
            <a:lstStyle/>
            <a:p>
              <a:r>
                <a:rPr lang="de-DE" dirty="0"/>
                <a:t>Horizontale Reduktion</a:t>
              </a:r>
            </a:p>
          </p:txBody>
        </p:sp>
        <p:sp>
          <p:nvSpPr>
            <p:cNvPr id="30" name="Textfeld 29">
              <a:extLst>
                <a:ext uri="{FF2B5EF4-FFF2-40B4-BE49-F238E27FC236}">
                  <a16:creationId xmlns:a16="http://schemas.microsoft.com/office/drawing/2014/main" id="{FB76CD03-D079-4632-B092-AC6B018D08CF}"/>
                </a:ext>
              </a:extLst>
            </p:cNvPr>
            <p:cNvSpPr txBox="1"/>
            <p:nvPr/>
          </p:nvSpPr>
          <p:spPr>
            <a:xfrm>
              <a:off x="1616427" y="1858275"/>
              <a:ext cx="936475" cy="523220"/>
            </a:xfrm>
            <a:prstGeom prst="rect">
              <a:avLst/>
            </a:prstGeom>
            <a:noFill/>
          </p:spPr>
          <p:txBody>
            <a:bodyPr wrap="none" rtlCol="0">
              <a:spAutoFit/>
            </a:bodyPr>
            <a:lstStyle/>
            <a:p>
              <a:pPr algn="ctr"/>
              <a:r>
                <a:rPr lang="de-DE" sz="1400" dirty="0"/>
                <a:t>Gesamtes </a:t>
              </a:r>
            </a:p>
            <a:p>
              <a:pPr algn="ctr"/>
              <a:r>
                <a:rPr lang="de-DE" sz="1400" dirty="0"/>
                <a:t>Spektrum</a:t>
              </a:r>
            </a:p>
          </p:txBody>
        </p:sp>
        <p:sp>
          <p:nvSpPr>
            <p:cNvPr id="31" name="Textfeld 30">
              <a:extLst>
                <a:ext uri="{FF2B5EF4-FFF2-40B4-BE49-F238E27FC236}">
                  <a16:creationId xmlns:a16="http://schemas.microsoft.com/office/drawing/2014/main" id="{4F79DEB1-F495-4DFD-B5D3-197B9C166004}"/>
                </a:ext>
              </a:extLst>
            </p:cNvPr>
            <p:cNvSpPr txBox="1"/>
            <p:nvPr/>
          </p:nvSpPr>
          <p:spPr>
            <a:xfrm>
              <a:off x="1526391" y="3361220"/>
              <a:ext cx="1146469" cy="523220"/>
            </a:xfrm>
            <a:prstGeom prst="rect">
              <a:avLst/>
            </a:prstGeom>
            <a:noFill/>
          </p:spPr>
          <p:txBody>
            <a:bodyPr wrap="none" rtlCol="0">
              <a:spAutoFit/>
            </a:bodyPr>
            <a:lstStyle/>
            <a:p>
              <a:pPr algn="ctr"/>
              <a:r>
                <a:rPr lang="de-DE" sz="1400" dirty="0"/>
                <a:t>Einzelne </a:t>
              </a:r>
            </a:p>
            <a:p>
              <a:pPr algn="ctr"/>
              <a:r>
                <a:rPr lang="de-DE" sz="1400" dirty="0"/>
                <a:t>Fragestellung</a:t>
              </a:r>
            </a:p>
          </p:txBody>
        </p:sp>
        <p:sp>
          <p:nvSpPr>
            <p:cNvPr id="32" name="Pfeil: nach rechts 31">
              <a:extLst>
                <a:ext uri="{FF2B5EF4-FFF2-40B4-BE49-F238E27FC236}">
                  <a16:creationId xmlns:a16="http://schemas.microsoft.com/office/drawing/2014/main" id="{67FB8721-3FF1-40E7-8CC4-56C325403657}"/>
                </a:ext>
              </a:extLst>
            </p:cNvPr>
            <p:cNvSpPr/>
            <p:nvPr/>
          </p:nvSpPr>
          <p:spPr>
            <a:xfrm rot="5400000">
              <a:off x="1660132" y="2615324"/>
              <a:ext cx="815829" cy="523220"/>
            </a:xfrm>
            <a:prstGeom prst="rightArrow">
              <a:avLst/>
            </a:prstGeom>
            <a:solidFill>
              <a:schemeClr val="bg1">
                <a:alpha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rechts 32">
              <a:extLst>
                <a:ext uri="{FF2B5EF4-FFF2-40B4-BE49-F238E27FC236}">
                  <a16:creationId xmlns:a16="http://schemas.microsoft.com/office/drawing/2014/main" id="{64647E89-6D79-47BC-AC49-815B5E9C7A91}"/>
                </a:ext>
              </a:extLst>
            </p:cNvPr>
            <p:cNvSpPr/>
            <p:nvPr/>
          </p:nvSpPr>
          <p:spPr>
            <a:xfrm>
              <a:off x="933670" y="3121237"/>
              <a:ext cx="523221" cy="251138"/>
            </a:xfrm>
            <a:prstGeom prst="rightArrow">
              <a:avLst/>
            </a:prstGeom>
            <a:solidFill>
              <a:schemeClr val="bg1">
                <a:alpha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rechts 33">
              <a:extLst>
                <a:ext uri="{FF2B5EF4-FFF2-40B4-BE49-F238E27FC236}">
                  <a16:creationId xmlns:a16="http://schemas.microsoft.com/office/drawing/2014/main" id="{CC80A4F4-8AEF-4BCF-B8F5-FF8F303E07C0}"/>
                </a:ext>
              </a:extLst>
            </p:cNvPr>
            <p:cNvSpPr/>
            <p:nvPr/>
          </p:nvSpPr>
          <p:spPr>
            <a:xfrm rot="10800000">
              <a:off x="2630731" y="3148098"/>
              <a:ext cx="523221" cy="251138"/>
            </a:xfrm>
            <a:prstGeom prst="rightArrow">
              <a:avLst/>
            </a:prstGeom>
            <a:solidFill>
              <a:schemeClr val="bg1">
                <a:alpha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a:extLst>
              <a:ext uri="{FF2B5EF4-FFF2-40B4-BE49-F238E27FC236}">
                <a16:creationId xmlns:a16="http://schemas.microsoft.com/office/drawing/2014/main" id="{6FDC7BAC-4675-4C2C-AD27-5DD5451F9051}"/>
              </a:ext>
            </a:extLst>
          </p:cNvPr>
          <p:cNvGrpSpPr/>
          <p:nvPr/>
        </p:nvGrpSpPr>
        <p:grpSpPr>
          <a:xfrm>
            <a:off x="841980" y="1330357"/>
            <a:ext cx="2734171" cy="2714702"/>
            <a:chOff x="4412141" y="1318632"/>
            <a:chExt cx="1994776" cy="2077055"/>
          </a:xfrm>
        </p:grpSpPr>
        <p:sp>
          <p:nvSpPr>
            <p:cNvPr id="36" name="Rechteck 35">
              <a:extLst>
                <a:ext uri="{FF2B5EF4-FFF2-40B4-BE49-F238E27FC236}">
                  <a16:creationId xmlns:a16="http://schemas.microsoft.com/office/drawing/2014/main" id="{ED508DAE-C93F-4A1D-962C-11C18C0DB261}"/>
                </a:ext>
              </a:extLst>
            </p:cNvPr>
            <p:cNvSpPr/>
            <p:nvPr/>
          </p:nvSpPr>
          <p:spPr>
            <a:xfrm>
              <a:off x="4454554" y="1820411"/>
              <a:ext cx="1469776" cy="1540809"/>
            </a:xfrm>
            <a:prstGeom prst="rect">
              <a:avLst/>
            </a:prstGeom>
            <a:solidFill>
              <a:srgbClr val="BF95DF">
                <a:alpha val="8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953605BB-85F2-4F8D-A97C-8D3480835DCC}"/>
                </a:ext>
              </a:extLst>
            </p:cNvPr>
            <p:cNvSpPr txBox="1"/>
            <p:nvPr/>
          </p:nvSpPr>
          <p:spPr>
            <a:xfrm>
              <a:off x="4455742" y="1318632"/>
              <a:ext cx="1951175" cy="369332"/>
            </a:xfrm>
            <a:prstGeom prst="rect">
              <a:avLst/>
            </a:prstGeom>
            <a:noFill/>
          </p:spPr>
          <p:txBody>
            <a:bodyPr wrap="none" rtlCol="0">
              <a:spAutoFit/>
            </a:bodyPr>
            <a:lstStyle/>
            <a:p>
              <a:r>
                <a:rPr lang="de-DE" dirty="0"/>
                <a:t>Vertikale Reduktion</a:t>
              </a:r>
            </a:p>
          </p:txBody>
        </p:sp>
        <p:sp>
          <p:nvSpPr>
            <p:cNvPr id="38" name="Textfeld 37">
              <a:extLst>
                <a:ext uri="{FF2B5EF4-FFF2-40B4-BE49-F238E27FC236}">
                  <a16:creationId xmlns:a16="http://schemas.microsoft.com/office/drawing/2014/main" id="{318C7E28-5196-4F86-A1B9-6F8AB9FF1C51}"/>
                </a:ext>
              </a:extLst>
            </p:cNvPr>
            <p:cNvSpPr txBox="1"/>
            <p:nvPr/>
          </p:nvSpPr>
          <p:spPr>
            <a:xfrm>
              <a:off x="4412141" y="1820411"/>
              <a:ext cx="1515159" cy="523220"/>
            </a:xfrm>
            <a:prstGeom prst="rect">
              <a:avLst/>
            </a:prstGeom>
            <a:noFill/>
          </p:spPr>
          <p:txBody>
            <a:bodyPr wrap="none" rtlCol="0">
              <a:spAutoFit/>
            </a:bodyPr>
            <a:lstStyle/>
            <a:p>
              <a:pPr algn="ctr"/>
              <a:r>
                <a:rPr lang="de-DE" sz="1400" dirty="0"/>
                <a:t>wissenschaftlicher</a:t>
              </a:r>
            </a:p>
            <a:p>
              <a:pPr algn="ctr"/>
              <a:r>
                <a:rPr lang="de-DE" sz="1400" dirty="0"/>
                <a:t>Diskurs</a:t>
              </a:r>
            </a:p>
          </p:txBody>
        </p:sp>
        <p:sp>
          <p:nvSpPr>
            <p:cNvPr id="39" name="Textfeld 38">
              <a:extLst>
                <a:ext uri="{FF2B5EF4-FFF2-40B4-BE49-F238E27FC236}">
                  <a16:creationId xmlns:a16="http://schemas.microsoft.com/office/drawing/2014/main" id="{5827F05C-E0F4-4038-8C41-791F9EC3F297}"/>
                </a:ext>
              </a:extLst>
            </p:cNvPr>
            <p:cNvSpPr txBox="1"/>
            <p:nvPr/>
          </p:nvSpPr>
          <p:spPr>
            <a:xfrm>
              <a:off x="4600817" y="3087910"/>
              <a:ext cx="1188146" cy="307777"/>
            </a:xfrm>
            <a:prstGeom prst="rect">
              <a:avLst/>
            </a:prstGeom>
            <a:noFill/>
          </p:spPr>
          <p:txBody>
            <a:bodyPr wrap="none" rtlCol="0">
              <a:spAutoFit/>
            </a:bodyPr>
            <a:lstStyle/>
            <a:p>
              <a:pPr algn="ctr"/>
              <a:r>
                <a:rPr lang="de-DE" sz="1400" dirty="0"/>
                <a:t>Kernaussagen</a:t>
              </a:r>
            </a:p>
          </p:txBody>
        </p:sp>
        <p:cxnSp>
          <p:nvCxnSpPr>
            <p:cNvPr id="40" name="Gerader Verbinder 39">
              <a:extLst>
                <a:ext uri="{FF2B5EF4-FFF2-40B4-BE49-F238E27FC236}">
                  <a16:creationId xmlns:a16="http://schemas.microsoft.com/office/drawing/2014/main" id="{A2F231A2-1705-4A40-8097-2DB91A0F915C}"/>
                </a:ext>
              </a:extLst>
            </p:cNvPr>
            <p:cNvCxnSpPr/>
            <p:nvPr/>
          </p:nvCxnSpPr>
          <p:spPr>
            <a:xfrm>
              <a:off x="4454554" y="3087910"/>
              <a:ext cx="1472745"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41" name="Pfeil: nach rechts 40">
              <a:extLst>
                <a:ext uri="{FF2B5EF4-FFF2-40B4-BE49-F238E27FC236}">
                  <a16:creationId xmlns:a16="http://schemas.microsoft.com/office/drawing/2014/main" id="{90C5DFF3-000A-41C0-ABE4-77E8B35E4DE0}"/>
                </a:ext>
              </a:extLst>
            </p:cNvPr>
            <p:cNvSpPr/>
            <p:nvPr/>
          </p:nvSpPr>
          <p:spPr>
            <a:xfrm rot="5400000">
              <a:off x="4834839" y="2412823"/>
              <a:ext cx="669762" cy="523220"/>
            </a:xfrm>
            <a:prstGeom prst="rightArrow">
              <a:avLst/>
            </a:prstGeom>
            <a:solidFill>
              <a:schemeClr val="bg1">
                <a:alpha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ustDataLst>
      <p:tags r:id="rId1"/>
    </p:custDataLst>
    <p:extLst>
      <p:ext uri="{BB962C8B-B14F-4D97-AF65-F5344CB8AC3E}">
        <p14:creationId xmlns:p14="http://schemas.microsoft.com/office/powerpoint/2010/main" val="29765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9069831" cy="307593"/>
          </a:xfrm>
          <a:prstGeom prst="rect">
            <a:avLst/>
          </a:prstGeom>
          <a:noFill/>
        </p:spPr>
        <p:txBody>
          <a:bodyPr wrap="square" lIns="0" tIns="0" rIns="0" bIns="0" rtlCol="0">
            <a:noAutofit/>
          </a:bodyPr>
          <a:lstStyle/>
          <a:p>
            <a:r>
              <a:rPr lang="de-DE" sz="2000" dirty="0">
                <a:latin typeface="Palatino Linotype" panose="02040502050505030304" pitchFamily="18" charset="0"/>
              </a:rPr>
              <a:t>Maßnahmen der didaktischen Reduktion - Elementarisierungsprozesse</a:t>
            </a:r>
          </a:p>
        </p:txBody>
      </p:sp>
      <p:sp>
        <p:nvSpPr>
          <p:cNvPr id="21" name="Textfeld 20">
            <a:extLst>
              <a:ext uri="{FF2B5EF4-FFF2-40B4-BE49-F238E27FC236}">
                <a16:creationId xmlns:a16="http://schemas.microsoft.com/office/drawing/2014/main" id="{797037C4-5C69-4408-B020-7F80A6B025A3}"/>
              </a:ext>
            </a:extLst>
          </p:cNvPr>
          <p:cNvSpPr txBox="1"/>
          <p:nvPr/>
        </p:nvSpPr>
        <p:spPr>
          <a:xfrm>
            <a:off x="686907" y="922647"/>
            <a:ext cx="1733167" cy="769441"/>
          </a:xfrm>
          <a:prstGeom prst="rect">
            <a:avLst/>
          </a:prstGeom>
          <a:noFill/>
        </p:spPr>
        <p:txBody>
          <a:bodyPr wrap="none" rtlCol="0">
            <a:spAutoFit/>
          </a:bodyPr>
          <a:lstStyle/>
          <a:p>
            <a:pPr marL="285743" indent="-285743">
              <a:buFont typeface="Arial" panose="020B0604020202020204" pitchFamily="34" charset="0"/>
              <a:buChar char="•"/>
            </a:pPr>
            <a:r>
              <a:rPr lang="de-DE" sz="1400" dirty="0"/>
              <a:t>Vernachlässigung</a:t>
            </a:r>
          </a:p>
          <a:p>
            <a:pPr marL="285743" indent="-285743">
              <a:buFont typeface="Arial" panose="020B0604020202020204" pitchFamily="34" charset="0"/>
              <a:buChar char="•"/>
            </a:pPr>
            <a:endParaRPr lang="de-DE" sz="1400" dirty="0"/>
          </a:p>
          <a:p>
            <a:endParaRPr lang="de-DE" sz="1600" dirty="0"/>
          </a:p>
        </p:txBody>
      </p:sp>
      <p:sp>
        <p:nvSpPr>
          <p:cNvPr id="22" name="Textplatzhalter 1">
            <a:extLst>
              <a:ext uri="{FF2B5EF4-FFF2-40B4-BE49-F238E27FC236}">
                <a16:creationId xmlns:a16="http://schemas.microsoft.com/office/drawing/2014/main" id="{50DDD859-676D-4194-ABC9-A11483B83946}"/>
              </a:ext>
            </a:extLst>
          </p:cNvPr>
          <p:cNvSpPr txBox="1">
            <a:spLocks/>
          </p:cNvSpPr>
          <p:nvPr/>
        </p:nvSpPr>
        <p:spPr>
          <a:xfrm>
            <a:off x="1729103" y="4695876"/>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spTree>
    <p:custDataLst>
      <p:tags r:id="rId1"/>
    </p:custDataLst>
    <p:extLst>
      <p:ext uri="{BB962C8B-B14F-4D97-AF65-F5344CB8AC3E}">
        <p14:creationId xmlns:p14="http://schemas.microsoft.com/office/powerpoint/2010/main" val="87425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9069831" cy="307593"/>
          </a:xfrm>
          <a:prstGeom prst="rect">
            <a:avLst/>
          </a:prstGeom>
          <a:noFill/>
        </p:spPr>
        <p:txBody>
          <a:bodyPr wrap="square" lIns="0" tIns="0" rIns="0" bIns="0" rtlCol="0">
            <a:noAutofit/>
          </a:bodyPr>
          <a:lstStyle/>
          <a:p>
            <a:r>
              <a:rPr lang="de-DE" sz="2000" dirty="0">
                <a:latin typeface="Palatino Linotype" panose="02040502050505030304" pitchFamily="18" charset="0"/>
              </a:rPr>
              <a:t>Maßnahmen der didaktischen Reduktion - Elementarisierungsprozesse</a:t>
            </a:r>
          </a:p>
        </p:txBody>
      </p:sp>
      <p:sp>
        <p:nvSpPr>
          <p:cNvPr id="21" name="Textfeld 20">
            <a:extLst>
              <a:ext uri="{FF2B5EF4-FFF2-40B4-BE49-F238E27FC236}">
                <a16:creationId xmlns:a16="http://schemas.microsoft.com/office/drawing/2014/main" id="{797037C4-5C69-4408-B020-7F80A6B025A3}"/>
              </a:ext>
            </a:extLst>
          </p:cNvPr>
          <p:cNvSpPr txBox="1"/>
          <p:nvPr/>
        </p:nvSpPr>
        <p:spPr>
          <a:xfrm>
            <a:off x="686907" y="922647"/>
            <a:ext cx="2731838" cy="1200329"/>
          </a:xfrm>
          <a:prstGeom prst="rect">
            <a:avLst/>
          </a:prstGeom>
          <a:noFill/>
        </p:spPr>
        <p:txBody>
          <a:bodyPr wrap="none" rtlCol="0">
            <a:spAutoFit/>
          </a:bodyPr>
          <a:lstStyle/>
          <a:p>
            <a:pPr marL="285743" indent="-285743">
              <a:buFont typeface="Arial" panose="020B0604020202020204" pitchFamily="34" charset="0"/>
              <a:buChar char="•"/>
            </a:pPr>
            <a:r>
              <a:rPr lang="de-DE" sz="1400" dirty="0"/>
              <a:t>Vernachlässigung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Rückführung auf das Qualitative</a:t>
            </a:r>
          </a:p>
          <a:p>
            <a:pPr marL="285743" indent="-285743">
              <a:buFont typeface="Arial" panose="020B0604020202020204" pitchFamily="34" charset="0"/>
              <a:buChar char="•"/>
            </a:pPr>
            <a:endParaRPr lang="de-DE" sz="1400" dirty="0"/>
          </a:p>
          <a:p>
            <a:endParaRPr lang="de-DE" sz="1600" dirty="0"/>
          </a:p>
        </p:txBody>
      </p:sp>
      <p:sp>
        <p:nvSpPr>
          <p:cNvPr id="22" name="Textplatzhalter 1">
            <a:extLst>
              <a:ext uri="{FF2B5EF4-FFF2-40B4-BE49-F238E27FC236}">
                <a16:creationId xmlns:a16="http://schemas.microsoft.com/office/drawing/2014/main" id="{50DDD859-676D-4194-ABC9-A11483B83946}"/>
              </a:ext>
            </a:extLst>
          </p:cNvPr>
          <p:cNvSpPr txBox="1">
            <a:spLocks/>
          </p:cNvSpPr>
          <p:nvPr/>
        </p:nvSpPr>
        <p:spPr>
          <a:xfrm>
            <a:off x="1729103" y="4695876"/>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spTree>
    <p:custDataLst>
      <p:tags r:id="rId1"/>
    </p:custDataLst>
    <p:extLst>
      <p:ext uri="{BB962C8B-B14F-4D97-AF65-F5344CB8AC3E}">
        <p14:creationId xmlns:p14="http://schemas.microsoft.com/office/powerpoint/2010/main" val="318028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409450"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09449" y="447624"/>
            <a:ext cx="9069831" cy="307593"/>
          </a:xfrm>
          <a:prstGeom prst="rect">
            <a:avLst/>
          </a:prstGeom>
          <a:noFill/>
        </p:spPr>
        <p:txBody>
          <a:bodyPr wrap="square" lIns="0" tIns="0" rIns="0" bIns="0" rtlCol="0">
            <a:noAutofit/>
          </a:bodyPr>
          <a:lstStyle/>
          <a:p>
            <a:r>
              <a:rPr lang="de-DE" sz="2000" dirty="0">
                <a:latin typeface="Palatino Linotype" panose="02040502050505030304" pitchFamily="18" charset="0"/>
              </a:rPr>
              <a:t>Maßnahmen der didaktischen Reduktion - Elementarisierungsprozesse</a:t>
            </a:r>
          </a:p>
        </p:txBody>
      </p:sp>
      <p:sp>
        <p:nvSpPr>
          <p:cNvPr id="21" name="Textfeld 20">
            <a:extLst>
              <a:ext uri="{FF2B5EF4-FFF2-40B4-BE49-F238E27FC236}">
                <a16:creationId xmlns:a16="http://schemas.microsoft.com/office/drawing/2014/main" id="{797037C4-5C69-4408-B020-7F80A6B025A3}"/>
              </a:ext>
            </a:extLst>
          </p:cNvPr>
          <p:cNvSpPr txBox="1"/>
          <p:nvPr/>
        </p:nvSpPr>
        <p:spPr>
          <a:xfrm>
            <a:off x="686907" y="922647"/>
            <a:ext cx="2731838" cy="1631216"/>
          </a:xfrm>
          <a:prstGeom prst="rect">
            <a:avLst/>
          </a:prstGeom>
          <a:noFill/>
        </p:spPr>
        <p:txBody>
          <a:bodyPr wrap="none" rtlCol="0">
            <a:spAutoFit/>
          </a:bodyPr>
          <a:lstStyle/>
          <a:p>
            <a:pPr marL="285743" indent="-285743">
              <a:buFont typeface="Arial" panose="020B0604020202020204" pitchFamily="34" charset="0"/>
              <a:buChar char="•"/>
            </a:pPr>
            <a:r>
              <a:rPr lang="de-DE" sz="1400" dirty="0"/>
              <a:t>Vernachlässigung</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Rückführung auf das Qualitative</a:t>
            </a:r>
          </a:p>
          <a:p>
            <a:pPr marL="285743" indent="-285743">
              <a:buFont typeface="Arial" panose="020B0604020202020204" pitchFamily="34" charset="0"/>
              <a:buChar char="•"/>
            </a:pPr>
            <a:endParaRPr lang="de-DE" sz="1400" dirty="0"/>
          </a:p>
          <a:p>
            <a:pPr marL="285743" indent="-285743">
              <a:buFont typeface="Arial" panose="020B0604020202020204" pitchFamily="34" charset="0"/>
              <a:buChar char="•"/>
            </a:pPr>
            <a:r>
              <a:rPr lang="de-DE" sz="1400" dirty="0"/>
              <a:t>Partikularisierung</a:t>
            </a:r>
          </a:p>
          <a:p>
            <a:pPr marL="285743" indent="-285743">
              <a:buFont typeface="Arial" panose="020B0604020202020204" pitchFamily="34" charset="0"/>
              <a:buChar char="•"/>
            </a:pPr>
            <a:endParaRPr lang="de-DE" sz="1400" dirty="0"/>
          </a:p>
          <a:p>
            <a:endParaRPr lang="de-DE" sz="1600" dirty="0"/>
          </a:p>
        </p:txBody>
      </p:sp>
      <p:sp>
        <p:nvSpPr>
          <p:cNvPr id="22" name="Textplatzhalter 1">
            <a:extLst>
              <a:ext uri="{FF2B5EF4-FFF2-40B4-BE49-F238E27FC236}">
                <a16:creationId xmlns:a16="http://schemas.microsoft.com/office/drawing/2014/main" id="{50DDD859-676D-4194-ABC9-A11483B83946}"/>
              </a:ext>
            </a:extLst>
          </p:cNvPr>
          <p:cNvSpPr txBox="1">
            <a:spLocks/>
          </p:cNvSpPr>
          <p:nvPr/>
        </p:nvSpPr>
        <p:spPr>
          <a:xfrm>
            <a:off x="1729103" y="4695876"/>
            <a:ext cx="4709258" cy="332445"/>
          </a:xfrm>
          <a:prstGeom prst="rect">
            <a:avLst/>
          </a:prstGeom>
        </p:spPr>
        <p:txBody>
          <a:bodyPr/>
          <a:lst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750" u="sng" dirty="0"/>
              <a:t>http://daten.didaktikchemie.uni-bayreuth.de/grundbegriffe_fd/alt_html/3_3_Didaktische_Transformation.htm</a:t>
            </a:r>
            <a:endParaRPr lang="de-DE" sz="750" dirty="0"/>
          </a:p>
        </p:txBody>
      </p:sp>
    </p:spTree>
    <p:custDataLst>
      <p:tags r:id="rId1"/>
    </p:custDataLst>
    <p:extLst>
      <p:ext uri="{BB962C8B-B14F-4D97-AF65-F5344CB8AC3E}">
        <p14:creationId xmlns:p14="http://schemas.microsoft.com/office/powerpoint/2010/main" val="1572473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10.xml><?xml version="1.0" encoding="utf-8"?>
<p:tagLst xmlns:a="http://schemas.openxmlformats.org/drawingml/2006/main" xmlns:r="http://schemas.openxmlformats.org/officeDocument/2006/relationships" xmlns:p="http://schemas.openxmlformats.org/presentationml/2006/main">
  <p:tag name="TIMING" val="|5|0.8|0.9|0.8|0.6|0.4"/>
</p:tagLst>
</file>

<file path=ppt/tags/tag11.xml><?xml version="1.0" encoding="utf-8"?>
<p:tagLst xmlns:a="http://schemas.openxmlformats.org/drawingml/2006/main" xmlns:r="http://schemas.openxmlformats.org/officeDocument/2006/relationships" xmlns:p="http://schemas.openxmlformats.org/presentationml/2006/main">
  <p:tag name="TIMING" val="|5|0.8|0.9|0.8|0.6|0.4"/>
</p:tagLst>
</file>

<file path=ppt/tags/tag12.xml><?xml version="1.0" encoding="utf-8"?>
<p:tagLst xmlns:a="http://schemas.openxmlformats.org/drawingml/2006/main" xmlns:r="http://schemas.openxmlformats.org/officeDocument/2006/relationships" xmlns:p="http://schemas.openxmlformats.org/presentationml/2006/main">
  <p:tag name="TIMING" val="|5|0.8|0.9|0.8|0.6|0.4"/>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1.8"/>
</p:tagLst>
</file>

<file path=ppt/tags/tag5.xml><?xml version="1.0" encoding="utf-8"?>
<p:tagLst xmlns:a="http://schemas.openxmlformats.org/drawingml/2006/main" xmlns:r="http://schemas.openxmlformats.org/officeDocument/2006/relationships" xmlns:p="http://schemas.openxmlformats.org/presentationml/2006/main">
  <p:tag name="TIMING" val="|1|1.8"/>
</p:tagLst>
</file>

<file path=ppt/tags/tag6.xml><?xml version="1.0" encoding="utf-8"?>
<p:tagLst xmlns:a="http://schemas.openxmlformats.org/drawingml/2006/main" xmlns:r="http://schemas.openxmlformats.org/officeDocument/2006/relationships" xmlns:p="http://schemas.openxmlformats.org/presentationml/2006/main">
  <p:tag name="TIMING" val="|1|1.8"/>
</p:tagLst>
</file>

<file path=ppt/tags/tag7.xml><?xml version="1.0" encoding="utf-8"?>
<p:tagLst xmlns:a="http://schemas.openxmlformats.org/drawingml/2006/main" xmlns:r="http://schemas.openxmlformats.org/officeDocument/2006/relationships" xmlns:p="http://schemas.openxmlformats.org/presentationml/2006/main">
  <p:tag name="TIMING" val="|5|0.8|0.9|0.8|0.6|0.4"/>
</p:tagLst>
</file>

<file path=ppt/tags/tag8.xml><?xml version="1.0" encoding="utf-8"?>
<p:tagLst xmlns:a="http://schemas.openxmlformats.org/drawingml/2006/main" xmlns:r="http://schemas.openxmlformats.org/officeDocument/2006/relationships" xmlns:p="http://schemas.openxmlformats.org/presentationml/2006/main">
  <p:tag name="TIMING" val="|5|0.8|0.9|0.8|0.6|0.4"/>
</p:tagLst>
</file>

<file path=ppt/tags/tag9.xml><?xml version="1.0" encoding="utf-8"?>
<p:tagLst xmlns:a="http://schemas.openxmlformats.org/drawingml/2006/main" xmlns:r="http://schemas.openxmlformats.org/officeDocument/2006/relationships" xmlns:p="http://schemas.openxmlformats.org/presentationml/2006/main">
  <p:tag name="TIMING" val="|5|0.8|0.9|0.8|0.6|0.4"/>
</p:tagLst>
</file>

<file path=ppt/theme/theme1.xml><?xml version="1.0" encoding="utf-8"?>
<a:theme xmlns:a="http://schemas.openxmlformats.org/drawingml/2006/main" name="Universität Jena">
  <a:themeElements>
    <a:clrScheme name="Universität">
      <a:dk1>
        <a:srgbClr val="002F5D"/>
      </a:dk1>
      <a:lt1>
        <a:srgbClr val="FFFFFF"/>
      </a:lt1>
      <a:dk2>
        <a:srgbClr val="002F5D"/>
      </a:dk2>
      <a:lt2>
        <a:srgbClr val="FFFFFF"/>
      </a:lt2>
      <a:accent1>
        <a:srgbClr val="AE9A63"/>
      </a:accent1>
      <a:accent2>
        <a:srgbClr val="7682A5"/>
      </a:accent2>
      <a:accent3>
        <a:srgbClr val="8E98B7"/>
      </a:accent3>
      <a:accent4>
        <a:srgbClr val="FFFFFF"/>
      </a:accent4>
      <a:accent5>
        <a:srgbClr val="FFFFFF"/>
      </a:accent5>
      <a:accent6>
        <a:srgbClr val="FFFFFF"/>
      </a:accent6>
      <a:hlink>
        <a:srgbClr val="7682A5"/>
      </a:hlink>
      <a:folHlink>
        <a:srgbClr val="A8AFC8"/>
      </a:folHlink>
    </a:clrScheme>
    <a:fontScheme name="Universität">
      <a:majorFont>
        <a:latin typeface="Palatino nova Medium"/>
        <a:ea typeface=""/>
        <a:cs typeface=""/>
      </a:majorFont>
      <a:minorFont>
        <a:latin typeface="Roboto Condens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7789</Words>
  <Application>Microsoft Office PowerPoint</Application>
  <PresentationFormat>Bildschirmpräsentation (16:9)</PresentationFormat>
  <Paragraphs>711</Paragraphs>
  <Slides>37</Slides>
  <Notes>37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37</vt:i4>
      </vt:variant>
    </vt:vector>
  </HeadingPairs>
  <TitlesOfParts>
    <vt:vector size="42" baseType="lpstr">
      <vt:lpstr>Palatino Linotype</vt:lpstr>
      <vt:lpstr>Roboto Condensed</vt:lpstr>
      <vt:lpstr>Calibri</vt:lpstr>
      <vt:lpstr>Arial</vt:lpstr>
      <vt:lpstr>Universität Jena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FSU Jena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Liana Franke</dc:creator>
  <cp:lastModifiedBy>Philipp Engelmann</cp:lastModifiedBy>
  <cp:revision>584</cp:revision>
  <cp:lastPrinted>2017-04-12T09:06:57Z</cp:lastPrinted>
  <dcterms:created xsi:type="dcterms:W3CDTF">2017-03-23T10:34:48Z</dcterms:created>
  <dcterms:modified xsi:type="dcterms:W3CDTF">2021-10-22T08:04:29Z</dcterms:modified>
</cp:coreProperties>
</file>