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29" r:id="rId3"/>
    <p:sldId id="279" r:id="rId4"/>
    <p:sldId id="318" r:id="rId5"/>
    <p:sldId id="319" r:id="rId6"/>
    <p:sldId id="305" r:id="rId7"/>
    <p:sldId id="320" r:id="rId8"/>
    <p:sldId id="260" r:id="rId9"/>
    <p:sldId id="261" r:id="rId10"/>
    <p:sldId id="306" r:id="rId11"/>
    <p:sldId id="321" r:id="rId12"/>
    <p:sldId id="322" r:id="rId13"/>
    <p:sldId id="323" r:id="rId14"/>
    <p:sldId id="324" r:id="rId15"/>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p:cViewPr varScale="1">
        <p:scale>
          <a:sx n="64" d="100"/>
          <a:sy n="64" d="100"/>
        </p:scale>
        <p:origin x="7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2023/4/7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2023/4/7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2023/4/7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2023/4/7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dpuzzle.com/media/62a1388e719190415d17a2f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p:cNvSpPr>
            <a:spLocks noGrp="1" noRot="1" noChangeAspect="1" noMove="1" noResize="1" noEditPoints="1" noAdjustHandles="1" noChangeArrowheads="1" noChangeShapeType="1" noTextEdit="1"/>
          </p:cNvSpPr>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p:cNvSpPr>
            <a:spLocks noGrp="1" noRot="1" noChangeAspect="1" noMove="1" noResize="1" noEditPoints="1" noAdjustHandles="1" noChangeArrowheads="1" noChangeShapeType="1" noTextEdit="1"/>
          </p:cNvSpPr>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文本框 4"/>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altLang="en-US" sz="5400" dirty="0">
                <a:solidFill>
                  <a:schemeClr val="bg1">
                    <a:lumMod val="95000"/>
                    <a:lumOff val="5000"/>
                  </a:schemeClr>
                </a:solidFill>
                <a:latin typeface="+mj-lt"/>
                <a:ea typeface="+mj-ea"/>
                <a:cs typeface="+mj-cs"/>
              </a:rPr>
              <a:t>Es </a:t>
            </a:r>
            <a:r>
              <a:rPr lang="en-US" altLang="en-US" sz="5400" dirty="0" err="1">
                <a:solidFill>
                  <a:schemeClr val="bg1">
                    <a:lumMod val="95000"/>
                    <a:lumOff val="5000"/>
                  </a:schemeClr>
                </a:solidFill>
                <a:latin typeface="+mj-lt"/>
                <a:ea typeface="+mj-ea"/>
                <a:cs typeface="+mj-cs"/>
              </a:rPr>
              <a:t>gibt</a:t>
            </a:r>
            <a:r>
              <a:rPr lang="en-US" altLang="en-US" sz="5400" dirty="0">
                <a:solidFill>
                  <a:schemeClr val="bg1">
                    <a:lumMod val="95000"/>
                    <a:lumOff val="5000"/>
                  </a:schemeClr>
                </a:solidFill>
                <a:latin typeface="+mj-lt"/>
                <a:ea typeface="+mj-ea"/>
                <a:cs typeface="+mj-cs"/>
              </a:rPr>
              <a:t> </a:t>
            </a:r>
            <a:r>
              <a:rPr lang="en-US" altLang="en-US" sz="5400" dirty="0" err="1">
                <a:solidFill>
                  <a:schemeClr val="bg1">
                    <a:lumMod val="95000"/>
                    <a:lumOff val="5000"/>
                  </a:schemeClr>
                </a:solidFill>
                <a:latin typeface="+mj-lt"/>
                <a:ea typeface="+mj-ea"/>
                <a:cs typeface="+mj-cs"/>
              </a:rPr>
              <a:t>immer</a:t>
            </a:r>
            <a:r>
              <a:rPr lang="en-US" altLang="en-US" sz="5400" dirty="0">
                <a:solidFill>
                  <a:schemeClr val="bg1">
                    <a:lumMod val="95000"/>
                    <a:lumOff val="5000"/>
                  </a:schemeClr>
                </a:solidFill>
                <a:latin typeface="+mj-lt"/>
                <a:ea typeface="+mj-ea"/>
                <a:cs typeface="+mj-cs"/>
              </a:rPr>
              <a:t> </a:t>
            </a:r>
            <a:r>
              <a:rPr lang="en-US" altLang="en-US" sz="5400" dirty="0" err="1">
                <a:solidFill>
                  <a:schemeClr val="bg1">
                    <a:lumMod val="95000"/>
                    <a:lumOff val="5000"/>
                  </a:schemeClr>
                </a:solidFill>
                <a:latin typeface="+mj-lt"/>
                <a:ea typeface="+mj-ea"/>
                <a:cs typeface="+mj-cs"/>
              </a:rPr>
              <a:t>seltsame</a:t>
            </a:r>
            <a:r>
              <a:rPr lang="en-US" altLang="en-US" sz="5400" dirty="0">
                <a:solidFill>
                  <a:schemeClr val="bg1">
                    <a:lumMod val="95000"/>
                    <a:lumOff val="5000"/>
                  </a:schemeClr>
                </a:solidFill>
                <a:latin typeface="+mj-lt"/>
                <a:ea typeface="+mj-ea"/>
                <a:cs typeface="+mj-cs"/>
              </a:rPr>
              <a:t> </a:t>
            </a:r>
            <a:r>
              <a:rPr lang="en-US" altLang="en-US" sz="5400" dirty="0" err="1">
                <a:solidFill>
                  <a:schemeClr val="bg1">
                    <a:lumMod val="95000"/>
                    <a:lumOff val="5000"/>
                  </a:schemeClr>
                </a:solidFill>
                <a:latin typeface="+mj-lt"/>
                <a:ea typeface="+mj-ea"/>
                <a:cs typeface="+mj-cs"/>
              </a:rPr>
              <a:t>Momente</a:t>
            </a:r>
            <a:r>
              <a:rPr lang="en-US" altLang="en-US" sz="5400" dirty="0">
                <a:solidFill>
                  <a:schemeClr val="bg1">
                    <a:lumMod val="95000"/>
                    <a:lumOff val="5000"/>
                  </a:schemeClr>
                </a:solidFill>
                <a:latin typeface="+mj-lt"/>
                <a:ea typeface="+mj-ea"/>
                <a:cs typeface="+mj-cs"/>
              </a:rPr>
              <a:t>, die dich „</a:t>
            </a:r>
            <a:r>
              <a:rPr lang="en-US" altLang="en-US" sz="5400" dirty="0" err="1">
                <a:solidFill>
                  <a:schemeClr val="bg1">
                    <a:lumMod val="95000"/>
                    <a:lumOff val="5000"/>
                  </a:schemeClr>
                </a:solidFill>
                <a:latin typeface="+mj-lt"/>
                <a:ea typeface="+mj-ea"/>
                <a:cs typeface="+mj-cs"/>
                <a:hlinkClick r:id="rId2"/>
              </a:rPr>
              <a:t>Autsch</a:t>
            </a:r>
            <a:r>
              <a:rPr lang="en-US" altLang="en-US" sz="5400" dirty="0">
                <a:solidFill>
                  <a:schemeClr val="bg1">
                    <a:lumMod val="95000"/>
                    <a:lumOff val="5000"/>
                  </a:schemeClr>
                </a:solidFill>
                <a:latin typeface="+mj-lt"/>
                <a:ea typeface="+mj-ea"/>
                <a:cs typeface="+mj-cs"/>
                <a:hlinkClick r:id="rId2"/>
              </a:rPr>
              <a:t>!</a:t>
            </a:r>
            <a:r>
              <a:rPr lang="en-US" altLang="en-US" sz="5400" dirty="0">
                <a:solidFill>
                  <a:schemeClr val="bg1">
                    <a:lumMod val="95000"/>
                    <a:lumOff val="5000"/>
                  </a:schemeClr>
                </a:solidFill>
                <a:latin typeface="+mj-lt"/>
                <a:ea typeface="+mj-ea"/>
                <a:cs typeface="+mj-cs"/>
              </a:rPr>
              <a:t>“ </a:t>
            </a:r>
            <a:r>
              <a:rPr lang="en-US" altLang="en-US" sz="5400" dirty="0" err="1">
                <a:solidFill>
                  <a:schemeClr val="bg1">
                    <a:lumMod val="95000"/>
                    <a:lumOff val="5000"/>
                  </a:schemeClr>
                </a:solidFill>
                <a:latin typeface="+mj-lt"/>
                <a:ea typeface="+mj-ea"/>
                <a:cs typeface="+mj-cs"/>
              </a:rPr>
              <a:t>sagen</a:t>
            </a:r>
            <a:r>
              <a:rPr lang="en-US" altLang="en-US" sz="5400" dirty="0">
                <a:solidFill>
                  <a:schemeClr val="bg1">
                    <a:lumMod val="95000"/>
                    <a:lumOff val="5000"/>
                  </a:schemeClr>
                </a:solidFill>
                <a:latin typeface="+mj-lt"/>
                <a:ea typeface="+mj-ea"/>
                <a:cs typeface="+mj-cs"/>
              </a:rPr>
              <a:t> </a:t>
            </a:r>
            <a:r>
              <a:rPr lang="en-US" altLang="en-US" sz="5400" dirty="0" err="1">
                <a:solidFill>
                  <a:schemeClr val="bg1">
                    <a:lumMod val="95000"/>
                    <a:lumOff val="5000"/>
                  </a:schemeClr>
                </a:solidFill>
                <a:latin typeface="+mj-lt"/>
                <a:ea typeface="+mj-ea"/>
                <a:cs typeface="+mj-cs"/>
              </a:rPr>
              <a:t>lassen</a:t>
            </a:r>
            <a:r>
              <a:rPr lang="en-US" altLang="en-US" sz="5400" dirty="0">
                <a:solidFill>
                  <a:schemeClr val="bg1">
                    <a:lumMod val="95000"/>
                    <a:lumOff val="5000"/>
                  </a:schemeClr>
                </a:solidFill>
                <a:latin typeface="+mj-lt"/>
                <a:ea typeface="+mj-ea"/>
                <a:cs typeface="+mj-cs"/>
              </a:rPr>
              <a:t>...</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custDataLst>
              <p:tags r:id="rId1"/>
            </p:custDataLst>
          </p:nvPr>
        </p:nvPicPr>
        <p:blipFill>
          <a:blip r:embed="rId3"/>
          <a:stretch>
            <a:fillRect/>
          </a:stretch>
        </p:blipFill>
        <p:spPr>
          <a:xfrm>
            <a:off x="437515" y="557530"/>
            <a:ext cx="10837545" cy="6084570"/>
          </a:xfrm>
          <a:prstGeom prst="rect">
            <a:avLst/>
          </a:prstGeom>
        </p:spPr>
      </p:pic>
      <p:sp>
        <p:nvSpPr>
          <p:cNvPr id="5" name="文本框 4"/>
          <p:cNvSpPr txBox="1"/>
          <p:nvPr/>
        </p:nvSpPr>
        <p:spPr>
          <a:xfrm>
            <a:off x="1710690" y="1840865"/>
            <a:ext cx="7335520" cy="1247140"/>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r>
              <a:rPr lang="zh-CN" altLang="en-US" sz="1600"/>
              <a:t>Sie stehen im Supermarkt an der Käse-Theke, und es werden immer andere bedient, obwohl Sie schon lange warten. Was tun? Ihr Strandnachbar ist eingeschlafen und wird langsam knallrot. Wecken Sie ihn, obwohl Sie ihn nicht kennen? Der Film im Kino hat angefangen, trotzdem suchen Sie nach Ihrem Platz. Ist das okay? Der neue Knigge beantwortet all diese Fragen.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836679" y="723898"/>
            <a:ext cx="6002110" cy="1495425"/>
          </a:xfrm>
        </p:spPr>
        <p:txBody>
          <a:bodyPr>
            <a:normAutofit/>
          </a:bodyPr>
          <a:lstStyle/>
          <a:p>
            <a:r>
              <a:rPr lang="de-DE" altLang="zh-CN" sz="4000"/>
              <a:t>Gruppenarbeit:</a:t>
            </a:r>
            <a:endParaRPr lang="zh-CN" altLang="en-US" sz="4000"/>
          </a:p>
        </p:txBody>
      </p:sp>
      <p:sp>
        <p:nvSpPr>
          <p:cNvPr id="3" name="内容占位符 2"/>
          <p:cNvSpPr>
            <a:spLocks noGrp="1"/>
          </p:cNvSpPr>
          <p:nvPr>
            <p:ph idx="1"/>
          </p:nvPr>
        </p:nvSpPr>
        <p:spPr>
          <a:xfrm>
            <a:off x="836680" y="2405067"/>
            <a:ext cx="6002110" cy="3729034"/>
          </a:xfrm>
        </p:spPr>
        <p:txBody>
          <a:bodyPr>
            <a:normAutofit/>
          </a:bodyPr>
          <a:lstStyle/>
          <a:p>
            <a:r>
              <a:rPr lang="de-DE" altLang="zh-CN" sz="2000" dirty="0"/>
              <a:t>Wie sieht es in China aus? Kann man so machen?</a:t>
            </a:r>
          </a:p>
          <a:p>
            <a:endParaRPr lang="de-DE" altLang="zh-CN" sz="2000" dirty="0"/>
          </a:p>
          <a:p>
            <a:endParaRPr lang="de-DE" altLang="zh-CN" sz="2000" dirty="0"/>
          </a:p>
          <a:p>
            <a:r>
              <a:rPr lang="de-DE" altLang="zh-CN" sz="2000" dirty="0"/>
              <a:t>Welche Verhaltensregeln findet ihr wichtig in der Öffentlichkeit? </a:t>
            </a:r>
          </a:p>
          <a:p>
            <a:endParaRPr lang="de-DE" altLang="zh-CN" sz="2000" dirty="0"/>
          </a:p>
          <a:p>
            <a:pPr lvl="1"/>
            <a:r>
              <a:rPr lang="de-DE" altLang="zh-CN" sz="2000" dirty="0"/>
              <a:t>Im Bus / Zug ...</a:t>
            </a:r>
          </a:p>
          <a:p>
            <a:pPr lvl="1"/>
            <a:r>
              <a:rPr lang="de-DE" altLang="zh-CN" sz="2000" dirty="0"/>
              <a:t>Im Restaurant ...</a:t>
            </a:r>
          </a:p>
          <a:p>
            <a:pPr lvl="1"/>
            <a:r>
              <a:rPr lang="de-DE" altLang="zh-CN" sz="2000" dirty="0"/>
              <a:t>In der Mensa...</a:t>
            </a:r>
            <a:endParaRPr lang="zh-CN" altLang="en-US" sz="2000" dirty="0"/>
          </a:p>
        </p:txBody>
      </p:sp>
      <p:pic>
        <p:nvPicPr>
          <p:cNvPr id="5" name="Picture 4" descr="Innenraum eines leeren Busses"/>
          <p:cNvPicPr>
            <a:picLocks noChangeAspect="1"/>
          </p:cNvPicPr>
          <p:nvPr/>
        </p:nvPicPr>
        <p:blipFill rotWithShape="1">
          <a:blip r:embed="rId2"/>
          <a:srcRect l="26393" r="25012" b="-1"/>
          <a:stretch>
            <a:fillRect/>
          </a:stretch>
        </p:blipFill>
        <p:spPr>
          <a:xfrm>
            <a:off x="7199440" y="10"/>
            <a:ext cx="4992560" cy="6857990"/>
          </a:xfrm>
          <a:prstGeom prst="rect">
            <a:avLst/>
          </a:prstGeom>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p:cNvSpPr>
            <a:spLocks noGrp="1" noRot="1" noChangeAspect="1" noMove="1" noResize="1" noEditPoints="1" noAdjustHandles="1" noChangeArrowheads="1" noChangeShapeType="1" noTextEdit="1"/>
          </p:cNvSpPr>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Hölzerne Menschengestalt"/>
          <p:cNvPicPr>
            <a:picLocks noChangeAspect="1"/>
          </p:cNvPicPr>
          <p:nvPr/>
        </p:nvPicPr>
        <p:blipFill rotWithShape="1">
          <a:blip r:embed="rId2">
            <a:alphaModFix amt="50000"/>
          </a:blip>
          <a:srcRect b="15730"/>
          <a:stretch>
            <a:fillRect/>
          </a:stretch>
        </p:blipFill>
        <p:spPr>
          <a:xfrm>
            <a:off x="20" y="1"/>
            <a:ext cx="12191980" cy="6857999"/>
          </a:xfrm>
          <a:prstGeom prst="rect">
            <a:avLst/>
          </a:prstGeom>
        </p:spPr>
      </p:pic>
      <p:sp>
        <p:nvSpPr>
          <p:cNvPr id="2" name="标题 1"/>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ltLang="zh-CN" sz="6000">
                <a:solidFill>
                  <a:srgbClr val="FFFFFF"/>
                </a:solidFill>
              </a:rPr>
              <a:t>Weitere Fragen?</a:t>
            </a: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flexionen von Palmen in einem Swimmingpool"/>
          <p:cNvPicPr>
            <a:picLocks noChangeAspect="1"/>
          </p:cNvPicPr>
          <p:nvPr/>
        </p:nvPicPr>
        <p:blipFill rotWithShape="1">
          <a:blip r:embed="rId2">
            <a:alphaModFix amt="50000"/>
          </a:blip>
          <a:srcRect b="15730"/>
          <a:stretch>
            <a:fillRect/>
          </a:stretch>
        </p:blipFill>
        <p:spPr>
          <a:xfrm>
            <a:off x="20" y="1"/>
            <a:ext cx="12191980" cy="6857999"/>
          </a:xfrm>
          <a:prstGeom prst="rect">
            <a:avLst/>
          </a:prstGeom>
        </p:spPr>
      </p:pic>
      <p:sp>
        <p:nvSpPr>
          <p:cNvPr id="2" name="标题 1"/>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ltLang="zh-CN" sz="6000">
                <a:solidFill>
                  <a:srgbClr val="FFFFFF"/>
                </a:solidFill>
              </a:rPr>
              <a:t>Reflexion</a:t>
            </a:r>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unkle schwebende Glühbirnen, von denen eine hell leuchtet"/>
          <p:cNvPicPr>
            <a:picLocks noChangeAspect="1"/>
          </p:cNvPicPr>
          <p:nvPr/>
        </p:nvPicPr>
        <p:blipFill rotWithShape="1">
          <a:blip r:embed="rId2"/>
          <a:srcRect t="12694" b="31056"/>
          <a:stretch>
            <a:fillRect/>
          </a:stretch>
        </p:blipFill>
        <p:spPr>
          <a:xfrm>
            <a:off x="-3047" y="10"/>
            <a:ext cx="12191999" cy="6857990"/>
          </a:xfrm>
          <a:prstGeom prst="rect">
            <a:avLst/>
          </a:prstGeom>
        </p:spPr>
      </p:pic>
      <p:sp>
        <p:nvSpPr>
          <p:cNvPr id="11" name="Rectangle 10"/>
          <p:cNvSpPr>
            <a:spLocks noGrp="1" noRot="1" noChangeAspect="1" noMove="1" noResize="1" noEditPoints="1" noAdjustHandles="1" noChangeArrowheads="1" noChangeShapeType="1" noTextEdit="1"/>
          </p:cNvSpPr>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altLang="zh-CN" sz="5200">
                <a:solidFill>
                  <a:srgbClr val="FFFFFF"/>
                </a:solidFill>
              </a:rPr>
              <a:t>Vielen Dank für eure Aufmerksamkeit!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was machen wir heute</a:t>
            </a:r>
          </a:p>
        </p:txBody>
      </p:sp>
      <p:sp>
        <p:nvSpPr>
          <p:cNvPr id="3" name="内容占位符 2"/>
          <p:cNvSpPr>
            <a:spLocks noGrp="1"/>
          </p:cNvSpPr>
          <p:nvPr>
            <p:ph idx="1"/>
          </p:nvPr>
        </p:nvSpPr>
        <p:spPr/>
        <p:txBody>
          <a:bodyPr/>
          <a:lstStyle/>
          <a:p>
            <a:r>
              <a:rPr lang="de-DE" altLang="zh-CN">
                <a:latin typeface="Calibri" panose="020F0502020204030204" charset="0"/>
              </a:rPr>
              <a:t>1. über Peinlichkeit sprechen</a:t>
            </a:r>
          </a:p>
          <a:p>
            <a:r>
              <a:rPr lang="de-DE" altLang="zh-CN">
                <a:latin typeface="Calibri" panose="020F0502020204030204" charset="0"/>
              </a:rPr>
              <a:t>2. über Verhaltensregeln in Deutschland und China sprechen</a:t>
            </a:r>
          </a:p>
          <a:p>
            <a:r>
              <a:rPr lang="de-DE" altLang="zh-CN">
                <a:latin typeface="Calibri" panose="020F0502020204030204" charset="0"/>
              </a:rPr>
              <a:t>3. Reflexion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custDataLst>
              <p:tags r:id="rId1"/>
            </p:custDataLst>
          </p:nvPr>
        </p:nvPicPr>
        <p:blipFill>
          <a:blip r:embed="rId3"/>
          <a:stretch>
            <a:fillRect/>
          </a:stretch>
        </p:blipFill>
        <p:spPr>
          <a:xfrm>
            <a:off x="508000" y="1287780"/>
            <a:ext cx="2252980" cy="4410075"/>
          </a:xfrm>
          <a:prstGeom prst="rect">
            <a:avLst/>
          </a:prstGeom>
        </p:spPr>
      </p:pic>
      <p:pic>
        <p:nvPicPr>
          <p:cNvPr id="5" name="图片 4"/>
          <p:cNvPicPr>
            <a:picLocks noChangeAspect="1"/>
          </p:cNvPicPr>
          <p:nvPr/>
        </p:nvPicPr>
        <p:blipFill>
          <a:blip r:embed="rId4"/>
          <a:stretch>
            <a:fillRect/>
          </a:stretch>
        </p:blipFill>
        <p:spPr>
          <a:xfrm>
            <a:off x="2790825" y="1288415"/>
            <a:ext cx="2419985" cy="4408805"/>
          </a:xfrm>
          <a:prstGeom prst="rect">
            <a:avLst/>
          </a:prstGeom>
        </p:spPr>
      </p:pic>
      <p:pic>
        <p:nvPicPr>
          <p:cNvPr id="6" name="图片 5"/>
          <p:cNvPicPr>
            <a:picLocks noChangeAspect="1"/>
          </p:cNvPicPr>
          <p:nvPr/>
        </p:nvPicPr>
        <p:blipFill>
          <a:blip r:embed="rId5"/>
          <a:stretch>
            <a:fillRect/>
          </a:stretch>
        </p:blipFill>
        <p:spPr>
          <a:xfrm>
            <a:off x="5211445" y="1143000"/>
            <a:ext cx="2256155" cy="4554220"/>
          </a:xfrm>
          <a:prstGeom prst="rect">
            <a:avLst/>
          </a:prstGeom>
        </p:spPr>
      </p:pic>
      <p:pic>
        <p:nvPicPr>
          <p:cNvPr id="7" name="图片 6"/>
          <p:cNvPicPr>
            <a:picLocks noChangeAspect="1"/>
          </p:cNvPicPr>
          <p:nvPr/>
        </p:nvPicPr>
        <p:blipFill>
          <a:blip r:embed="rId6"/>
          <a:stretch>
            <a:fillRect/>
          </a:stretch>
        </p:blipFill>
        <p:spPr>
          <a:xfrm>
            <a:off x="7500620" y="958215"/>
            <a:ext cx="2036445" cy="4739640"/>
          </a:xfrm>
          <a:prstGeom prst="rect">
            <a:avLst/>
          </a:prstGeom>
        </p:spPr>
      </p:pic>
      <p:pic>
        <p:nvPicPr>
          <p:cNvPr id="8" name="图片 7"/>
          <p:cNvPicPr>
            <a:picLocks noChangeAspect="1"/>
          </p:cNvPicPr>
          <p:nvPr/>
        </p:nvPicPr>
        <p:blipFill>
          <a:blip r:embed="rId7"/>
          <a:stretch>
            <a:fillRect/>
          </a:stretch>
        </p:blipFill>
        <p:spPr>
          <a:xfrm>
            <a:off x="9537700" y="499745"/>
            <a:ext cx="1958340" cy="5198110"/>
          </a:xfrm>
          <a:prstGeom prst="rect">
            <a:avLst/>
          </a:prstGeom>
        </p:spPr>
      </p:pic>
      <p:sp>
        <p:nvSpPr>
          <p:cNvPr id="9" name="文本框 8"/>
          <p:cNvSpPr txBox="1"/>
          <p:nvPr/>
        </p:nvSpPr>
        <p:spPr>
          <a:xfrm>
            <a:off x="508000" y="374650"/>
            <a:ext cx="7475855" cy="583565"/>
          </a:xfrm>
          <a:prstGeom prst="rect">
            <a:avLst/>
          </a:prstGeom>
          <a:noFill/>
        </p:spPr>
        <p:txBody>
          <a:bodyPr wrap="square" rtlCol="0">
            <a:spAutoFit/>
          </a:bodyPr>
          <a:lstStyle/>
          <a:p>
            <a:r>
              <a:rPr lang="de-DE" altLang="zh-CN" sz="3200">
                <a:latin typeface="Calibri" panose="020F0502020204030204" charset="0"/>
              </a:rPr>
              <a:t>Was ist passiert? Wer_ Wo? Wie?</a:t>
            </a:r>
          </a:p>
        </p:txBody>
      </p:sp>
      <p:sp>
        <p:nvSpPr>
          <p:cNvPr id="11" name="文本框 10"/>
          <p:cNvSpPr txBox="1"/>
          <p:nvPr/>
        </p:nvSpPr>
        <p:spPr>
          <a:xfrm>
            <a:off x="587375" y="5854065"/>
            <a:ext cx="1624965" cy="368300"/>
          </a:xfrm>
          <a:prstGeom prst="rect">
            <a:avLst/>
          </a:prstGeom>
          <a:noFill/>
        </p:spPr>
        <p:txBody>
          <a:bodyPr wrap="none" rtlCol="0">
            <a:spAutoFit/>
          </a:bodyPr>
          <a:lstStyle/>
          <a:p>
            <a:r>
              <a:rPr lang="de-DE" altLang="zh-CN" dirty="0">
                <a:latin typeface="Calibri" panose="020F0502020204030204" charset="0"/>
              </a:rPr>
              <a:t>im Zug schlafen</a:t>
            </a:r>
          </a:p>
        </p:txBody>
      </p:sp>
      <p:sp>
        <p:nvSpPr>
          <p:cNvPr id="12" name="文本框 11"/>
          <p:cNvSpPr txBox="1"/>
          <p:nvPr/>
        </p:nvSpPr>
        <p:spPr>
          <a:xfrm>
            <a:off x="2790825" y="5854065"/>
            <a:ext cx="2223770" cy="368300"/>
          </a:xfrm>
          <a:prstGeom prst="rect">
            <a:avLst/>
          </a:prstGeom>
          <a:noFill/>
        </p:spPr>
        <p:txBody>
          <a:bodyPr wrap="square" rtlCol="0">
            <a:spAutoFit/>
          </a:bodyPr>
          <a:lstStyle/>
          <a:p>
            <a:r>
              <a:rPr lang="de-DE" altLang="zh-CN">
                <a:latin typeface="Calibri" panose="020F0502020204030204" charset="0"/>
              </a:rPr>
              <a:t>Lampenfieber haben</a:t>
            </a:r>
          </a:p>
        </p:txBody>
      </p:sp>
      <p:sp>
        <p:nvSpPr>
          <p:cNvPr id="13" name="文本框 12"/>
          <p:cNvSpPr txBox="1"/>
          <p:nvPr/>
        </p:nvSpPr>
        <p:spPr>
          <a:xfrm>
            <a:off x="5210810" y="5814060"/>
            <a:ext cx="2113280" cy="922020"/>
          </a:xfrm>
          <a:prstGeom prst="rect">
            <a:avLst/>
          </a:prstGeom>
          <a:noFill/>
        </p:spPr>
        <p:txBody>
          <a:bodyPr wrap="square" rtlCol="0">
            <a:spAutoFit/>
          </a:bodyPr>
          <a:lstStyle/>
          <a:p>
            <a:r>
              <a:rPr lang="de-DE" altLang="zh-CN">
                <a:latin typeface="Calibri" panose="020F0502020204030204" charset="0"/>
              </a:rPr>
              <a:t>den Weihnachtsbaum umwerfen</a:t>
            </a:r>
          </a:p>
        </p:txBody>
      </p:sp>
      <p:sp>
        <p:nvSpPr>
          <p:cNvPr id="14" name="文本框 13"/>
          <p:cNvSpPr txBox="1"/>
          <p:nvPr/>
        </p:nvSpPr>
        <p:spPr>
          <a:xfrm>
            <a:off x="7542530" y="5854065"/>
            <a:ext cx="1956435" cy="645160"/>
          </a:xfrm>
          <a:prstGeom prst="rect">
            <a:avLst/>
          </a:prstGeom>
          <a:noFill/>
        </p:spPr>
        <p:txBody>
          <a:bodyPr wrap="square" rtlCol="0">
            <a:spAutoFit/>
          </a:bodyPr>
          <a:lstStyle/>
          <a:p>
            <a:r>
              <a:rPr lang="de-DE" altLang="zh-CN">
                <a:latin typeface="Calibri" panose="020F0502020204030204" charset="0"/>
              </a:rPr>
              <a:t>die Bluse be</a:t>
            </a:r>
            <a:r>
              <a:rPr lang="en-US" altLang="de-DE">
                <a:latin typeface="Calibri" panose="020F0502020204030204" charset="0"/>
              </a:rPr>
              <a:t>k</a:t>
            </a:r>
            <a:r>
              <a:rPr lang="de-DE" altLang="zh-CN">
                <a:latin typeface="Calibri" panose="020F0502020204030204" charset="0"/>
              </a:rPr>
              <a:t>leckern</a:t>
            </a:r>
          </a:p>
        </p:txBody>
      </p:sp>
      <p:sp>
        <p:nvSpPr>
          <p:cNvPr id="15" name="文本框 14"/>
          <p:cNvSpPr txBox="1"/>
          <p:nvPr/>
        </p:nvSpPr>
        <p:spPr>
          <a:xfrm>
            <a:off x="9582150" y="5927090"/>
            <a:ext cx="2021205" cy="645160"/>
          </a:xfrm>
          <a:prstGeom prst="rect">
            <a:avLst/>
          </a:prstGeom>
          <a:noFill/>
        </p:spPr>
        <p:txBody>
          <a:bodyPr wrap="square" rtlCol="0">
            <a:spAutoFit/>
          </a:bodyPr>
          <a:lstStyle/>
          <a:p>
            <a:r>
              <a:rPr lang="de-DE" altLang="zh-CN">
                <a:latin typeface="Calibri" panose="020F0502020204030204" charset="0"/>
              </a:rPr>
              <a:t>Klopapier am Schuh</a:t>
            </a:r>
            <a:r>
              <a:rPr lang="en-US" altLang="de-DE">
                <a:latin typeface="Calibri" panose="020F0502020204030204" charset="0"/>
              </a:rPr>
              <a:t> haben</a:t>
            </a:r>
          </a:p>
        </p:txBody>
      </p:sp>
      <p:sp>
        <p:nvSpPr>
          <p:cNvPr id="29" name="圆角矩形标注 15"/>
          <p:cNvSpPr/>
          <p:nvPr/>
        </p:nvSpPr>
        <p:spPr>
          <a:xfrm>
            <a:off x="3689350" y="94615"/>
            <a:ext cx="3691255" cy="1544320"/>
          </a:xfrm>
          <a:prstGeom prst="wedgeRoundRectCallou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de-DE" altLang="en-US" sz="2000" b="1" kern="100">
                <a:latin typeface="Calibri" panose="020F0502020204030204" charset="0"/>
                <a:ea typeface="宋体" panose="02010600030101010101" pitchFamily="2" charset="-122"/>
                <a:cs typeface="Arial" panose="020B0604020202020204"/>
                <a:sym typeface="Times New Roman" panose="02020603050405020304"/>
              </a:rPr>
              <a:t>Das ist aber peinlich!</a:t>
            </a:r>
          </a:p>
          <a:p>
            <a:pPr algn="ctr"/>
            <a:r>
              <a:rPr lang="de-DE" altLang="en-US" sz="2000" b="1" kern="100">
                <a:latin typeface="Calibri" panose="020F0502020204030204" charset="0"/>
                <a:ea typeface="宋体" panose="02010600030101010101" pitchFamily="2" charset="-122"/>
                <a:cs typeface="Arial" panose="020B0604020202020204"/>
                <a:sym typeface="Times New Roman" panose="02020603050405020304"/>
              </a:rPr>
              <a:t>Das ist total unangenehm!</a:t>
            </a:r>
          </a:p>
          <a:p>
            <a:pPr algn="ctr"/>
            <a:r>
              <a:rPr lang="de-DE" altLang="en-US" sz="2000" b="1" kern="100">
                <a:latin typeface="Calibri" panose="020F0502020204030204" charset="0"/>
                <a:ea typeface="宋体" panose="02010600030101010101" pitchFamily="2" charset="-122"/>
                <a:cs typeface="Arial" panose="020B0604020202020204"/>
                <a:sym typeface="Times New Roman" panose="02020603050405020304"/>
              </a:rPr>
              <a:t>Das möchte ich wirklich nicht erleben!</a:t>
            </a:r>
          </a:p>
        </p:txBody>
      </p:sp>
      <p:sp>
        <p:nvSpPr>
          <p:cNvPr id="28" name="圆角矩形标注 6"/>
          <p:cNvSpPr/>
          <p:nvPr/>
        </p:nvSpPr>
        <p:spPr>
          <a:xfrm>
            <a:off x="4487545" y="3602355"/>
            <a:ext cx="5258435" cy="871855"/>
          </a:xfrm>
          <a:prstGeom prst="wedgeRoundRectCallou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de-DE" altLang="en-US" sz="2000" b="1" kern="100" dirty="0">
                <a:latin typeface="Calibri" panose="020F0502020204030204" charset="0"/>
                <a:ea typeface="宋体" panose="02010600030101010101" pitchFamily="2" charset="-122"/>
                <a:cs typeface="Arial" panose="020B0604020202020204"/>
                <a:sym typeface="Times New Roman" panose="02020603050405020304"/>
              </a:rPr>
              <a:t>Das war</a:t>
            </a:r>
            <a:r>
              <a:rPr lang="en-US" altLang="en-US" sz="2000" b="1" kern="100" dirty="0">
                <a:latin typeface="Calibri" panose="020F0502020204030204" charset="0"/>
                <a:ea typeface="宋体" panose="02010600030101010101" pitchFamily="2" charset="-122"/>
                <a:cs typeface="Arial" panose="020B0604020202020204"/>
                <a:sym typeface="Times New Roman" panose="02020603050405020304"/>
              </a:rPr>
              <a:t>/</a:t>
            </a:r>
            <a:r>
              <a:rPr lang="de-DE" altLang="en-US" sz="2000" b="1" kern="100" dirty="0">
                <a:latin typeface="Calibri" panose="020F0502020204030204" charset="0"/>
                <a:ea typeface="宋体" panose="02010600030101010101" pitchFamily="2" charset="-122"/>
                <a:cs typeface="Arial" panose="020B0604020202020204"/>
                <a:sym typeface="Times New Roman" panose="02020603050405020304"/>
              </a:rPr>
              <a:t>wäre mir total egal, </a:t>
            </a:r>
          </a:p>
          <a:p>
            <a:pPr algn="ctr"/>
            <a:r>
              <a:rPr lang="de-DE" altLang="en-US" sz="2000" b="1" kern="100" dirty="0">
                <a:latin typeface="Calibri" panose="020F0502020204030204" charset="0"/>
                <a:ea typeface="宋体" panose="02010600030101010101" pitchFamily="2" charset="-122"/>
                <a:cs typeface="Arial" panose="020B0604020202020204"/>
                <a:sym typeface="Times New Roman" panose="02020603050405020304"/>
              </a:rPr>
              <a:t>Ich finde</a:t>
            </a:r>
            <a:r>
              <a:rPr lang="en-US" altLang="de-DE" sz="2000" b="1" kern="100" dirty="0">
                <a:latin typeface="Calibri" panose="020F0502020204030204" charset="0"/>
                <a:ea typeface="宋体" panose="02010600030101010101" pitchFamily="2" charset="-122"/>
                <a:cs typeface="Arial" panose="020B0604020202020204"/>
                <a:sym typeface="Times New Roman" panose="02020603050405020304"/>
              </a:rPr>
              <a:t>/f</a:t>
            </a:r>
            <a:r>
              <a:rPr lang="de-DE" altLang="de-DE" sz="2000" b="1" kern="100" dirty="0">
                <a:latin typeface="Calibri" panose="020F0502020204030204" charset="0"/>
                <a:ea typeface="宋体" panose="02010600030101010101" pitchFamily="2" charset="-122"/>
                <a:cs typeface="Arial" panose="020B0604020202020204"/>
                <a:sym typeface="Times New Roman" panose="02020603050405020304"/>
              </a:rPr>
              <a:t>ände</a:t>
            </a:r>
            <a:r>
              <a:rPr lang="de-DE" altLang="en-US" sz="2000" b="1" kern="100" dirty="0">
                <a:latin typeface="Calibri" panose="020F0502020204030204" charset="0"/>
                <a:ea typeface="宋体" panose="02010600030101010101" pitchFamily="2" charset="-122"/>
                <a:cs typeface="Arial" panose="020B0604020202020204"/>
                <a:sym typeface="Times New Roman" panose="02020603050405020304"/>
              </a:rPr>
              <a:t> es gar nicht peinlich</a:t>
            </a:r>
            <a:r>
              <a:rPr lang="en-US" altLang="zh-CN" sz="2000" b="1" kern="100" dirty="0">
                <a:latin typeface="Arial" panose="020B0604020202020204"/>
                <a:ea typeface="宋体" panose="02010600030101010101" pitchFamily="2" charset="-122"/>
                <a:cs typeface="Arial" panose="020B0604020202020204"/>
                <a:sym typeface="Times New Roman" panose="02020603050405020304"/>
              </a:rPr>
              <a:t>,</a:t>
            </a:r>
            <a:r>
              <a:rPr lang="de-DE" altLang="en-US" sz="2000" b="1" kern="100" dirty="0">
                <a:latin typeface="Calibri" panose="020F0502020204030204" charset="0"/>
                <a:ea typeface="宋体" panose="02010600030101010101" pitchFamily="2" charset="-122"/>
                <a:cs typeface="Arial" panose="020B0604020202020204"/>
                <a:sym typeface="Times New Roman" panose="02020603050405020304"/>
              </a:rPr>
              <a:t> ... zu ...</a:t>
            </a:r>
            <a:r>
              <a:rPr lang="en-US" altLang="zh-CN" sz="2000" b="1" kern="100" dirty="0">
                <a:latin typeface="Arial" panose="020B0604020202020204"/>
                <a:ea typeface="宋体" panose="02010600030101010101" pitchFamily="2" charset="-122"/>
                <a:cs typeface="Arial" panose="020B0604020202020204"/>
                <a:sym typeface="Times New Roman" panose="02020603050405020304"/>
              </a:rPr>
              <a:t> </a:t>
            </a:r>
          </a:p>
          <a:p>
            <a:pPr algn="ctr"/>
            <a:endParaRPr lang="en-US" altLang="zh-CN" sz="1200" kern="100" dirty="0">
              <a:latin typeface="Calibri" panose="020F0502020204030204"/>
              <a:ea typeface="宋体" panose="02010600030101010101" pitchFamily="2" charset="-122"/>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P spid="15" grpId="0"/>
      <p:bldP spid="15" grpId="1"/>
      <p:bldP spid="29" grpId="0" animBg="1"/>
      <p:bldP spid="29" grpId="1" animBg="1"/>
      <p:bldP spid="28" grpId="0" animBg="1"/>
      <p:bldP spid="2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de-DE" altLang="zh-CN">
                <a:latin typeface="Calibri" panose="020F0502020204030204" charset="0"/>
              </a:rPr>
              <a:t>Peinliche Erfahrungen...</a:t>
            </a:r>
          </a:p>
        </p:txBody>
      </p:sp>
      <p:pic>
        <p:nvPicPr>
          <p:cNvPr id="4" name="内容占位符 3"/>
          <p:cNvPicPr>
            <a:picLocks noGrp="1" noChangeAspect="1"/>
          </p:cNvPicPr>
          <p:nvPr>
            <p:ph idx="1"/>
          </p:nvPr>
        </p:nvPicPr>
        <p:blipFill>
          <a:blip r:embed="rId2"/>
          <a:stretch>
            <a:fillRect/>
          </a:stretch>
        </p:blipFill>
        <p:spPr>
          <a:xfrm>
            <a:off x="838200" y="1691005"/>
            <a:ext cx="5192395" cy="2956560"/>
          </a:xfrm>
          <a:prstGeom prst="rect">
            <a:avLst/>
          </a:prstGeom>
        </p:spPr>
      </p:pic>
      <p:pic>
        <p:nvPicPr>
          <p:cNvPr id="5" name="图片 4"/>
          <p:cNvPicPr>
            <a:picLocks noChangeAspect="1"/>
          </p:cNvPicPr>
          <p:nvPr/>
        </p:nvPicPr>
        <p:blipFill>
          <a:blip r:embed="rId3"/>
          <a:stretch>
            <a:fillRect/>
          </a:stretch>
        </p:blipFill>
        <p:spPr>
          <a:xfrm>
            <a:off x="4616450" y="4150360"/>
            <a:ext cx="5950585" cy="2843530"/>
          </a:xfrm>
          <a:prstGeom prst="rect">
            <a:avLst/>
          </a:prstGeom>
        </p:spPr>
      </p:pic>
      <p:pic>
        <p:nvPicPr>
          <p:cNvPr id="6" name="图片 5"/>
          <p:cNvPicPr>
            <a:picLocks noChangeAspect="1"/>
          </p:cNvPicPr>
          <p:nvPr/>
        </p:nvPicPr>
        <p:blipFill>
          <a:blip r:embed="rId4"/>
          <a:stretch>
            <a:fillRect/>
          </a:stretch>
        </p:blipFill>
        <p:spPr>
          <a:xfrm>
            <a:off x="6096000" y="1280795"/>
            <a:ext cx="5455920" cy="27800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de-DE" altLang="zh-CN">
                <a:latin typeface="Calibri" panose="020F0502020204030204" charset="0"/>
              </a:rPr>
              <a:t>Gruppenarbeit!</a:t>
            </a:r>
          </a:p>
        </p:txBody>
      </p:sp>
      <p:sp>
        <p:nvSpPr>
          <p:cNvPr id="3" name="内容占位符 2"/>
          <p:cNvSpPr>
            <a:spLocks noGrp="1"/>
          </p:cNvSpPr>
          <p:nvPr>
            <p:ph idx="1"/>
          </p:nvPr>
        </p:nvSpPr>
        <p:spPr/>
        <p:txBody>
          <a:bodyPr/>
          <a:lstStyle/>
          <a:p>
            <a:r>
              <a:rPr lang="de-DE" altLang="zh-CN" dirty="0">
                <a:latin typeface="Calibri" panose="020F0502020204030204" charset="0"/>
              </a:rPr>
              <a:t> 1. Geschichte nacherzählen, entsprechendes Bild für den Text finden</a:t>
            </a:r>
          </a:p>
          <a:p>
            <a:endParaRPr lang="de-DE" altLang="zh-CN" dirty="0">
              <a:latin typeface="Calibri" panose="020F0502020204030204" charset="0"/>
            </a:endParaRPr>
          </a:p>
          <a:p>
            <a:r>
              <a:rPr lang="de-DE" altLang="zh-CN" dirty="0">
                <a:latin typeface="Calibri" panose="020F0502020204030204" charset="0"/>
              </a:rPr>
              <a:t>2. Diskussion, um Gemeinsamkeit zu finden!</a:t>
            </a:r>
          </a:p>
          <a:p>
            <a:endParaRPr lang="de-DE" altLang="zh-CN" dirty="0">
              <a:latin typeface="Calibri" panose="020F0502020204030204" charset="0"/>
            </a:endParaRPr>
          </a:p>
          <a:p>
            <a:pPr marL="0" indent="457200">
              <a:buNone/>
            </a:pPr>
            <a:r>
              <a:rPr lang="de-DE" altLang="zh-CN" dirty="0">
                <a:latin typeface="Calibri" panose="020F0502020204030204" charset="0"/>
              </a:rPr>
              <a:t>wie viele Leuten von euch finden Bild X peinlich? </a:t>
            </a:r>
          </a:p>
          <a:p>
            <a:pPr marL="0" indent="457200">
              <a:buNone/>
            </a:pPr>
            <a:r>
              <a:rPr lang="de-DE" altLang="zh-CN" dirty="0">
                <a:latin typeface="Calibri" panose="020F0502020204030204" charset="0"/>
              </a:rPr>
              <a:t>und Inwiefern: ein bisschen, sehr, äußerst?</a:t>
            </a:r>
          </a:p>
          <a:p>
            <a:pPr marL="0" indent="457200">
              <a:buNone/>
            </a:pPr>
            <a:endParaRPr lang="de-DE" altLang="zh-CN" dirty="0">
              <a:latin typeface="Calibri" panose="020F0502020204030204" charset="0"/>
            </a:endParaRPr>
          </a:p>
          <a:p>
            <a:pPr marL="0" indent="457200">
              <a:buNone/>
            </a:pPr>
            <a:endParaRPr lang="de-DE" altLang="zh-CN" dirty="0">
              <a:latin typeface="Calibri" panose="020F050202020403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de-DE" altLang="en-US">
                <a:latin typeface="Calibri" panose="020F0502020204030204" charset="0"/>
              </a:rPr>
              <a:t>Deine Peinliche Erfahrung...</a:t>
            </a:r>
          </a:p>
        </p:txBody>
      </p:sp>
      <p:sp>
        <p:nvSpPr>
          <p:cNvPr id="3" name="内容占位符 2"/>
          <p:cNvSpPr>
            <a:spLocks noGrp="1"/>
          </p:cNvSpPr>
          <p:nvPr>
            <p:ph idx="1"/>
          </p:nvPr>
        </p:nvSpPr>
        <p:spPr/>
        <p:txBody>
          <a:bodyPr/>
          <a:lstStyle/>
          <a:p>
            <a:r>
              <a:rPr lang="en-US" altLang="zh-CN">
                <a:sym typeface="+mn-ea"/>
              </a:rPr>
              <a:t>Habt ihr schon </a:t>
            </a:r>
            <a:r>
              <a:rPr lang="de-DE" altLang="en-US">
                <a:latin typeface="Calibri" panose="020F0502020204030204" charset="0"/>
                <a:sym typeface="+mn-ea"/>
              </a:rPr>
              <a:t>peinliche Situationen erlebt? </a:t>
            </a:r>
          </a:p>
          <a:p>
            <a:pPr marL="0" indent="0">
              <a:buNone/>
            </a:pPr>
            <a:r>
              <a:rPr lang="de-DE">
                <a:latin typeface="Calibri" panose="020F0502020204030204" charset="0"/>
                <a:sym typeface="+mn-ea"/>
              </a:rPr>
              <a:t>Erzählt mal!</a:t>
            </a:r>
          </a:p>
          <a:p>
            <a:endParaRPr lang="de-DE" altLang="zh-CN">
              <a:latin typeface="Calibri" panose="020F0502020204030204" charset="0"/>
              <a:sym typeface="+mn-ea"/>
            </a:endParaRPr>
          </a:p>
          <a:p>
            <a:pPr lvl="1"/>
            <a:r>
              <a:rPr lang="de-DE" sz="2400">
                <a:latin typeface="Calibri" panose="020F0502020204030204" charset="0"/>
                <a:sym typeface="+mn-ea"/>
              </a:rPr>
              <a:t>Einzelarbeit (8 Minuten): </a:t>
            </a:r>
            <a:r>
              <a:rPr lang="de-DE" altLang="zh-CN">
                <a:latin typeface="Calibri" panose="020F0502020204030204" charset="0"/>
              </a:rPr>
              <a:t>Notiz machen! </a:t>
            </a:r>
            <a:endParaRPr lang="zh-CN" altLang="en-US"/>
          </a:p>
          <a:p>
            <a:endParaRPr lang="zh-CN" altLang="en-US"/>
          </a:p>
        </p:txBody>
      </p:sp>
      <p:graphicFrame>
        <p:nvGraphicFramePr>
          <p:cNvPr id="6" name="表格 5"/>
          <p:cNvGraphicFramePr/>
          <p:nvPr>
            <p:custDataLst>
              <p:tags r:id="rId1"/>
            </p:custDataLst>
          </p:nvPr>
        </p:nvGraphicFramePr>
        <p:xfrm>
          <a:off x="1898650" y="4159250"/>
          <a:ext cx="7308850" cy="1913890"/>
        </p:xfrm>
        <a:graphic>
          <a:graphicData uri="http://schemas.openxmlformats.org/drawingml/2006/table">
            <a:tbl>
              <a:tblPr firstRow="1" bandRow="1">
                <a:tableStyleId>{5C22544A-7EE6-4342-B048-85BDC9FD1C3A}</a:tableStyleId>
              </a:tblPr>
              <a:tblGrid>
                <a:gridCol w="3620135">
                  <a:extLst>
                    <a:ext uri="{9D8B030D-6E8A-4147-A177-3AD203B41FA5}">
                      <a16:colId xmlns:a16="http://schemas.microsoft.com/office/drawing/2014/main" val="20000"/>
                    </a:ext>
                  </a:extLst>
                </a:gridCol>
                <a:gridCol w="3688715">
                  <a:extLst>
                    <a:ext uri="{9D8B030D-6E8A-4147-A177-3AD203B41FA5}">
                      <a16:colId xmlns:a16="http://schemas.microsoft.com/office/drawing/2014/main" val="20001"/>
                    </a:ext>
                  </a:extLst>
                </a:gridCol>
              </a:tblGrid>
              <a:tr h="389890">
                <a:tc>
                  <a:txBody>
                    <a:bodyPr/>
                    <a:lstStyle/>
                    <a:p>
                      <a:pPr>
                        <a:buNone/>
                      </a:pPr>
                      <a:endParaRPr lang="zh-CN" altLang="en-US"/>
                    </a:p>
                  </a:txBody>
                  <a:tcPr/>
                </a:tc>
                <a:tc>
                  <a:txBody>
                    <a:bodyPr/>
                    <a:lstStyle/>
                    <a:p>
                      <a:pPr>
                        <a:buNone/>
                      </a:pPr>
                      <a:endParaRPr lang="zh-CN" altLang="en-US"/>
                    </a:p>
                  </a:txBody>
                  <a:tcPr/>
                </a:tc>
                <a:extLst>
                  <a:ext uri="{0D108BD9-81ED-4DB2-BD59-A6C34878D82A}">
                    <a16:rowId xmlns:a16="http://schemas.microsoft.com/office/drawing/2014/main" val="10000"/>
                  </a:ext>
                </a:extLst>
              </a:tr>
              <a:tr h="381000">
                <a:tc>
                  <a:txBody>
                    <a:bodyPr/>
                    <a:lstStyle/>
                    <a:p>
                      <a:pPr algn="ctr">
                        <a:buNone/>
                      </a:pPr>
                      <a:r>
                        <a:rPr lang="de-DE" altLang="zh-CN">
                          <a:latin typeface="Calibri" panose="020F0502020204030204" charset="0"/>
                        </a:rPr>
                        <a:t>Wann?</a:t>
                      </a:r>
                    </a:p>
                  </a:txBody>
                  <a:tcPr/>
                </a:tc>
                <a:tc>
                  <a:txBody>
                    <a:bodyPr/>
                    <a:lstStyle/>
                    <a:p>
                      <a:pPr algn="ctr">
                        <a:buNone/>
                      </a:pPr>
                      <a:r>
                        <a:rPr lang="de-DE" altLang="zh-CN">
                          <a:latin typeface="Calibri" panose="020F0502020204030204" charset="0"/>
                        </a:rPr>
                        <a:t>Welches Gefühl?</a:t>
                      </a:r>
                    </a:p>
                  </a:txBody>
                  <a:tcPr/>
                </a:tc>
                <a:extLst>
                  <a:ext uri="{0D108BD9-81ED-4DB2-BD59-A6C34878D82A}">
                    <a16:rowId xmlns:a16="http://schemas.microsoft.com/office/drawing/2014/main" val="10001"/>
                  </a:ext>
                </a:extLst>
              </a:tr>
              <a:tr h="381000">
                <a:tc>
                  <a:txBody>
                    <a:bodyPr/>
                    <a:lstStyle/>
                    <a:p>
                      <a:pPr algn="ctr">
                        <a:buNone/>
                      </a:pPr>
                      <a:r>
                        <a:rPr lang="de-DE" altLang="zh-CN">
                          <a:latin typeface="Calibri" panose="020F0502020204030204" charset="0"/>
                        </a:rPr>
                        <a:t>Wo?</a:t>
                      </a:r>
                    </a:p>
                  </a:txBody>
                  <a:tcPr/>
                </a:tc>
                <a:tc>
                  <a:txBody>
                    <a:bodyPr/>
                    <a:lstStyle/>
                    <a:p>
                      <a:pPr algn="ctr">
                        <a:buNone/>
                      </a:pPr>
                      <a:r>
                        <a:rPr lang="de-DE" altLang="zh-CN">
                          <a:latin typeface="Calibri" panose="020F0502020204030204" charset="0"/>
                        </a:rPr>
                        <a:t>Die Reaktion von anderen?</a:t>
                      </a:r>
                    </a:p>
                  </a:txBody>
                  <a:tcPr/>
                </a:tc>
                <a:extLst>
                  <a:ext uri="{0D108BD9-81ED-4DB2-BD59-A6C34878D82A}">
                    <a16:rowId xmlns:a16="http://schemas.microsoft.com/office/drawing/2014/main" val="10002"/>
                  </a:ext>
                </a:extLst>
              </a:tr>
              <a:tr h="381000">
                <a:tc>
                  <a:txBody>
                    <a:bodyPr/>
                    <a:lstStyle/>
                    <a:p>
                      <a:pPr algn="ctr">
                        <a:buNone/>
                      </a:pPr>
                      <a:r>
                        <a:rPr lang="de-DE" altLang="zh-CN">
                          <a:latin typeface="Calibri" panose="020F0502020204030204" charset="0"/>
                        </a:rPr>
                        <a:t>Mit Wem?</a:t>
                      </a:r>
                    </a:p>
                  </a:txBody>
                  <a:tcPr/>
                </a:tc>
                <a:tc>
                  <a:txBody>
                    <a:bodyPr/>
                    <a:lstStyle/>
                    <a:p>
                      <a:pPr algn="ctr">
                        <a:buNone/>
                      </a:pPr>
                      <a:endParaRPr lang="zh-CN" altLang="en-US"/>
                    </a:p>
                  </a:txBody>
                  <a:tcPr/>
                </a:tc>
                <a:extLst>
                  <a:ext uri="{0D108BD9-81ED-4DB2-BD59-A6C34878D82A}">
                    <a16:rowId xmlns:a16="http://schemas.microsoft.com/office/drawing/2014/main" val="10003"/>
                  </a:ext>
                </a:extLst>
              </a:tr>
              <a:tr h="381000">
                <a:tc>
                  <a:txBody>
                    <a:bodyPr/>
                    <a:lstStyle/>
                    <a:p>
                      <a:pPr algn="ctr">
                        <a:buNone/>
                      </a:pPr>
                      <a:r>
                        <a:rPr lang="de-DE" altLang="zh-CN">
                          <a:latin typeface="Calibri" panose="020F0502020204030204" charset="0"/>
                        </a:rPr>
                        <a:t>Was ist passiert?</a:t>
                      </a:r>
                    </a:p>
                  </a:txBody>
                  <a:tcPr/>
                </a:tc>
                <a:tc>
                  <a:txBody>
                    <a:bodyPr/>
                    <a:lstStyle/>
                    <a:p>
                      <a:pPr algn="ctr">
                        <a:buNone/>
                      </a:pPr>
                      <a:endParaRPr lang="zh-CN" alt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97585"/>
          </a:xfrm>
        </p:spPr>
        <p:txBody>
          <a:bodyPr>
            <a:normAutofit/>
          </a:bodyPr>
          <a:lstStyle/>
          <a:p>
            <a:r>
              <a:rPr lang="de-DE" altLang="zh-CN" dirty="0">
                <a:latin typeface="Calibri" panose="020F0502020204030204" charset="0"/>
              </a:rPr>
              <a:t>Partnerarbeit: </a:t>
            </a:r>
            <a:r>
              <a:rPr lang="en-US" altLang="de-DE" sz="4400" dirty="0">
                <a:latin typeface="Calibri" panose="020F0502020204030204" charset="0"/>
              </a:rPr>
              <a:t>Was </a:t>
            </a:r>
            <a:r>
              <a:rPr lang="en-US" altLang="de-DE" sz="4400" b="1" dirty="0">
                <a:solidFill>
                  <a:srgbClr val="FF0000"/>
                </a:solidFill>
                <a:latin typeface="Calibri" panose="020F0502020204030204" charset="0"/>
              </a:rPr>
              <a:t>mir</a:t>
            </a:r>
            <a:r>
              <a:rPr lang="en-US" altLang="de-DE" sz="4400" dirty="0">
                <a:latin typeface="Calibri" panose="020F0502020204030204" charset="0"/>
              </a:rPr>
              <a:t> </a:t>
            </a:r>
            <a:r>
              <a:rPr lang="en-US" altLang="de-DE" sz="4400" dirty="0" err="1">
                <a:latin typeface="Calibri" panose="020F0502020204030204" charset="0"/>
              </a:rPr>
              <a:t>einmal</a:t>
            </a:r>
            <a:r>
              <a:rPr lang="en-US" altLang="de-DE" sz="4400" dirty="0">
                <a:latin typeface="Calibri" panose="020F0502020204030204" charset="0"/>
              </a:rPr>
              <a:t> </a:t>
            </a:r>
            <a:r>
              <a:rPr lang="en-US" altLang="de-DE" sz="4400" dirty="0" err="1">
                <a:latin typeface="Calibri" panose="020F0502020204030204" charset="0"/>
              </a:rPr>
              <a:t>passiert</a:t>
            </a:r>
            <a:r>
              <a:rPr lang="en-US" altLang="de-DE" sz="4400" dirty="0">
                <a:latin typeface="Calibri" panose="020F0502020204030204" charset="0"/>
              </a:rPr>
              <a:t> </a:t>
            </a:r>
            <a:r>
              <a:rPr lang="en-US" altLang="de-DE" sz="4400" dirty="0" err="1">
                <a:latin typeface="Calibri" panose="020F0502020204030204" charset="0"/>
              </a:rPr>
              <a:t>ist</a:t>
            </a:r>
            <a:r>
              <a:rPr lang="en-US" altLang="de-DE" sz="4400" dirty="0">
                <a:latin typeface="Calibri" panose="020F0502020204030204" charset="0"/>
              </a:rPr>
              <a:t>!</a:t>
            </a:r>
            <a:endParaRPr lang="de-DE" altLang="zh-CN" dirty="0">
              <a:latin typeface="Calibri" panose="020F0502020204030204" charset="0"/>
            </a:endParaRPr>
          </a:p>
        </p:txBody>
      </p:sp>
      <p:sp>
        <p:nvSpPr>
          <p:cNvPr id="3" name="内容占位符 2"/>
          <p:cNvSpPr>
            <a:spLocks noGrp="1"/>
          </p:cNvSpPr>
          <p:nvPr>
            <p:ph idx="1"/>
          </p:nvPr>
        </p:nvSpPr>
        <p:spPr>
          <a:xfrm>
            <a:off x="838200" y="1457325"/>
            <a:ext cx="10515600" cy="3465830"/>
          </a:xfrm>
        </p:spPr>
        <p:txBody>
          <a:bodyPr>
            <a:normAutofit/>
          </a:bodyPr>
          <a:lstStyle/>
          <a:p>
            <a:r>
              <a:rPr lang="zh-CN" altLang="en-US" dirty="0"/>
              <a:t>Erzählt euch gegenseitig von euren Erfahrungen, </a:t>
            </a:r>
          </a:p>
          <a:p>
            <a:pPr marL="0" indent="457200">
              <a:buNone/>
            </a:pPr>
            <a:endParaRPr lang="zh-CN" altLang="en-US" dirty="0"/>
          </a:p>
          <a:p>
            <a:pPr marL="0" indent="457200">
              <a:buNone/>
            </a:pPr>
            <a:r>
              <a:rPr lang="de-DE" altLang="zh-CN" dirty="0">
                <a:latin typeface="Calibri" panose="020F0502020204030204" charset="0"/>
              </a:rPr>
              <a:t> </a:t>
            </a:r>
            <a:r>
              <a:rPr lang="zh-CN" altLang="en-US" dirty="0"/>
              <a:t>hört zu </a:t>
            </a:r>
            <a:r>
              <a:rPr lang="en-US" altLang="zh-CN" dirty="0"/>
              <a:t>und </a:t>
            </a:r>
            <a:r>
              <a:rPr lang="en-US" altLang="zh-CN" dirty="0" err="1"/>
              <a:t>bietet</a:t>
            </a:r>
            <a:r>
              <a:rPr lang="en-US" altLang="zh-CN" dirty="0"/>
              <a:t> </a:t>
            </a:r>
            <a:r>
              <a:rPr lang="en-US" altLang="zh-CN" dirty="0" err="1"/>
              <a:t>Hilfe</a:t>
            </a:r>
            <a:r>
              <a:rPr lang="en-US" altLang="zh-CN" dirty="0"/>
              <a:t>. </a:t>
            </a:r>
          </a:p>
          <a:p>
            <a:pPr marL="0" indent="457200">
              <a:buNone/>
            </a:pPr>
            <a:r>
              <a:rPr lang="zh-CN" altLang="en-US" dirty="0"/>
              <a:t> Komment</a:t>
            </a:r>
            <a:r>
              <a:rPr lang="de-DE" altLang="zh-CN" dirty="0">
                <a:latin typeface="Calibri" panose="020F0502020204030204" charset="0"/>
              </a:rPr>
              <a:t>iert,</a:t>
            </a:r>
            <a:r>
              <a:rPr lang="zh-CN" altLang="en-US" dirty="0"/>
              <a:t> </a:t>
            </a:r>
            <a:r>
              <a:rPr lang="de-DE" altLang="zh-CN" dirty="0">
                <a:latin typeface="Calibri" panose="020F0502020204030204" charset="0"/>
              </a:rPr>
              <a:t>ob du für dich</a:t>
            </a:r>
            <a:r>
              <a:rPr lang="zh-CN" altLang="en-US" dirty="0"/>
              <a:t> es peinlich</a:t>
            </a:r>
            <a:r>
              <a:rPr lang="de-DE" altLang="zh-CN" dirty="0">
                <a:latin typeface="Calibri" panose="020F0502020204030204" charset="0"/>
              </a:rPr>
              <a:t> findest</a:t>
            </a:r>
            <a:r>
              <a:rPr lang="zh-CN" altLang="en-US" dirty="0"/>
              <a:t>?</a:t>
            </a:r>
          </a:p>
          <a:p>
            <a:pPr marL="0" indent="457200">
              <a:buNone/>
            </a:pPr>
            <a:endParaRPr lang="zh-CN" altLang="en-US" dirty="0"/>
          </a:p>
          <a:p>
            <a:pPr marL="0" indent="457200">
              <a:buNone/>
            </a:pPr>
            <a:endParaRPr lang="de-DE" altLang="zh-CN" dirty="0">
              <a:latin typeface="Calibri" panose="020F0502020204030204" charset="0"/>
            </a:endParaRPr>
          </a:p>
        </p:txBody>
      </p:sp>
      <p:sp>
        <p:nvSpPr>
          <p:cNvPr id="4" name="动作按钮: 自定义 3"/>
          <p:cNvSpPr/>
          <p:nvPr>
            <p:custDataLst>
              <p:tags r:id="rId1"/>
            </p:custDataLst>
          </p:nvPr>
        </p:nvSpPr>
        <p:spPr>
          <a:xfrm>
            <a:off x="838200" y="3978275"/>
            <a:ext cx="8440420" cy="2747645"/>
          </a:xfrm>
          <a:prstGeom prst="actionButtonBlan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5" name="文本框 4"/>
          <p:cNvSpPr txBox="1"/>
          <p:nvPr>
            <p:custDataLst>
              <p:tags r:id="rId2"/>
            </p:custDataLst>
          </p:nvPr>
        </p:nvSpPr>
        <p:spPr>
          <a:xfrm>
            <a:off x="1133475" y="3978275"/>
            <a:ext cx="8371205" cy="2306955"/>
          </a:xfrm>
          <a:prstGeom prst="rect">
            <a:avLst/>
          </a:prstGeom>
          <a:noFill/>
        </p:spPr>
        <p:txBody>
          <a:bodyPr wrap="square" rtlCol="0">
            <a:spAutoFit/>
          </a:bodyPr>
          <a:lstStyle/>
          <a:p>
            <a:endParaRPr lang="en-US" altLang="zh-CN" b="1" dirty="0">
              <a:latin typeface="Times New Roman" panose="02020603050405020304" charset="0"/>
              <a:cs typeface="Times New Roman" panose="02020603050405020304" charset="0"/>
            </a:endParaRPr>
          </a:p>
          <a:p>
            <a:r>
              <a:rPr lang="en-US" altLang="zh-CN" b="1" dirty="0">
                <a:latin typeface="Times New Roman" panose="02020603050405020304" charset="0"/>
                <a:cs typeface="Times New Roman" panose="02020603050405020304" charset="0"/>
              </a:rPr>
              <a:t>Mir </a:t>
            </a:r>
            <a:r>
              <a:rPr lang="en-US" altLang="zh-CN" b="1" dirty="0" err="1">
                <a:latin typeface="Times New Roman" panose="02020603050405020304" charset="0"/>
                <a:cs typeface="Times New Roman" panose="02020603050405020304" charset="0"/>
              </a:rPr>
              <a:t>ist</a:t>
            </a:r>
            <a:r>
              <a:rPr lang="en-US" altLang="zh-CN" b="1" dirty="0">
                <a:latin typeface="Times New Roman" panose="02020603050405020304" charset="0"/>
                <a:cs typeface="Times New Roman" panose="02020603050405020304" charset="0"/>
              </a:rPr>
              <a:t> (</a:t>
            </a:r>
            <a:r>
              <a:rPr lang="en-US" altLang="zh-CN" b="1" dirty="0" err="1">
                <a:latin typeface="Times New Roman" panose="02020603050405020304" charset="0"/>
                <a:cs typeface="Times New Roman" panose="02020603050405020304" charset="0"/>
              </a:rPr>
              <a:t>schon</a:t>
            </a:r>
            <a:r>
              <a:rPr lang="en-US" altLang="zh-CN" b="1" dirty="0">
                <a:latin typeface="Times New Roman" panose="02020603050405020304" charset="0"/>
                <a:cs typeface="Times New Roman" panose="02020603050405020304" charset="0"/>
              </a:rPr>
              <a:t>) </a:t>
            </a:r>
            <a:r>
              <a:rPr lang="en-US" altLang="zh-CN" b="1" dirty="0" err="1">
                <a:latin typeface="Times New Roman" panose="02020603050405020304" charset="0"/>
                <a:cs typeface="Times New Roman" panose="02020603050405020304" charset="0"/>
              </a:rPr>
              <a:t>einmal</a:t>
            </a:r>
            <a:r>
              <a:rPr lang="en-US" altLang="zh-CN" b="1" dirty="0">
                <a:latin typeface="Times New Roman" panose="02020603050405020304" charset="0"/>
                <a:cs typeface="Times New Roman" panose="02020603050405020304" charset="0"/>
              </a:rPr>
              <a:t> </a:t>
            </a:r>
            <a:r>
              <a:rPr lang="en-US" altLang="zh-CN" b="1" dirty="0" err="1">
                <a:latin typeface="Times New Roman" panose="02020603050405020304" charset="0"/>
                <a:cs typeface="Times New Roman" panose="02020603050405020304" charset="0"/>
              </a:rPr>
              <a:t>etwas</a:t>
            </a:r>
            <a:r>
              <a:rPr lang="en-US" altLang="zh-CN" b="1" dirty="0">
                <a:latin typeface="Times New Roman" panose="02020603050405020304" charset="0"/>
                <a:cs typeface="Times New Roman" panose="02020603050405020304" charset="0"/>
              </a:rPr>
              <a:t> </a:t>
            </a:r>
            <a:r>
              <a:rPr lang="en-US" altLang="zh-CN" b="1" dirty="0" err="1">
                <a:latin typeface="Times New Roman" panose="02020603050405020304" charset="0"/>
                <a:cs typeface="Times New Roman" panose="02020603050405020304" charset="0"/>
              </a:rPr>
              <a:t>Peinliches</a:t>
            </a:r>
            <a:r>
              <a:rPr lang="en-US" altLang="zh-CN" b="1" dirty="0">
                <a:latin typeface="Times New Roman" panose="02020603050405020304" charset="0"/>
                <a:cs typeface="Times New Roman" panose="02020603050405020304" charset="0"/>
              </a:rPr>
              <a:t>/</a:t>
            </a:r>
            <a:r>
              <a:rPr lang="en-US" altLang="zh-CN" b="1" dirty="0" err="1">
                <a:latin typeface="Times New Roman" panose="02020603050405020304" charset="0"/>
                <a:cs typeface="Times New Roman" panose="02020603050405020304" charset="0"/>
              </a:rPr>
              <a:t>Unangenehmes</a:t>
            </a:r>
            <a:r>
              <a:rPr lang="en-US" altLang="zh-CN" b="1" dirty="0">
                <a:latin typeface="Times New Roman" panose="02020603050405020304" charset="0"/>
                <a:cs typeface="Times New Roman" panose="02020603050405020304" charset="0"/>
              </a:rPr>
              <a:t> </a:t>
            </a:r>
            <a:r>
              <a:rPr lang="en-US" altLang="zh-CN" b="1" dirty="0" err="1">
                <a:latin typeface="Times New Roman" panose="02020603050405020304" charset="0"/>
                <a:cs typeface="Times New Roman" panose="02020603050405020304" charset="0"/>
              </a:rPr>
              <a:t>passiert</a:t>
            </a:r>
            <a:r>
              <a:rPr lang="en-US" altLang="zh-CN" b="1" dirty="0">
                <a:latin typeface="Times New Roman" panose="02020603050405020304" charset="0"/>
                <a:cs typeface="Times New Roman" panose="02020603050405020304" charset="0"/>
              </a:rPr>
              <a:t>.</a:t>
            </a:r>
          </a:p>
          <a:p>
            <a:endParaRPr lang="en-US" altLang="zh-CN" b="1" dirty="0">
              <a:latin typeface="Times New Roman" panose="02020603050405020304" charset="0"/>
              <a:cs typeface="Times New Roman" panose="02020603050405020304" charset="0"/>
            </a:endParaRPr>
          </a:p>
          <a:p>
            <a:r>
              <a:rPr lang="en-US" altLang="zh-CN" b="1" dirty="0">
                <a:latin typeface="Times New Roman" panose="02020603050405020304" charset="0"/>
                <a:cs typeface="Times New Roman" panose="02020603050405020304" charset="0"/>
              </a:rPr>
              <a:t>Es war/</a:t>
            </a:r>
            <a:r>
              <a:rPr lang="en-US" altLang="zh-CN" b="1" dirty="0" err="1">
                <a:latin typeface="Times New Roman" panose="02020603050405020304" charset="0"/>
                <a:cs typeface="Times New Roman" panose="02020603050405020304" charset="0"/>
              </a:rPr>
              <a:t>passierte</a:t>
            </a:r>
            <a:r>
              <a:rPr lang="en-US" altLang="zh-CN" b="1" dirty="0">
                <a:latin typeface="Times New Roman" panose="02020603050405020304" charset="0"/>
                <a:cs typeface="Times New Roman" panose="02020603050405020304" charset="0"/>
              </a:rPr>
              <a:t> am.../</a:t>
            </a:r>
            <a:r>
              <a:rPr lang="en-US" altLang="zh-CN" b="1" dirty="0" err="1">
                <a:latin typeface="Times New Roman" panose="02020603050405020304" charset="0"/>
                <a:cs typeface="Times New Roman" panose="02020603050405020304" charset="0"/>
              </a:rPr>
              <a:t>mit</a:t>
            </a:r>
            <a:r>
              <a:rPr lang="en-US" altLang="zh-CN" b="1" dirty="0">
                <a:latin typeface="Times New Roman" panose="02020603050405020304" charset="0"/>
                <a:cs typeface="Times New Roman" panose="02020603050405020304" charset="0"/>
              </a:rPr>
              <a:t>..., </a:t>
            </a:r>
            <a:r>
              <a:rPr lang="en-US" altLang="zh-CN" b="1" dirty="0" err="1">
                <a:latin typeface="Times New Roman" panose="02020603050405020304" charset="0"/>
                <a:cs typeface="Times New Roman" panose="02020603050405020304" charset="0"/>
              </a:rPr>
              <a:t>als</a:t>
            </a:r>
            <a:r>
              <a:rPr lang="en-US" altLang="zh-CN" b="1" dirty="0">
                <a:latin typeface="Times New Roman" panose="02020603050405020304" charset="0"/>
                <a:cs typeface="Times New Roman" panose="02020603050405020304" charset="0"/>
              </a:rPr>
              <a:t> ... </a:t>
            </a:r>
            <a:r>
              <a:rPr lang="de-DE" altLang="en-US" b="1" dirty="0">
                <a:latin typeface="Calibri" panose="020F0502020204030204" charset="0"/>
                <a:cs typeface="Times New Roman" panose="02020603050405020304" charset="0"/>
              </a:rPr>
              <a:t>i</a:t>
            </a:r>
            <a:r>
              <a:rPr lang="en-US" altLang="zh-CN" b="1" dirty="0">
                <a:latin typeface="Times New Roman" panose="02020603050405020304" charset="0"/>
                <a:cs typeface="Times New Roman" panose="02020603050405020304" charset="0"/>
              </a:rPr>
              <a:t>ch in ... /auf </a:t>
            </a:r>
            <a:r>
              <a:rPr lang="en-US" altLang="zh-CN" b="1" dirty="0" err="1">
                <a:latin typeface="Times New Roman" panose="02020603050405020304" charset="0"/>
                <a:cs typeface="Times New Roman" panose="02020603050405020304" charset="0"/>
              </a:rPr>
              <a:t>Reise</a:t>
            </a:r>
            <a:r>
              <a:rPr lang="en-US" altLang="zh-CN" b="1" dirty="0">
                <a:latin typeface="Times New Roman" panose="02020603050405020304" charset="0"/>
                <a:cs typeface="Times New Roman" panose="02020603050405020304" charset="0"/>
              </a:rPr>
              <a:t> ... / </a:t>
            </a:r>
            <a:r>
              <a:rPr lang="en-US" altLang="zh-CN" b="1" dirty="0" err="1">
                <a:latin typeface="Times New Roman" panose="02020603050405020304" charset="0"/>
                <a:cs typeface="Times New Roman" panose="02020603050405020304" charset="0"/>
              </a:rPr>
              <a:t>zu</a:t>
            </a:r>
            <a:r>
              <a:rPr lang="de-DE" altLang="en-US" b="1" dirty="0" err="1">
                <a:latin typeface="Calibri" panose="020F0502020204030204" charset="0"/>
                <a:cs typeface="Times New Roman" panose="02020603050405020304" charset="0"/>
              </a:rPr>
              <a:t>m</a:t>
            </a:r>
            <a:r>
              <a:rPr lang="en-US" altLang="zh-CN" b="1" dirty="0">
                <a:latin typeface="Times New Roman" panose="02020603050405020304" charset="0"/>
                <a:cs typeface="Times New Roman" panose="02020603050405020304" charset="0"/>
              </a:rPr>
              <a:t> </a:t>
            </a:r>
            <a:r>
              <a:rPr lang="en-US" altLang="zh-CN" b="1" dirty="0" err="1">
                <a:latin typeface="Times New Roman" panose="02020603050405020304" charset="0"/>
                <a:cs typeface="Times New Roman" panose="02020603050405020304" charset="0"/>
              </a:rPr>
              <a:t>Besuch</a:t>
            </a:r>
            <a:r>
              <a:rPr lang="en-US" altLang="zh-CN" b="1" dirty="0">
                <a:latin typeface="Times New Roman" panose="02020603050405020304" charset="0"/>
                <a:cs typeface="Times New Roman" panose="02020603050405020304" charset="0"/>
              </a:rPr>
              <a:t> </a:t>
            </a:r>
            <a:r>
              <a:rPr lang="en-US" altLang="zh-CN" b="1" dirty="0" err="1">
                <a:latin typeface="Times New Roman" panose="02020603050405020304" charset="0"/>
                <a:cs typeface="Times New Roman" panose="02020603050405020304" charset="0"/>
              </a:rPr>
              <a:t>bei</a:t>
            </a:r>
            <a:r>
              <a:rPr lang="en-US" altLang="zh-CN" b="1" dirty="0">
                <a:latin typeface="Times New Roman" panose="02020603050405020304" charset="0"/>
                <a:cs typeface="Times New Roman" panose="02020603050405020304" charset="0"/>
              </a:rPr>
              <a:t>...</a:t>
            </a:r>
            <a:r>
              <a:rPr lang="de-DE" altLang="en-US" b="1" dirty="0">
                <a:latin typeface="Calibri" panose="020F0502020204030204" charset="0"/>
                <a:cs typeface="Times New Roman" panose="02020603050405020304" charset="0"/>
              </a:rPr>
              <a:t> war, ...</a:t>
            </a:r>
            <a:r>
              <a:rPr lang="en-US" altLang="zh-CN" b="1" dirty="0">
                <a:latin typeface="Times New Roman" panose="02020603050405020304" charset="0"/>
                <a:cs typeface="Times New Roman" panose="02020603050405020304" charset="0"/>
              </a:rPr>
              <a:t> </a:t>
            </a:r>
          </a:p>
          <a:p>
            <a:endParaRPr lang="en-US" altLang="zh-CN" b="1" dirty="0">
              <a:latin typeface="Times New Roman" panose="02020603050405020304" charset="0"/>
              <a:cs typeface="Times New Roman" panose="02020603050405020304" charset="0"/>
            </a:endParaRPr>
          </a:p>
          <a:p>
            <a:r>
              <a:rPr lang="en-US" altLang="zh-CN" b="1" dirty="0">
                <a:latin typeface="Times New Roman" panose="02020603050405020304" charset="0"/>
                <a:cs typeface="Times New Roman" panose="02020603050405020304" charset="0"/>
              </a:rPr>
              <a:t>Ich war </a:t>
            </a:r>
            <a:r>
              <a:rPr lang="en-US" altLang="zh-CN" b="1" dirty="0" err="1">
                <a:latin typeface="Times New Roman" panose="02020603050405020304" charset="0"/>
                <a:cs typeface="Times New Roman" panose="02020603050405020304" charset="0"/>
              </a:rPr>
              <a:t>verunsichert</a:t>
            </a:r>
            <a:r>
              <a:rPr lang="en-US" altLang="zh-CN" b="1" dirty="0">
                <a:latin typeface="Times New Roman" panose="02020603050405020304" charset="0"/>
                <a:cs typeface="Times New Roman" panose="02020603050405020304" charset="0"/>
              </a:rPr>
              <a:t>/</a:t>
            </a:r>
            <a:r>
              <a:rPr lang="en-US" altLang="zh-CN" b="1" dirty="0" err="1">
                <a:latin typeface="Times New Roman" panose="02020603050405020304" charset="0"/>
                <a:cs typeface="Times New Roman" panose="02020603050405020304" charset="0"/>
              </a:rPr>
              <a:t>traurig</a:t>
            </a:r>
            <a:r>
              <a:rPr lang="en-US" altLang="zh-CN" b="1" dirty="0">
                <a:latin typeface="Times New Roman" panose="02020603050405020304" charset="0"/>
                <a:cs typeface="Times New Roman" panose="02020603050405020304" charset="0"/>
              </a:rPr>
              <a:t>/</a:t>
            </a:r>
            <a:r>
              <a:rPr lang="en-US" altLang="zh-CN" b="1" dirty="0" err="1">
                <a:latin typeface="Times New Roman" panose="02020603050405020304" charset="0"/>
                <a:cs typeface="Times New Roman" panose="02020603050405020304" charset="0"/>
              </a:rPr>
              <a:t>aggressiv</a:t>
            </a:r>
            <a:r>
              <a:rPr lang="en-US" altLang="zh-CN" b="1" dirty="0">
                <a:latin typeface="Times New Roman" panose="02020603050405020304" charset="0"/>
                <a:cs typeface="Times New Roman" panose="02020603050405020304" charset="0"/>
              </a:rPr>
              <a:t>/</a:t>
            </a:r>
            <a:r>
              <a:rPr lang="en-US" altLang="zh-CN" b="1" dirty="0" err="1">
                <a:latin typeface="Times New Roman" panose="02020603050405020304" charset="0"/>
                <a:cs typeface="Times New Roman" panose="02020603050405020304" charset="0"/>
              </a:rPr>
              <a:t>genervt</a:t>
            </a:r>
            <a:r>
              <a:rPr lang="en-US" altLang="zh-CN" b="1" dirty="0">
                <a:latin typeface="Times New Roman" panose="02020603050405020304" charset="0"/>
                <a:cs typeface="Times New Roman" panose="02020603050405020304" charset="0"/>
              </a:rPr>
              <a:t> und w</a:t>
            </a:r>
            <a:r>
              <a:rPr lang="de-DE" altLang="zh-CN" b="1" dirty="0">
                <a:latin typeface="Times New Roman" panose="02020603050405020304" charset="0"/>
                <a:cs typeface="Times New Roman" panose="02020603050405020304" charset="0"/>
              </a:rPr>
              <a:t>ütend/sauer auf ... ,weil ...</a:t>
            </a:r>
          </a:p>
          <a:p>
            <a:endParaRPr lang="de-DE" altLang="zh-CN" b="1" dirty="0">
              <a:latin typeface="Times New Roman" panose="02020603050405020304" charset="0"/>
              <a:cs typeface="Times New Roman" panose="02020603050405020304" charset="0"/>
            </a:endParaRPr>
          </a:p>
          <a:p>
            <a:r>
              <a:rPr lang="de-DE" altLang="zh-CN" b="1" dirty="0">
                <a:latin typeface="Times New Roman" panose="02020603050405020304" charset="0"/>
                <a:cs typeface="Times New Roman" panose="02020603050405020304" charset="0"/>
              </a:rPr>
              <a:t>Ich musste selbst lachen. Die Leute lachten/ lächelten über...</a:t>
            </a:r>
          </a:p>
        </p:txBody>
      </p:sp>
      <p:sp>
        <p:nvSpPr>
          <p:cNvPr id="6" name="对话气泡: 椭圆形 5"/>
          <p:cNvSpPr/>
          <p:nvPr/>
        </p:nvSpPr>
        <p:spPr>
          <a:xfrm>
            <a:off x="8279295" y="1172817"/>
            <a:ext cx="2773018" cy="1321904"/>
          </a:xfrm>
          <a:prstGeom prst="wedgeEllipseCallout">
            <a:avLst>
              <a:gd name="adj1" fmla="val -70635"/>
              <a:gd name="adj2" fmla="val 5798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altLang="zh-CN" dirty="0"/>
              <a:t>Mir ist einmal ... Passiert. </a:t>
            </a:r>
          </a:p>
          <a:p>
            <a:pPr algn="ctr"/>
            <a:r>
              <a:rPr lang="de-DE" altLang="zh-CN" dirty="0"/>
              <a:t>blabla...</a:t>
            </a:r>
            <a:endParaRPr lang="zh-CN" altLang="en-US" dirty="0"/>
          </a:p>
        </p:txBody>
      </p:sp>
      <p:sp>
        <p:nvSpPr>
          <p:cNvPr id="7" name="对话气泡: 椭圆形 6"/>
          <p:cNvSpPr/>
          <p:nvPr/>
        </p:nvSpPr>
        <p:spPr>
          <a:xfrm>
            <a:off x="8746436" y="2539640"/>
            <a:ext cx="3240156" cy="1217351"/>
          </a:xfrm>
          <a:prstGeom prst="wedgeEllipseCallout">
            <a:avLst>
              <a:gd name="adj1" fmla="val 60872"/>
              <a:gd name="adj2" fmla="val 57208"/>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altLang="zh-CN" dirty="0"/>
              <a:t>Ja, ich kann mich vorstellen, und ich finde es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3775" y="365125"/>
            <a:ext cx="5076825" cy="1179830"/>
          </a:xfrm>
        </p:spPr>
        <p:txBody>
          <a:bodyPr/>
          <a:lstStyle/>
          <a:p>
            <a:r>
              <a:rPr lang="en-US" altLang="de-DE">
                <a:latin typeface="Calibri" panose="020F0502020204030204" charset="0"/>
              </a:rPr>
              <a:t>Was machen sie?</a:t>
            </a:r>
          </a:p>
        </p:txBody>
      </p:sp>
      <p:pic>
        <p:nvPicPr>
          <p:cNvPr id="101" name="图片 100"/>
          <p:cNvPicPr/>
          <p:nvPr/>
        </p:nvPicPr>
        <p:blipFill>
          <a:blip r:embed="rId2"/>
          <a:stretch>
            <a:fillRect/>
          </a:stretch>
        </p:blipFill>
        <p:spPr>
          <a:xfrm>
            <a:off x="586105" y="1684655"/>
            <a:ext cx="4439285" cy="2664460"/>
          </a:xfrm>
          <a:prstGeom prst="rect">
            <a:avLst/>
          </a:prstGeom>
          <a:noFill/>
          <a:ln w="9525">
            <a:noFill/>
          </a:ln>
        </p:spPr>
      </p:pic>
      <p:pic>
        <p:nvPicPr>
          <p:cNvPr id="4" name="图片 3"/>
          <p:cNvPicPr>
            <a:picLocks noChangeAspect="1"/>
          </p:cNvPicPr>
          <p:nvPr/>
        </p:nvPicPr>
        <p:blipFill>
          <a:blip r:embed="rId3"/>
          <a:stretch>
            <a:fillRect/>
          </a:stretch>
        </p:blipFill>
        <p:spPr>
          <a:xfrm>
            <a:off x="4410075" y="3370580"/>
            <a:ext cx="4137660" cy="2738755"/>
          </a:xfrm>
          <a:prstGeom prst="rect">
            <a:avLst/>
          </a:prstGeom>
        </p:spPr>
      </p:pic>
      <p:pic>
        <p:nvPicPr>
          <p:cNvPr id="8" name="图片 7"/>
          <p:cNvPicPr>
            <a:picLocks noChangeAspect="1"/>
          </p:cNvPicPr>
          <p:nvPr/>
        </p:nvPicPr>
        <p:blipFill>
          <a:blip r:embed="rId4"/>
          <a:stretch>
            <a:fillRect/>
          </a:stretch>
        </p:blipFill>
        <p:spPr>
          <a:xfrm>
            <a:off x="8127365" y="1318260"/>
            <a:ext cx="4064635" cy="2702560"/>
          </a:xfrm>
          <a:prstGeom prst="rect">
            <a:avLst/>
          </a:prstGeom>
        </p:spPr>
      </p:pic>
      <p:sp>
        <p:nvSpPr>
          <p:cNvPr id="11" name="文本框 10"/>
          <p:cNvSpPr txBox="1"/>
          <p:nvPr/>
        </p:nvSpPr>
        <p:spPr>
          <a:xfrm>
            <a:off x="461962" y="683330"/>
            <a:ext cx="11217275" cy="521970"/>
          </a:xfrm>
          <a:prstGeom prst="rect">
            <a:avLst/>
          </a:prstGeom>
          <a:noFill/>
        </p:spPr>
        <p:txBody>
          <a:bodyPr wrap="square" rtlCol="0">
            <a:spAutoFit/>
          </a:bodyPr>
          <a:lstStyle/>
          <a:p>
            <a:r>
              <a:rPr lang="en-US" altLang="zh-CN" sz="2800" dirty="0"/>
              <a:t> </a:t>
            </a:r>
            <a:r>
              <a:rPr lang="en-US" altLang="zh-CN" sz="2800" dirty="0" err="1"/>
              <a:t>Tauscht</a:t>
            </a:r>
            <a:r>
              <a:rPr lang="en-US" altLang="zh-CN" sz="2800" dirty="0"/>
              <a:t> </a:t>
            </a:r>
            <a:r>
              <a:rPr lang="en-US" altLang="zh-CN" sz="2800" dirty="0" err="1"/>
              <a:t>eure</a:t>
            </a:r>
            <a:r>
              <a:rPr lang="en-US" altLang="zh-CN" sz="2800" dirty="0"/>
              <a:t> </a:t>
            </a:r>
            <a:r>
              <a:rPr lang="en-US" altLang="zh-CN" sz="2800" dirty="0" err="1"/>
              <a:t>Meinungen</a:t>
            </a:r>
            <a:r>
              <a:rPr lang="en-US" altLang="zh-CN" sz="2800" dirty="0"/>
              <a:t> in der Gruppe </a:t>
            </a:r>
            <a:r>
              <a:rPr lang="en-US" altLang="zh-CN" sz="2800" dirty="0" err="1"/>
              <a:t>aus</a:t>
            </a:r>
            <a:r>
              <a:rPr lang="en-US" altLang="zh-CN"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xit" presetSubtype="4" fill="hold" grpId="0" nodeType="clickEffect">
                                  <p:stCondLst>
                                    <p:cond delay="0"/>
                                  </p:stCondLst>
                                  <p:childTnLst>
                                    <p:anim calcmode="lin" valueType="num">
                                      <p:cBhvr additive="base">
                                        <p:cTn id="18" dur="500"/>
                                        <p:tgtEl>
                                          <p:spTgt spid="2"/>
                                        </p:tgtEl>
                                        <p:attrNameLst>
                                          <p:attrName>ppt_y</p:attrName>
                                        </p:attrNameLst>
                                      </p:cBhvr>
                                      <p:tavLst>
                                        <p:tav tm="0">
                                          <p:val>
                                            <p:strVal val="#ppt_y"/>
                                          </p:val>
                                        </p:tav>
                                        <p:tav tm="100000">
                                          <p:val>
                                            <p:strVal val="#ppt_y+#ppt_h*1.125000"/>
                                          </p:val>
                                        </p:tav>
                                      </p:tavLst>
                                    </p:anim>
                                    <p:animEffect transition="out" filter="wipe(dow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2215" y="539115"/>
            <a:ext cx="10427970" cy="1065530"/>
          </a:xfrm>
        </p:spPr>
        <p:txBody>
          <a:bodyPr/>
          <a:lstStyle/>
          <a:p>
            <a:r>
              <a:rPr lang="de-DE" altLang="de-DE" sz="3600" dirty="0">
                <a:latin typeface="Calibri" panose="020F0502020204030204" charset="0"/>
              </a:rPr>
              <a:t>Geht </a:t>
            </a:r>
            <a:r>
              <a:rPr lang="en-US" altLang="de-DE" sz="3600" dirty="0">
                <a:latin typeface="Calibri" panose="020F0502020204030204" charset="0"/>
              </a:rPr>
              <a:t>da</a:t>
            </a:r>
            <a:r>
              <a:rPr lang="de-DE" altLang="de-DE" sz="3600" dirty="0">
                <a:latin typeface="Calibri" panose="020F0502020204030204" charset="0"/>
              </a:rPr>
              <a:t>s in Deutschland?</a:t>
            </a:r>
            <a:r>
              <a:rPr lang="en-US" altLang="de-DE" sz="3600" dirty="0">
                <a:latin typeface="Calibri" panose="020F0502020204030204" charset="0"/>
              </a:rPr>
              <a:t> </a:t>
            </a:r>
            <a:r>
              <a:rPr lang="en-US" altLang="de-DE" sz="3600" dirty="0" err="1">
                <a:latin typeface="Calibri" panose="020F0502020204030204" charset="0"/>
              </a:rPr>
              <a:t>Ratet</a:t>
            </a:r>
            <a:r>
              <a:rPr lang="en-US" altLang="de-DE" sz="3600" dirty="0">
                <a:latin typeface="Calibri" panose="020F0502020204030204" charset="0"/>
              </a:rPr>
              <a:t> mal!</a:t>
            </a:r>
          </a:p>
        </p:txBody>
      </p:sp>
      <p:sp>
        <p:nvSpPr>
          <p:cNvPr id="6" name="圆角矩形 5"/>
          <p:cNvSpPr/>
          <p:nvPr/>
        </p:nvSpPr>
        <p:spPr>
          <a:xfrm>
            <a:off x="699770" y="3277235"/>
            <a:ext cx="11329670" cy="12934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8" name="圆角矩形 7"/>
          <p:cNvSpPr/>
          <p:nvPr/>
        </p:nvSpPr>
        <p:spPr>
          <a:xfrm>
            <a:off x="699770" y="5163820"/>
            <a:ext cx="11448415" cy="10883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5" name="圆角矩形 4"/>
          <p:cNvSpPr/>
          <p:nvPr/>
        </p:nvSpPr>
        <p:spPr>
          <a:xfrm>
            <a:off x="685165" y="1690370"/>
            <a:ext cx="11290300" cy="11233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 name="内容占位符 2"/>
          <p:cNvSpPr>
            <a:spLocks noGrp="1"/>
          </p:cNvSpPr>
          <p:nvPr>
            <p:ph idx="1"/>
          </p:nvPr>
        </p:nvSpPr>
        <p:spPr>
          <a:xfrm>
            <a:off x="699135" y="1691005"/>
            <a:ext cx="11492865" cy="4786630"/>
          </a:xfrm>
        </p:spPr>
        <p:txBody>
          <a:bodyPr>
            <a:normAutofit/>
          </a:bodyPr>
          <a:lstStyle/>
          <a:p>
            <a:pPr marL="0" indent="0">
              <a:buNone/>
            </a:pPr>
            <a:r>
              <a:rPr lang="en-US" altLang="de-DE" b="1" dirty="0" err="1">
                <a:latin typeface="Calibri" panose="020F0502020204030204" charset="0"/>
              </a:rPr>
              <a:t>Verhalten</a:t>
            </a:r>
            <a:r>
              <a:rPr lang="en-US" altLang="de-DE" b="1" dirty="0">
                <a:latin typeface="Calibri" panose="020F0502020204030204" charset="0"/>
              </a:rPr>
              <a:t> 1: </a:t>
            </a:r>
          </a:p>
          <a:p>
            <a:pPr marL="0" indent="0">
              <a:buNone/>
            </a:pPr>
            <a:r>
              <a:rPr lang="en-US" altLang="de-DE" dirty="0" err="1">
                <a:latin typeface="Calibri" panose="020F0502020204030204" charset="0"/>
              </a:rPr>
              <a:t>Sich</a:t>
            </a:r>
            <a:r>
              <a:rPr lang="en-US" altLang="de-DE" dirty="0">
                <a:latin typeface="Calibri" panose="020F0502020204030204" charset="0"/>
              </a:rPr>
              <a:t> </a:t>
            </a:r>
            <a:r>
              <a:rPr lang="en-US" altLang="de-DE" dirty="0" err="1">
                <a:latin typeface="Calibri" panose="020F0502020204030204" charset="0"/>
              </a:rPr>
              <a:t>im</a:t>
            </a:r>
            <a:r>
              <a:rPr lang="en-US" altLang="de-DE" dirty="0">
                <a:latin typeface="Calibri" panose="020F0502020204030204" charset="0"/>
              </a:rPr>
              <a:t> Restaurant an </a:t>
            </a:r>
            <a:r>
              <a:rPr lang="en-US" altLang="de-DE" dirty="0" err="1">
                <a:latin typeface="Calibri" panose="020F0502020204030204" charset="0"/>
              </a:rPr>
              <a:t>einen</a:t>
            </a:r>
            <a:r>
              <a:rPr lang="en-US" altLang="de-DE" dirty="0">
                <a:latin typeface="Calibri" panose="020F0502020204030204" charset="0"/>
              </a:rPr>
              <a:t> Tisch </a:t>
            </a:r>
            <a:r>
              <a:rPr lang="en-US" altLang="de-DE" dirty="0" err="1">
                <a:latin typeface="Calibri" panose="020F0502020204030204" charset="0"/>
              </a:rPr>
              <a:t>setzen</a:t>
            </a:r>
            <a:r>
              <a:rPr lang="en-US" altLang="de-DE" dirty="0">
                <a:latin typeface="Calibri" panose="020F0502020204030204" charset="0"/>
              </a:rPr>
              <a:t>, </a:t>
            </a:r>
            <a:r>
              <a:rPr lang="en-US" altLang="de-DE" dirty="0" err="1">
                <a:latin typeface="Calibri" panose="020F0502020204030204" charset="0"/>
              </a:rPr>
              <a:t>obwohl</a:t>
            </a:r>
            <a:r>
              <a:rPr lang="en-US" altLang="de-DE" dirty="0">
                <a:latin typeface="Calibri" panose="020F0502020204030204" charset="0"/>
              </a:rPr>
              <a:t> </a:t>
            </a:r>
            <a:r>
              <a:rPr lang="en-US" altLang="de-DE" dirty="0" err="1">
                <a:latin typeface="Calibri" panose="020F0502020204030204" charset="0"/>
              </a:rPr>
              <a:t>dort</a:t>
            </a:r>
            <a:r>
              <a:rPr lang="en-US" altLang="de-DE" dirty="0">
                <a:latin typeface="Calibri" panose="020F0502020204030204" charset="0"/>
              </a:rPr>
              <a:t> </a:t>
            </a:r>
            <a:r>
              <a:rPr lang="en-US" altLang="de-DE" dirty="0" err="1">
                <a:latin typeface="Calibri" panose="020F0502020204030204" charset="0"/>
              </a:rPr>
              <a:t>schon</a:t>
            </a:r>
            <a:r>
              <a:rPr lang="en-US" altLang="de-DE" dirty="0">
                <a:latin typeface="Calibri" panose="020F0502020204030204" charset="0"/>
              </a:rPr>
              <a:t> Leute </a:t>
            </a:r>
            <a:r>
              <a:rPr lang="en-US" altLang="de-DE" dirty="0" err="1">
                <a:latin typeface="Calibri" panose="020F0502020204030204" charset="0"/>
              </a:rPr>
              <a:t>sitzen</a:t>
            </a:r>
            <a:r>
              <a:rPr lang="en-US" altLang="de-DE" dirty="0">
                <a:latin typeface="Calibri" panose="020F0502020204030204" charset="0"/>
              </a:rPr>
              <a:t>.</a:t>
            </a:r>
          </a:p>
          <a:p>
            <a:pPr marL="0" indent="0">
              <a:buNone/>
            </a:pPr>
            <a:endParaRPr lang="en-US" altLang="de-DE" dirty="0">
              <a:latin typeface="Calibri" panose="020F0502020204030204" charset="0"/>
            </a:endParaRPr>
          </a:p>
          <a:p>
            <a:pPr marL="0" indent="0">
              <a:buNone/>
            </a:pPr>
            <a:r>
              <a:rPr lang="en-US" altLang="de-DE" b="1" dirty="0" err="1">
                <a:latin typeface="Calibri" panose="020F0502020204030204" charset="0"/>
              </a:rPr>
              <a:t>Verhalten</a:t>
            </a:r>
            <a:r>
              <a:rPr lang="en-US" altLang="de-DE" b="1" dirty="0">
                <a:latin typeface="Calibri" panose="020F0502020204030204" charset="0"/>
              </a:rPr>
              <a:t> 2:</a:t>
            </a:r>
          </a:p>
          <a:p>
            <a:pPr marL="0" indent="0">
              <a:buNone/>
            </a:pPr>
            <a:r>
              <a:rPr lang="en-US" altLang="de-DE" dirty="0">
                <a:latin typeface="Calibri" panose="020F0502020204030204" charset="0"/>
              </a:rPr>
              <a:t>Das Geld auf den Tisch </a:t>
            </a:r>
            <a:r>
              <a:rPr lang="en-US" altLang="de-DE" dirty="0" err="1">
                <a:latin typeface="Calibri" panose="020F0502020204030204" charset="0"/>
              </a:rPr>
              <a:t>legen</a:t>
            </a:r>
            <a:r>
              <a:rPr lang="en-US" altLang="de-DE" dirty="0">
                <a:latin typeface="Calibri" panose="020F0502020204030204" charset="0"/>
              </a:rPr>
              <a:t> und </a:t>
            </a:r>
            <a:r>
              <a:rPr lang="en-US" altLang="de-DE" dirty="0" err="1">
                <a:latin typeface="Calibri" panose="020F0502020204030204" charset="0"/>
              </a:rPr>
              <a:t>gehen</a:t>
            </a:r>
            <a:r>
              <a:rPr lang="en-US" altLang="de-DE" dirty="0">
                <a:latin typeface="Calibri" panose="020F0502020204030204" charset="0"/>
              </a:rPr>
              <a:t>, </a:t>
            </a:r>
            <a:r>
              <a:rPr lang="en-US" altLang="de-DE" dirty="0" err="1">
                <a:latin typeface="Calibri" panose="020F0502020204030204" charset="0"/>
              </a:rPr>
              <a:t>obwohl</a:t>
            </a:r>
            <a:r>
              <a:rPr lang="en-US" altLang="de-DE" dirty="0">
                <a:latin typeface="Calibri" panose="020F0502020204030204" charset="0"/>
              </a:rPr>
              <a:t> der Kellner es </a:t>
            </a:r>
            <a:r>
              <a:rPr lang="en-US" altLang="de-DE" dirty="0" err="1">
                <a:latin typeface="Calibri" panose="020F0502020204030204" charset="0"/>
              </a:rPr>
              <a:t>nicht</a:t>
            </a:r>
            <a:r>
              <a:rPr lang="en-US" altLang="de-DE" dirty="0">
                <a:latin typeface="Calibri" panose="020F0502020204030204" charset="0"/>
              </a:rPr>
              <a:t> </a:t>
            </a:r>
            <a:r>
              <a:rPr lang="en-US" altLang="de-DE" dirty="0" err="1">
                <a:latin typeface="Calibri" panose="020F0502020204030204" charset="0"/>
              </a:rPr>
              <a:t>gesehen</a:t>
            </a:r>
            <a:r>
              <a:rPr lang="en-US" altLang="de-DE" dirty="0">
                <a:latin typeface="Calibri" panose="020F0502020204030204" charset="0"/>
              </a:rPr>
              <a:t> hat.</a:t>
            </a:r>
          </a:p>
          <a:p>
            <a:pPr marL="0" indent="0">
              <a:buNone/>
            </a:pPr>
            <a:endParaRPr lang="en-US" altLang="de-DE" dirty="0">
              <a:latin typeface="Calibri" panose="020F0502020204030204" charset="0"/>
            </a:endParaRPr>
          </a:p>
          <a:p>
            <a:pPr marL="0" indent="0">
              <a:buNone/>
            </a:pPr>
            <a:r>
              <a:rPr lang="en-US" altLang="de-DE" b="1" dirty="0" err="1">
                <a:latin typeface="Calibri" panose="020F0502020204030204" charset="0"/>
              </a:rPr>
              <a:t>Verhalten</a:t>
            </a:r>
            <a:r>
              <a:rPr lang="en-US" altLang="de-DE" b="1" dirty="0">
                <a:latin typeface="Calibri" panose="020F0502020204030204" charset="0"/>
              </a:rPr>
              <a:t> 3:</a:t>
            </a:r>
          </a:p>
          <a:p>
            <a:pPr marL="0" indent="0">
              <a:buNone/>
            </a:pPr>
            <a:r>
              <a:rPr lang="en-US" altLang="de-DE" dirty="0">
                <a:latin typeface="Calibri" panose="020F0502020204030204" charset="0"/>
              </a:rPr>
              <a:t>Das Handy </a:t>
            </a:r>
            <a:r>
              <a:rPr lang="en-US" altLang="de-DE" dirty="0" err="1">
                <a:latin typeface="Calibri" panose="020F0502020204030204" charset="0"/>
              </a:rPr>
              <a:t>benutzen</a:t>
            </a:r>
            <a:r>
              <a:rPr lang="en-US" altLang="de-DE" dirty="0">
                <a:latin typeface="Calibri" panose="020F0502020204030204" charset="0"/>
              </a:rPr>
              <a:t>, </a:t>
            </a:r>
            <a:r>
              <a:rPr lang="en-US" altLang="de-DE" dirty="0" err="1">
                <a:latin typeface="Calibri" panose="020F0502020204030204" charset="0"/>
              </a:rPr>
              <a:t>wenn</a:t>
            </a:r>
            <a:r>
              <a:rPr lang="en-US" altLang="de-DE" dirty="0">
                <a:latin typeface="Calibri" panose="020F0502020204030204" charset="0"/>
              </a:rPr>
              <a:t> man </a:t>
            </a:r>
            <a:r>
              <a:rPr lang="en-US" altLang="de-DE" dirty="0" err="1">
                <a:latin typeface="Calibri" panose="020F0502020204030204" charset="0"/>
              </a:rPr>
              <a:t>mit</a:t>
            </a:r>
            <a:r>
              <a:rPr lang="en-US" altLang="de-DE" dirty="0">
                <a:latin typeface="Calibri" panose="020F0502020204030204" charset="0"/>
              </a:rPr>
              <a:t> </a:t>
            </a:r>
            <a:r>
              <a:rPr lang="en-US" altLang="de-DE" dirty="0" err="1">
                <a:latin typeface="Calibri" panose="020F0502020204030204" charset="0"/>
              </a:rPr>
              <a:t>jemandem</a:t>
            </a:r>
            <a:r>
              <a:rPr lang="en-US" altLang="de-DE" dirty="0">
                <a:latin typeface="Calibri" panose="020F0502020204030204" charset="0"/>
              </a:rPr>
              <a:t> </a:t>
            </a:r>
            <a:r>
              <a:rPr lang="en-US" altLang="de-DE" dirty="0" err="1">
                <a:latin typeface="Calibri" panose="020F0502020204030204" charset="0"/>
              </a:rPr>
              <a:t>im</a:t>
            </a:r>
            <a:r>
              <a:rPr lang="en-US" altLang="de-DE" dirty="0">
                <a:latin typeface="Calibri" panose="020F0502020204030204" charset="0"/>
              </a:rPr>
              <a:t> Café </a:t>
            </a:r>
            <a:r>
              <a:rPr lang="en-US" altLang="de-DE" dirty="0" err="1">
                <a:latin typeface="Calibri" panose="020F0502020204030204" charset="0"/>
              </a:rPr>
              <a:t>oder</a:t>
            </a:r>
            <a:r>
              <a:rPr lang="en-US" altLang="de-DE" dirty="0">
                <a:latin typeface="Calibri" panose="020F0502020204030204" charset="0"/>
              </a:rPr>
              <a:t> Restaurant </a:t>
            </a:r>
            <a:r>
              <a:rPr lang="en-US" altLang="de-DE" dirty="0" err="1">
                <a:latin typeface="Calibri" panose="020F0502020204030204" charset="0"/>
              </a:rPr>
              <a:t>sitzt</a:t>
            </a:r>
            <a:r>
              <a:rPr lang="en-US" altLang="de-DE" dirty="0">
                <a:latin typeface="Calibri" panose="020F0502020204030204" charset="0"/>
              </a:rPr>
              <a:t>. </a:t>
            </a:r>
          </a:p>
          <a:p>
            <a:pPr marL="0" indent="0">
              <a:buNone/>
            </a:pPr>
            <a:endParaRPr lang="en-US" altLang="de-DE" dirty="0">
              <a:latin typeface="Calibri" panose="020F0502020204030204" charset="0"/>
            </a:endParaRPr>
          </a:p>
        </p:txBody>
      </p:sp>
      <p:pic>
        <p:nvPicPr>
          <p:cNvPr id="102" name="图片 101"/>
          <p:cNvPicPr/>
          <p:nvPr/>
        </p:nvPicPr>
        <p:blipFill>
          <a:blip r:embed="rId2"/>
          <a:stretch>
            <a:fillRect/>
          </a:stretch>
        </p:blipFill>
        <p:spPr>
          <a:xfrm>
            <a:off x="175895" y="451485"/>
            <a:ext cx="1537335" cy="11531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e9659875-41f7-4fff-a86b-620c711d7821"/>
  <p:tag name="COMMONDATA" val="eyJoZGlkIjoiMWU0NWQ4NTE5NDRkODM0ZjA4YjhjNzliNzJkNjYxZWE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150,&quot;width&quot;:2640}"/>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2c118569-8104-4c81-8bea-e9d62ca5f476}"/>
  <p:tag name="TABLE_ENDDRAG_ORIGIN_RECT" val="575*151"/>
  <p:tag name="TABLE_ENDDRAG_RECT" val="149*326*575*15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508</Words>
  <Application>Microsoft Office PowerPoint</Application>
  <PresentationFormat>宽屏</PresentationFormat>
  <Paragraphs>75</Paragraphs>
  <Slides>14</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14</vt:i4>
      </vt:variant>
    </vt:vector>
  </HeadingPairs>
  <TitlesOfParts>
    <vt:vector size="18" baseType="lpstr">
      <vt:lpstr>Arial</vt:lpstr>
      <vt:lpstr>Calibri</vt:lpstr>
      <vt:lpstr>Times New Roman</vt:lpstr>
      <vt:lpstr>Office 主题</vt:lpstr>
      <vt:lpstr>PowerPoint 演示文稿</vt:lpstr>
      <vt:lpstr>was machen wir heute</vt:lpstr>
      <vt:lpstr>PowerPoint 演示文稿</vt:lpstr>
      <vt:lpstr>Peinliche Erfahrungen...</vt:lpstr>
      <vt:lpstr>Gruppenarbeit!</vt:lpstr>
      <vt:lpstr>Deine Peinliche Erfahrung...</vt:lpstr>
      <vt:lpstr>Partnerarbeit: Was mir einmal passiert ist!</vt:lpstr>
      <vt:lpstr>Was machen sie?</vt:lpstr>
      <vt:lpstr>Geht das in Deutschland? Ratet mal!</vt:lpstr>
      <vt:lpstr>PowerPoint 演示文稿</vt:lpstr>
      <vt:lpstr>Gruppenarbeit:</vt:lpstr>
      <vt:lpstr>Weitere Fragen?</vt:lpstr>
      <vt:lpstr>Reflexion</vt:lpstr>
      <vt:lpstr>Vielen Dank für eure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Panpan QU</cp:lastModifiedBy>
  <cp:revision>42</cp:revision>
  <dcterms:created xsi:type="dcterms:W3CDTF">2022-05-07T16:45:00Z</dcterms:created>
  <dcterms:modified xsi:type="dcterms:W3CDTF">2023-04-07T09:25:06Z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DE45E3EF54514EF88BA7064F913137DE_13</vt:lpwstr>
  </property>
  <property fmtid="{D5CDD505-2E9C-101B-9397-08002B2CF9AE}" pid="3" name="KSOProductBuildVer">
    <vt:lpwstr>2052-11.1.0.14036</vt:lpwstr>
  </property>
</Properties>
</file>