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7" r:id="rId5"/>
    <p:sldId id="258" r:id="rId6"/>
    <p:sldId id="281" r:id="rId7"/>
    <p:sldId id="262" r:id="rId8"/>
    <p:sldId id="285" r:id="rId9"/>
    <p:sldId id="286" r:id="rId10"/>
    <p:sldId id="287" r:id="rId11"/>
    <p:sldId id="289" r:id="rId12"/>
    <p:sldId id="290" r:id="rId13"/>
    <p:sldId id="293" r:id="rId14"/>
    <p:sldId id="288" r:id="rId15"/>
    <p:sldId id="291" r:id="rId16"/>
    <p:sldId id="277" r:id="rId17"/>
    <p:sldId id="304" r:id="rId18"/>
    <p:sldId id="297" r:id="rId19"/>
    <p:sldId id="298" r:id="rId20"/>
    <p:sldId id="299" r:id="rId21"/>
    <p:sldId id="300" r:id="rId22"/>
    <p:sldId id="301" r:id="rId23"/>
    <p:sldId id="294" r:id="rId24"/>
    <p:sldId id="295" r:id="rId25"/>
    <p:sldId id="302" r:id="rId26"/>
    <p:sldId id="303" r:id="rId27"/>
    <p:sldId id="306" r:id="rId28"/>
    <p:sldId id="292" r:id="rId29"/>
    <p:sldId id="307" r:id="rId30"/>
    <p:sldId id="308" r:id="rId31"/>
    <p:sldId id="309"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001" autoAdjust="0"/>
    <p:restoredTop sz="94695"/>
  </p:normalViewPr>
  <p:slideViewPr>
    <p:cSldViewPr snapToGrid="0" snapToObjects="1">
      <p:cViewPr varScale="1">
        <p:scale>
          <a:sx n="80" d="100"/>
          <a:sy n="80" d="100"/>
        </p:scale>
        <p:origin x="48" y="182"/>
      </p:cViewPr>
      <p:guideLst/>
    </p:cSldViewPr>
  </p:slideViewPr>
  <p:notesTextViewPr>
    <p:cViewPr>
      <p:scale>
        <a:sx n="1" d="1"/>
        <a:sy n="1" d="1"/>
      </p:scale>
      <p:origin x="0" y="0"/>
    </p:cViewPr>
  </p:notesTextViewPr>
  <p:sorterViewPr>
    <p:cViewPr varScale="1">
      <p:scale>
        <a:sx n="1" d="1"/>
        <a:sy n="1" d="1"/>
      </p:scale>
      <p:origin x="0" y="-19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228860-C94B-D244-9761-DC712125A900}"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de-DE"/>
        </a:p>
      </dgm:t>
    </dgm:pt>
    <dgm:pt modelId="{8D750775-F81D-9048-8177-7AD18923E8FA}">
      <dgm:prSet phldrT="[Text]"/>
      <dgm:spPr/>
      <dgm:t>
        <a:bodyPr/>
        <a:lstStyle/>
        <a:p>
          <a:r>
            <a:rPr lang="de-DE" dirty="0"/>
            <a:t>Mit der Thematik auseinandersetzen</a:t>
          </a:r>
        </a:p>
      </dgm:t>
    </dgm:pt>
    <dgm:pt modelId="{28AD96F4-F43A-B346-9575-F03DAC6C7570}" type="parTrans" cxnId="{6A707A48-2D3C-F045-AF15-01CC59149835}">
      <dgm:prSet/>
      <dgm:spPr/>
      <dgm:t>
        <a:bodyPr/>
        <a:lstStyle/>
        <a:p>
          <a:endParaRPr lang="de-DE"/>
        </a:p>
      </dgm:t>
    </dgm:pt>
    <dgm:pt modelId="{D8DC2D7E-CDEC-6F40-8341-F4F2857B4C03}" type="sibTrans" cxnId="{6A707A48-2D3C-F045-AF15-01CC59149835}">
      <dgm:prSet/>
      <dgm:spPr/>
      <dgm:t>
        <a:bodyPr/>
        <a:lstStyle/>
        <a:p>
          <a:endParaRPr lang="de-DE"/>
        </a:p>
      </dgm:t>
    </dgm:pt>
    <dgm:pt modelId="{EFB57526-1C48-374A-AF55-1E9E92E15F6B}">
      <dgm:prSet phldrT="[Text]"/>
      <dgm:spPr/>
      <dgm:t>
        <a:bodyPr/>
        <a:lstStyle/>
        <a:p>
          <a:r>
            <a:rPr lang="de-DE" dirty="0"/>
            <a:t>Fragen erarbeiten und formulieren</a:t>
          </a:r>
        </a:p>
      </dgm:t>
    </dgm:pt>
    <dgm:pt modelId="{12CA2A6E-2898-2C4D-8479-70017BAF7941}" type="parTrans" cxnId="{C73FF8F0-98B3-2D49-8FD9-FF3C01205D1C}">
      <dgm:prSet/>
      <dgm:spPr/>
      <dgm:t>
        <a:bodyPr/>
        <a:lstStyle/>
        <a:p>
          <a:endParaRPr lang="de-DE"/>
        </a:p>
      </dgm:t>
    </dgm:pt>
    <dgm:pt modelId="{E6CC027B-B7A6-724B-BB92-D80773A76120}" type="sibTrans" cxnId="{C73FF8F0-98B3-2D49-8FD9-FF3C01205D1C}">
      <dgm:prSet/>
      <dgm:spPr/>
      <dgm:t>
        <a:bodyPr/>
        <a:lstStyle/>
        <a:p>
          <a:endParaRPr lang="de-DE"/>
        </a:p>
      </dgm:t>
    </dgm:pt>
    <dgm:pt modelId="{A78AF07F-FDFA-884A-8A63-DBF5270FEAF9}">
      <dgm:prSet phldrT="[Text]"/>
      <dgm:spPr/>
      <dgm:t>
        <a:bodyPr/>
        <a:lstStyle/>
        <a:p>
          <a:r>
            <a:rPr lang="de-DE" dirty="0"/>
            <a:t>Vermutungen aufstellen</a:t>
          </a:r>
        </a:p>
      </dgm:t>
    </dgm:pt>
    <dgm:pt modelId="{D0109941-077D-B044-AB81-8519406B090B}" type="parTrans" cxnId="{E8E3A573-E22C-2C4E-B54E-D0A45E3C3F64}">
      <dgm:prSet/>
      <dgm:spPr/>
      <dgm:t>
        <a:bodyPr/>
        <a:lstStyle/>
        <a:p>
          <a:endParaRPr lang="de-DE"/>
        </a:p>
      </dgm:t>
    </dgm:pt>
    <dgm:pt modelId="{07B41A8C-E7F2-CB43-9A87-11FAA1CDC9D2}" type="sibTrans" cxnId="{E8E3A573-E22C-2C4E-B54E-D0A45E3C3F64}">
      <dgm:prSet/>
      <dgm:spPr/>
      <dgm:t>
        <a:bodyPr/>
        <a:lstStyle/>
        <a:p>
          <a:endParaRPr lang="de-DE"/>
        </a:p>
      </dgm:t>
    </dgm:pt>
    <dgm:pt modelId="{0C8E05F0-3953-D443-B127-810884CC0A78}">
      <dgm:prSet phldrT="[Text]"/>
      <dgm:spPr/>
      <dgm:t>
        <a:bodyPr/>
        <a:lstStyle/>
        <a:p>
          <a:r>
            <a:rPr lang="de-DE" dirty="0"/>
            <a:t>Plan erstellen, Vorgehensweise festlegen</a:t>
          </a:r>
        </a:p>
      </dgm:t>
    </dgm:pt>
    <dgm:pt modelId="{3DE60884-04AD-4949-94C9-A5B697A08DCF}" type="parTrans" cxnId="{EC7F92A8-5FC6-8C4C-A0DB-1AF24B37D8E4}">
      <dgm:prSet/>
      <dgm:spPr/>
      <dgm:t>
        <a:bodyPr/>
        <a:lstStyle/>
        <a:p>
          <a:endParaRPr lang="de-DE"/>
        </a:p>
      </dgm:t>
    </dgm:pt>
    <dgm:pt modelId="{F2B0BEA4-BFF6-F24E-83FB-27EA0D0A4570}" type="sibTrans" cxnId="{EC7F92A8-5FC6-8C4C-A0DB-1AF24B37D8E4}">
      <dgm:prSet/>
      <dgm:spPr/>
      <dgm:t>
        <a:bodyPr/>
        <a:lstStyle/>
        <a:p>
          <a:endParaRPr lang="de-DE"/>
        </a:p>
      </dgm:t>
    </dgm:pt>
    <dgm:pt modelId="{19091822-81F3-5B4B-A695-04DB5D84774C}">
      <dgm:prSet phldrT="[Text]"/>
      <dgm:spPr/>
      <dgm:t>
        <a:bodyPr/>
        <a:lstStyle/>
        <a:p>
          <a:r>
            <a:rPr lang="de-DE" dirty="0"/>
            <a:t>Untersuchungen, Experimente etc. durchführen</a:t>
          </a:r>
        </a:p>
      </dgm:t>
    </dgm:pt>
    <dgm:pt modelId="{03066133-2EE1-EB43-AA43-F27FDEB4BE4A}" type="parTrans" cxnId="{DE7811B4-4E2F-9D4E-A999-9B8194E54B8A}">
      <dgm:prSet/>
      <dgm:spPr/>
      <dgm:t>
        <a:bodyPr/>
        <a:lstStyle/>
        <a:p>
          <a:endParaRPr lang="de-DE"/>
        </a:p>
      </dgm:t>
    </dgm:pt>
    <dgm:pt modelId="{65C11A09-4468-7F42-8542-9A3DA2846D72}" type="sibTrans" cxnId="{DE7811B4-4E2F-9D4E-A999-9B8194E54B8A}">
      <dgm:prSet/>
      <dgm:spPr/>
      <dgm:t>
        <a:bodyPr/>
        <a:lstStyle/>
        <a:p>
          <a:endParaRPr lang="de-DE"/>
        </a:p>
      </dgm:t>
    </dgm:pt>
    <dgm:pt modelId="{1C22A5A2-6AEF-0D4F-9AD6-371A82B08515}">
      <dgm:prSet/>
      <dgm:spPr/>
      <dgm:t>
        <a:bodyPr/>
        <a:lstStyle/>
        <a:p>
          <a:r>
            <a:rPr lang="de-DE" dirty="0"/>
            <a:t>Ergebnisse auswerten, beurteilen, einordnen</a:t>
          </a:r>
        </a:p>
      </dgm:t>
    </dgm:pt>
    <dgm:pt modelId="{9A7F6142-FEA0-D740-91F1-0B37F751DA2C}" type="parTrans" cxnId="{0BF0CF48-27D9-F04B-BCA2-3B10A0033326}">
      <dgm:prSet/>
      <dgm:spPr/>
      <dgm:t>
        <a:bodyPr/>
        <a:lstStyle/>
        <a:p>
          <a:endParaRPr lang="de-DE"/>
        </a:p>
      </dgm:t>
    </dgm:pt>
    <dgm:pt modelId="{917FC974-DD96-7B41-B4EB-AAF722DD6A19}" type="sibTrans" cxnId="{0BF0CF48-27D9-F04B-BCA2-3B10A0033326}">
      <dgm:prSet/>
      <dgm:spPr/>
      <dgm:t>
        <a:bodyPr/>
        <a:lstStyle/>
        <a:p>
          <a:endParaRPr lang="de-DE"/>
        </a:p>
      </dgm:t>
    </dgm:pt>
    <dgm:pt modelId="{F3B77652-DEDB-8B40-A309-7A9F82064642}">
      <dgm:prSet/>
      <dgm:spPr/>
      <dgm:t>
        <a:bodyPr/>
        <a:lstStyle/>
        <a:p>
          <a:r>
            <a:rPr lang="de-DE" dirty="0"/>
            <a:t>Präsentieren</a:t>
          </a:r>
        </a:p>
      </dgm:t>
    </dgm:pt>
    <dgm:pt modelId="{5F7C9233-248C-B643-AA52-06A2B15B7F1D}" type="parTrans" cxnId="{99664D70-A024-A142-B6C5-CD49653532D6}">
      <dgm:prSet/>
      <dgm:spPr/>
      <dgm:t>
        <a:bodyPr/>
        <a:lstStyle/>
        <a:p>
          <a:endParaRPr lang="de-DE"/>
        </a:p>
      </dgm:t>
    </dgm:pt>
    <dgm:pt modelId="{3110ED4B-985A-AA40-BDD2-91DBC4EA5C3C}" type="sibTrans" cxnId="{99664D70-A024-A142-B6C5-CD49653532D6}">
      <dgm:prSet/>
      <dgm:spPr/>
      <dgm:t>
        <a:bodyPr/>
        <a:lstStyle/>
        <a:p>
          <a:endParaRPr lang="de-DE"/>
        </a:p>
      </dgm:t>
    </dgm:pt>
    <dgm:pt modelId="{32637047-7C5D-FB42-960A-B49913C2DA5C}">
      <dgm:prSet/>
      <dgm:spPr/>
      <dgm:t>
        <a:bodyPr/>
        <a:lstStyle/>
        <a:p>
          <a:r>
            <a:rPr lang="de-DE" dirty="0"/>
            <a:t>Diskutieren und Reflektieren</a:t>
          </a:r>
        </a:p>
      </dgm:t>
    </dgm:pt>
    <dgm:pt modelId="{43C3BE5A-72B9-9548-946A-42003E3BD0B5}" type="parTrans" cxnId="{F93F087D-AA4D-9149-A11F-CD4ABB98991D}">
      <dgm:prSet/>
      <dgm:spPr/>
      <dgm:t>
        <a:bodyPr/>
        <a:lstStyle/>
        <a:p>
          <a:endParaRPr lang="de-DE"/>
        </a:p>
      </dgm:t>
    </dgm:pt>
    <dgm:pt modelId="{1EC3809B-867E-9D4E-943E-EF44AC81F139}" type="sibTrans" cxnId="{F93F087D-AA4D-9149-A11F-CD4ABB98991D}">
      <dgm:prSet/>
      <dgm:spPr/>
      <dgm:t>
        <a:bodyPr/>
        <a:lstStyle/>
        <a:p>
          <a:endParaRPr lang="de-DE"/>
        </a:p>
      </dgm:t>
    </dgm:pt>
    <dgm:pt modelId="{F3BBFD72-F436-C641-8491-B87A7321065E}" type="pres">
      <dgm:prSet presAssocID="{A4228860-C94B-D244-9761-DC712125A900}" presName="Name0" presStyleCnt="0">
        <dgm:presLayoutVars>
          <dgm:dir/>
          <dgm:resizeHandles val="exact"/>
        </dgm:presLayoutVars>
      </dgm:prSet>
      <dgm:spPr/>
    </dgm:pt>
    <dgm:pt modelId="{FC19FC7D-550B-2846-802E-33919CFC40FD}" type="pres">
      <dgm:prSet presAssocID="{A4228860-C94B-D244-9761-DC712125A900}" presName="cycle" presStyleCnt="0"/>
      <dgm:spPr/>
    </dgm:pt>
    <dgm:pt modelId="{B2EEAF69-65D5-184D-8F4B-E3136B342157}" type="pres">
      <dgm:prSet presAssocID="{8D750775-F81D-9048-8177-7AD18923E8FA}" presName="nodeFirstNode" presStyleLbl="node1" presStyleIdx="0" presStyleCnt="8">
        <dgm:presLayoutVars>
          <dgm:bulletEnabled val="1"/>
        </dgm:presLayoutVars>
      </dgm:prSet>
      <dgm:spPr/>
    </dgm:pt>
    <dgm:pt modelId="{CE2C21CF-0D97-9147-9060-A8AB4B1A1F05}" type="pres">
      <dgm:prSet presAssocID="{D8DC2D7E-CDEC-6F40-8341-F4F2857B4C03}" presName="sibTransFirstNode" presStyleLbl="bgShp" presStyleIdx="0" presStyleCnt="1"/>
      <dgm:spPr/>
    </dgm:pt>
    <dgm:pt modelId="{09710D9C-D827-0C42-B2BC-62372876601D}" type="pres">
      <dgm:prSet presAssocID="{EFB57526-1C48-374A-AF55-1E9E92E15F6B}" presName="nodeFollowingNodes" presStyleLbl="node1" presStyleIdx="1" presStyleCnt="8">
        <dgm:presLayoutVars>
          <dgm:bulletEnabled val="1"/>
        </dgm:presLayoutVars>
      </dgm:prSet>
      <dgm:spPr/>
    </dgm:pt>
    <dgm:pt modelId="{9A85CA79-CBC1-F545-83E3-3405FFEF9D0D}" type="pres">
      <dgm:prSet presAssocID="{A78AF07F-FDFA-884A-8A63-DBF5270FEAF9}" presName="nodeFollowingNodes" presStyleLbl="node1" presStyleIdx="2" presStyleCnt="8">
        <dgm:presLayoutVars>
          <dgm:bulletEnabled val="1"/>
        </dgm:presLayoutVars>
      </dgm:prSet>
      <dgm:spPr/>
    </dgm:pt>
    <dgm:pt modelId="{3FB754C9-E4B6-5949-9577-B75C8288ECDF}" type="pres">
      <dgm:prSet presAssocID="{0C8E05F0-3953-D443-B127-810884CC0A78}" presName="nodeFollowingNodes" presStyleLbl="node1" presStyleIdx="3" presStyleCnt="8">
        <dgm:presLayoutVars>
          <dgm:bulletEnabled val="1"/>
        </dgm:presLayoutVars>
      </dgm:prSet>
      <dgm:spPr/>
    </dgm:pt>
    <dgm:pt modelId="{435EE073-7DF6-1547-9E6E-46034173EF8B}" type="pres">
      <dgm:prSet presAssocID="{19091822-81F3-5B4B-A695-04DB5D84774C}" presName="nodeFollowingNodes" presStyleLbl="node1" presStyleIdx="4" presStyleCnt="8">
        <dgm:presLayoutVars>
          <dgm:bulletEnabled val="1"/>
        </dgm:presLayoutVars>
      </dgm:prSet>
      <dgm:spPr/>
    </dgm:pt>
    <dgm:pt modelId="{8C321E9A-8544-874F-9203-46684D3DFDF1}" type="pres">
      <dgm:prSet presAssocID="{1C22A5A2-6AEF-0D4F-9AD6-371A82B08515}" presName="nodeFollowingNodes" presStyleLbl="node1" presStyleIdx="5" presStyleCnt="8">
        <dgm:presLayoutVars>
          <dgm:bulletEnabled val="1"/>
        </dgm:presLayoutVars>
      </dgm:prSet>
      <dgm:spPr/>
    </dgm:pt>
    <dgm:pt modelId="{464ED5E5-CD3F-C141-870C-5B5BF53C2A9D}" type="pres">
      <dgm:prSet presAssocID="{F3B77652-DEDB-8B40-A309-7A9F82064642}" presName="nodeFollowingNodes" presStyleLbl="node1" presStyleIdx="6" presStyleCnt="8">
        <dgm:presLayoutVars>
          <dgm:bulletEnabled val="1"/>
        </dgm:presLayoutVars>
      </dgm:prSet>
      <dgm:spPr/>
    </dgm:pt>
    <dgm:pt modelId="{142E2C9C-CB8F-0E41-8F37-999EA694B280}" type="pres">
      <dgm:prSet presAssocID="{32637047-7C5D-FB42-960A-B49913C2DA5C}" presName="nodeFollowingNodes" presStyleLbl="node1" presStyleIdx="7" presStyleCnt="8">
        <dgm:presLayoutVars>
          <dgm:bulletEnabled val="1"/>
        </dgm:presLayoutVars>
      </dgm:prSet>
      <dgm:spPr/>
    </dgm:pt>
  </dgm:ptLst>
  <dgm:cxnLst>
    <dgm:cxn modelId="{AEDDA104-D3FA-1C49-9C7F-3B8E16061305}" type="presOf" srcId="{A78AF07F-FDFA-884A-8A63-DBF5270FEAF9}" destId="{9A85CA79-CBC1-F545-83E3-3405FFEF9D0D}" srcOrd="0" destOrd="0" presId="urn:microsoft.com/office/officeart/2005/8/layout/cycle3"/>
    <dgm:cxn modelId="{B7253606-62CB-D44E-B623-961C05CB0B9D}" type="presOf" srcId="{0C8E05F0-3953-D443-B127-810884CC0A78}" destId="{3FB754C9-E4B6-5949-9577-B75C8288ECDF}" srcOrd="0" destOrd="0" presId="urn:microsoft.com/office/officeart/2005/8/layout/cycle3"/>
    <dgm:cxn modelId="{14CCAF20-3A3E-F14F-AF89-B08B898DB3AA}" type="presOf" srcId="{D8DC2D7E-CDEC-6F40-8341-F4F2857B4C03}" destId="{CE2C21CF-0D97-9147-9060-A8AB4B1A1F05}" srcOrd="0" destOrd="0" presId="urn:microsoft.com/office/officeart/2005/8/layout/cycle3"/>
    <dgm:cxn modelId="{09DBEC5F-DCC4-A249-A741-DF3053DC62AE}" type="presOf" srcId="{32637047-7C5D-FB42-960A-B49913C2DA5C}" destId="{142E2C9C-CB8F-0E41-8F37-999EA694B280}" srcOrd="0" destOrd="0" presId="urn:microsoft.com/office/officeart/2005/8/layout/cycle3"/>
    <dgm:cxn modelId="{0CEB3C60-DEBF-F34C-B432-E8C76391E5DA}" type="presOf" srcId="{F3B77652-DEDB-8B40-A309-7A9F82064642}" destId="{464ED5E5-CD3F-C141-870C-5B5BF53C2A9D}" srcOrd="0" destOrd="0" presId="urn:microsoft.com/office/officeart/2005/8/layout/cycle3"/>
    <dgm:cxn modelId="{6A707A48-2D3C-F045-AF15-01CC59149835}" srcId="{A4228860-C94B-D244-9761-DC712125A900}" destId="{8D750775-F81D-9048-8177-7AD18923E8FA}" srcOrd="0" destOrd="0" parTransId="{28AD96F4-F43A-B346-9575-F03DAC6C7570}" sibTransId="{D8DC2D7E-CDEC-6F40-8341-F4F2857B4C03}"/>
    <dgm:cxn modelId="{0BF0CF48-27D9-F04B-BCA2-3B10A0033326}" srcId="{A4228860-C94B-D244-9761-DC712125A900}" destId="{1C22A5A2-6AEF-0D4F-9AD6-371A82B08515}" srcOrd="5" destOrd="0" parTransId="{9A7F6142-FEA0-D740-91F1-0B37F751DA2C}" sibTransId="{917FC974-DD96-7B41-B4EB-AAF722DD6A19}"/>
    <dgm:cxn modelId="{99664D70-A024-A142-B6C5-CD49653532D6}" srcId="{A4228860-C94B-D244-9761-DC712125A900}" destId="{F3B77652-DEDB-8B40-A309-7A9F82064642}" srcOrd="6" destOrd="0" parTransId="{5F7C9233-248C-B643-AA52-06A2B15B7F1D}" sibTransId="{3110ED4B-985A-AA40-BDD2-91DBC4EA5C3C}"/>
    <dgm:cxn modelId="{60411571-5C83-6A44-8090-B236A63A43AF}" type="presOf" srcId="{EFB57526-1C48-374A-AF55-1E9E92E15F6B}" destId="{09710D9C-D827-0C42-B2BC-62372876601D}" srcOrd="0" destOrd="0" presId="urn:microsoft.com/office/officeart/2005/8/layout/cycle3"/>
    <dgm:cxn modelId="{E8E3A573-E22C-2C4E-B54E-D0A45E3C3F64}" srcId="{A4228860-C94B-D244-9761-DC712125A900}" destId="{A78AF07F-FDFA-884A-8A63-DBF5270FEAF9}" srcOrd="2" destOrd="0" parTransId="{D0109941-077D-B044-AB81-8519406B090B}" sibTransId="{07B41A8C-E7F2-CB43-9A87-11FAA1CDC9D2}"/>
    <dgm:cxn modelId="{F93F087D-AA4D-9149-A11F-CD4ABB98991D}" srcId="{A4228860-C94B-D244-9761-DC712125A900}" destId="{32637047-7C5D-FB42-960A-B49913C2DA5C}" srcOrd="7" destOrd="0" parTransId="{43C3BE5A-72B9-9548-946A-42003E3BD0B5}" sibTransId="{1EC3809B-867E-9D4E-943E-EF44AC81F139}"/>
    <dgm:cxn modelId="{3F370F85-B7FF-E248-8D76-DAE075A1C025}" type="presOf" srcId="{8D750775-F81D-9048-8177-7AD18923E8FA}" destId="{B2EEAF69-65D5-184D-8F4B-E3136B342157}" srcOrd="0" destOrd="0" presId="urn:microsoft.com/office/officeart/2005/8/layout/cycle3"/>
    <dgm:cxn modelId="{EC7F92A8-5FC6-8C4C-A0DB-1AF24B37D8E4}" srcId="{A4228860-C94B-D244-9761-DC712125A900}" destId="{0C8E05F0-3953-D443-B127-810884CC0A78}" srcOrd="3" destOrd="0" parTransId="{3DE60884-04AD-4949-94C9-A5B697A08DCF}" sibTransId="{F2B0BEA4-BFF6-F24E-83FB-27EA0D0A4570}"/>
    <dgm:cxn modelId="{B053F7AA-0262-C142-8625-6BEE1D5D4E64}" type="presOf" srcId="{1C22A5A2-6AEF-0D4F-9AD6-371A82B08515}" destId="{8C321E9A-8544-874F-9203-46684D3DFDF1}" srcOrd="0" destOrd="0" presId="urn:microsoft.com/office/officeart/2005/8/layout/cycle3"/>
    <dgm:cxn modelId="{DE7811B4-4E2F-9D4E-A999-9B8194E54B8A}" srcId="{A4228860-C94B-D244-9761-DC712125A900}" destId="{19091822-81F3-5B4B-A695-04DB5D84774C}" srcOrd="4" destOrd="0" parTransId="{03066133-2EE1-EB43-AA43-F27FDEB4BE4A}" sibTransId="{65C11A09-4468-7F42-8542-9A3DA2846D72}"/>
    <dgm:cxn modelId="{C3EDA5BC-76CD-B74E-8A80-651BC9FF2648}" type="presOf" srcId="{19091822-81F3-5B4B-A695-04DB5D84774C}" destId="{435EE073-7DF6-1547-9E6E-46034173EF8B}" srcOrd="0" destOrd="0" presId="urn:microsoft.com/office/officeart/2005/8/layout/cycle3"/>
    <dgm:cxn modelId="{50AE21D8-6ACF-6F44-BE37-856011029F24}" type="presOf" srcId="{A4228860-C94B-D244-9761-DC712125A900}" destId="{F3BBFD72-F436-C641-8491-B87A7321065E}" srcOrd="0" destOrd="0" presId="urn:microsoft.com/office/officeart/2005/8/layout/cycle3"/>
    <dgm:cxn modelId="{C73FF8F0-98B3-2D49-8FD9-FF3C01205D1C}" srcId="{A4228860-C94B-D244-9761-DC712125A900}" destId="{EFB57526-1C48-374A-AF55-1E9E92E15F6B}" srcOrd="1" destOrd="0" parTransId="{12CA2A6E-2898-2C4D-8479-70017BAF7941}" sibTransId="{E6CC027B-B7A6-724B-BB92-D80773A76120}"/>
    <dgm:cxn modelId="{77F24121-6A70-3D42-86A9-DD0C6F97F32B}" type="presParOf" srcId="{F3BBFD72-F436-C641-8491-B87A7321065E}" destId="{FC19FC7D-550B-2846-802E-33919CFC40FD}" srcOrd="0" destOrd="0" presId="urn:microsoft.com/office/officeart/2005/8/layout/cycle3"/>
    <dgm:cxn modelId="{F96D8EC9-B15B-5F40-A11E-F1E05D362EDD}" type="presParOf" srcId="{FC19FC7D-550B-2846-802E-33919CFC40FD}" destId="{B2EEAF69-65D5-184D-8F4B-E3136B342157}" srcOrd="0" destOrd="0" presId="urn:microsoft.com/office/officeart/2005/8/layout/cycle3"/>
    <dgm:cxn modelId="{09BC0923-65E8-784E-B426-5CC58AD483F6}" type="presParOf" srcId="{FC19FC7D-550B-2846-802E-33919CFC40FD}" destId="{CE2C21CF-0D97-9147-9060-A8AB4B1A1F05}" srcOrd="1" destOrd="0" presId="urn:microsoft.com/office/officeart/2005/8/layout/cycle3"/>
    <dgm:cxn modelId="{B789FA34-1EDF-BE4C-967F-00202083982C}" type="presParOf" srcId="{FC19FC7D-550B-2846-802E-33919CFC40FD}" destId="{09710D9C-D827-0C42-B2BC-62372876601D}" srcOrd="2" destOrd="0" presId="urn:microsoft.com/office/officeart/2005/8/layout/cycle3"/>
    <dgm:cxn modelId="{5B8DF1DF-4DFA-694F-AA97-2F7FCADDEECD}" type="presParOf" srcId="{FC19FC7D-550B-2846-802E-33919CFC40FD}" destId="{9A85CA79-CBC1-F545-83E3-3405FFEF9D0D}" srcOrd="3" destOrd="0" presId="urn:microsoft.com/office/officeart/2005/8/layout/cycle3"/>
    <dgm:cxn modelId="{5FA2BA94-1CB2-1D40-8FB7-A46B45068A18}" type="presParOf" srcId="{FC19FC7D-550B-2846-802E-33919CFC40FD}" destId="{3FB754C9-E4B6-5949-9577-B75C8288ECDF}" srcOrd="4" destOrd="0" presId="urn:microsoft.com/office/officeart/2005/8/layout/cycle3"/>
    <dgm:cxn modelId="{09D36059-F6A1-C444-8653-DDA274686E52}" type="presParOf" srcId="{FC19FC7D-550B-2846-802E-33919CFC40FD}" destId="{435EE073-7DF6-1547-9E6E-46034173EF8B}" srcOrd="5" destOrd="0" presId="urn:microsoft.com/office/officeart/2005/8/layout/cycle3"/>
    <dgm:cxn modelId="{D9CD3AEC-84C4-5D44-B9BA-E2C1AE0E8623}" type="presParOf" srcId="{FC19FC7D-550B-2846-802E-33919CFC40FD}" destId="{8C321E9A-8544-874F-9203-46684D3DFDF1}" srcOrd="6" destOrd="0" presId="urn:microsoft.com/office/officeart/2005/8/layout/cycle3"/>
    <dgm:cxn modelId="{46108001-9459-2546-BC9C-CCC9327AD90A}" type="presParOf" srcId="{FC19FC7D-550B-2846-802E-33919CFC40FD}" destId="{464ED5E5-CD3F-C141-870C-5B5BF53C2A9D}" srcOrd="7" destOrd="0" presId="urn:microsoft.com/office/officeart/2005/8/layout/cycle3"/>
    <dgm:cxn modelId="{1AE048D0-E208-0A46-AF5C-F7537CD759FC}" type="presParOf" srcId="{FC19FC7D-550B-2846-802E-33919CFC40FD}" destId="{142E2C9C-CB8F-0E41-8F37-999EA694B280}" srcOrd="8"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C21CF-0D97-9147-9060-A8AB4B1A1F05}">
      <dsp:nvSpPr>
        <dsp:cNvPr id="0" name=""/>
        <dsp:cNvSpPr/>
      </dsp:nvSpPr>
      <dsp:spPr>
        <a:xfrm>
          <a:off x="795267" y="-39009"/>
          <a:ext cx="4492765" cy="4492765"/>
        </a:xfrm>
        <a:prstGeom prst="circularArrow">
          <a:avLst>
            <a:gd name="adj1" fmla="val 5544"/>
            <a:gd name="adj2" fmla="val 330680"/>
            <a:gd name="adj3" fmla="val 14662651"/>
            <a:gd name="adj4" fmla="val 1686664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EEAF69-65D5-184D-8F4B-E3136B342157}">
      <dsp:nvSpPr>
        <dsp:cNvPr id="0" name=""/>
        <dsp:cNvSpPr/>
      </dsp:nvSpPr>
      <dsp:spPr>
        <a:xfrm>
          <a:off x="2415646" y="2736"/>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Mit der Thematik auseinandersetzen</a:t>
          </a:r>
        </a:p>
      </dsp:txBody>
      <dsp:txXfrm>
        <a:off x="2446205" y="33295"/>
        <a:ext cx="1190889" cy="564885"/>
      </dsp:txXfrm>
    </dsp:sp>
    <dsp:sp modelId="{09710D9C-D827-0C42-B2BC-62372876601D}">
      <dsp:nvSpPr>
        <dsp:cNvPr id="0" name=""/>
        <dsp:cNvSpPr/>
      </dsp:nvSpPr>
      <dsp:spPr>
        <a:xfrm>
          <a:off x="3770386" y="563888"/>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Fragen erarbeiten und formulieren</a:t>
          </a:r>
        </a:p>
      </dsp:txBody>
      <dsp:txXfrm>
        <a:off x="3800945" y="594447"/>
        <a:ext cx="1190889" cy="564885"/>
      </dsp:txXfrm>
    </dsp:sp>
    <dsp:sp modelId="{9A85CA79-CBC1-F545-83E3-3405FFEF9D0D}">
      <dsp:nvSpPr>
        <dsp:cNvPr id="0" name=""/>
        <dsp:cNvSpPr/>
      </dsp:nvSpPr>
      <dsp:spPr>
        <a:xfrm>
          <a:off x="4331537" y="1918628"/>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Vermutungen aufstellen</a:t>
          </a:r>
        </a:p>
      </dsp:txBody>
      <dsp:txXfrm>
        <a:off x="4362096" y="1949187"/>
        <a:ext cx="1190889" cy="564885"/>
      </dsp:txXfrm>
    </dsp:sp>
    <dsp:sp modelId="{3FB754C9-E4B6-5949-9577-B75C8288ECDF}">
      <dsp:nvSpPr>
        <dsp:cNvPr id="0" name=""/>
        <dsp:cNvSpPr/>
      </dsp:nvSpPr>
      <dsp:spPr>
        <a:xfrm>
          <a:off x="3770386" y="3273368"/>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Plan erstellen, Vorgehensweise festlegen</a:t>
          </a:r>
        </a:p>
      </dsp:txBody>
      <dsp:txXfrm>
        <a:off x="3800945" y="3303927"/>
        <a:ext cx="1190889" cy="564885"/>
      </dsp:txXfrm>
    </dsp:sp>
    <dsp:sp modelId="{435EE073-7DF6-1547-9E6E-46034173EF8B}">
      <dsp:nvSpPr>
        <dsp:cNvPr id="0" name=""/>
        <dsp:cNvSpPr/>
      </dsp:nvSpPr>
      <dsp:spPr>
        <a:xfrm>
          <a:off x="2415646" y="3834519"/>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Untersuchungen, Experimente etc. durchführen</a:t>
          </a:r>
        </a:p>
      </dsp:txBody>
      <dsp:txXfrm>
        <a:off x="2446205" y="3865078"/>
        <a:ext cx="1190889" cy="564885"/>
      </dsp:txXfrm>
    </dsp:sp>
    <dsp:sp modelId="{8C321E9A-8544-874F-9203-46684D3DFDF1}">
      <dsp:nvSpPr>
        <dsp:cNvPr id="0" name=""/>
        <dsp:cNvSpPr/>
      </dsp:nvSpPr>
      <dsp:spPr>
        <a:xfrm>
          <a:off x="1060906" y="3273368"/>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Ergebnisse auswerten, beurteilen, einordnen</a:t>
          </a:r>
        </a:p>
      </dsp:txBody>
      <dsp:txXfrm>
        <a:off x="1091465" y="3303927"/>
        <a:ext cx="1190889" cy="564885"/>
      </dsp:txXfrm>
    </dsp:sp>
    <dsp:sp modelId="{464ED5E5-CD3F-C141-870C-5B5BF53C2A9D}">
      <dsp:nvSpPr>
        <dsp:cNvPr id="0" name=""/>
        <dsp:cNvSpPr/>
      </dsp:nvSpPr>
      <dsp:spPr>
        <a:xfrm>
          <a:off x="499754" y="1918628"/>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Präsentieren</a:t>
          </a:r>
        </a:p>
      </dsp:txBody>
      <dsp:txXfrm>
        <a:off x="530313" y="1949187"/>
        <a:ext cx="1190889" cy="564885"/>
      </dsp:txXfrm>
    </dsp:sp>
    <dsp:sp modelId="{142E2C9C-CB8F-0E41-8F37-999EA694B280}">
      <dsp:nvSpPr>
        <dsp:cNvPr id="0" name=""/>
        <dsp:cNvSpPr/>
      </dsp:nvSpPr>
      <dsp:spPr>
        <a:xfrm>
          <a:off x="1060906" y="563888"/>
          <a:ext cx="1252007" cy="6260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dirty="0"/>
            <a:t>Diskutieren und Reflektieren</a:t>
          </a:r>
        </a:p>
      </dsp:txBody>
      <dsp:txXfrm>
        <a:off x="1091465" y="594447"/>
        <a:ext cx="1190889" cy="56488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2FA7-93D3-9249-95D9-1E121AFC786B}" type="datetimeFigureOut">
              <a:rPr lang="de-DE" smtClean="0"/>
              <a:t>10.10.2021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035F8-CC46-5F49-B5F1-2FF0EBB54B6F}" type="slidenum">
              <a:rPr lang="de-DE" smtClean="0"/>
              <a:t>‹Nr.›</a:t>
            </a:fld>
            <a:endParaRPr lang="de-DE"/>
          </a:p>
        </p:txBody>
      </p:sp>
    </p:spTree>
    <p:extLst>
      <p:ext uri="{BB962C8B-B14F-4D97-AF65-F5344CB8AC3E}">
        <p14:creationId xmlns:p14="http://schemas.microsoft.com/office/powerpoint/2010/main" val="2746309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Liebe Teilnehmerinnen und Teilnehmer,</a:t>
            </a:r>
          </a:p>
          <a:p>
            <a:r>
              <a:rPr lang="de-DE" sz="1200" b="1"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wir begrüßen Sie recht herzlich zur digitalen Lerneinheit „Methodenwerkzeuge für einen forschenden Chemieunterricht“. Sie werden in den folgenden Minuten erfahren, inwieweit naturwissenschaftliche Forschung auf den Chemieunterricht übertragen werden kann, bevor wir uns konkreten Methoden und Unterrichtsbeispielen zuwenden, sodass Sie am Ende in der Lage sein werden, Ihren eigenen Unterricht forschender zu gestalten.</a:t>
            </a:r>
            <a:r>
              <a:rPr lang="de-DE" dirty="0">
                <a:effectLst/>
              </a:rPr>
              <a:t> </a:t>
            </a:r>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a:t>
            </a:fld>
            <a:endParaRPr lang="de-DE"/>
          </a:p>
        </p:txBody>
      </p:sp>
    </p:spTree>
    <p:extLst>
      <p:ext uri="{BB962C8B-B14F-4D97-AF65-F5344CB8AC3E}">
        <p14:creationId xmlns:p14="http://schemas.microsoft.com/office/powerpoint/2010/main" val="170390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kann der Lehrer selbst entscheiden, wie geführt bzw. offen der Problemlöseprozess bearbeitet wird. Sie sehen hier eine einfache Tabelle, in der die Arbeitsweise des forschenden Lernens in vier unterschiedliche Schwierigkeitsgrade unterteilt wurde. Ausschlaggebend ist hier, wie viele Informationen vom Lehrer vorgegeben werden, und welche Prozesse für die Schüler offen sind. Während also in Level 0 sowohl die Fragestellung, die Bearbeitung als auch die Auswertung größtenteils geführt und strukturiert sind, müssen in Level 3 alle Phasen selbstständig erarbeitet werden. Die Lehrkraft muss hier individuell entscheiden, welcher Schwierigkeitsgrad für welche Fragestellung sinnvoll ist, denn nur sie kann einschätzen, was sie der Klasse zutrauen kann bzw. wie fit die Klasse ist, um den jeweiligen Anforderungen gerecht zu werden und auch etwas dabei zu lernen.</a:t>
            </a:r>
          </a:p>
        </p:txBody>
      </p:sp>
      <p:sp>
        <p:nvSpPr>
          <p:cNvPr id="4" name="Foliennummernplatzhalter 3"/>
          <p:cNvSpPr>
            <a:spLocks noGrp="1"/>
          </p:cNvSpPr>
          <p:nvPr>
            <p:ph type="sldNum" sz="quarter" idx="10"/>
          </p:nvPr>
        </p:nvSpPr>
        <p:spPr/>
        <p:txBody>
          <a:bodyPr/>
          <a:lstStyle/>
          <a:p>
            <a:fld id="{5BDADD7A-5464-40FD-B5CC-4CA36D7CC1F5}" type="slidenum">
              <a:rPr lang="de-DE" smtClean="0"/>
              <a:t>10</a:t>
            </a:fld>
            <a:endParaRPr lang="de-DE"/>
          </a:p>
        </p:txBody>
      </p:sp>
    </p:spTree>
    <p:extLst>
      <p:ext uri="{BB962C8B-B14F-4D97-AF65-F5344CB8AC3E}">
        <p14:creationId xmlns:p14="http://schemas.microsoft.com/office/powerpoint/2010/main" val="378482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kann man in aller Kürze zusammenfassen, dass beim forschenden Lernen im Vergleich zum forschend-entwickelnden Unterricht vor allem die Kommunikation und Argumentation der Schüler untereinander einen wichtigen Beitrag zur Erkenntnisgewinnung und Ergebnissicherung leisten. Und auch, wenn das anfangs sehr banal klingt, so werden Sie später in Ihrer eigenen Unterrichtsplanung feststellen, dass man je nach Unterrichtsverfahren auf unterschiedliche Art und Weise an ein Problem herantreten muss.</a:t>
            </a:r>
          </a:p>
        </p:txBody>
      </p:sp>
      <p:sp>
        <p:nvSpPr>
          <p:cNvPr id="4" name="Foliennummernplatzhalter 3"/>
          <p:cNvSpPr>
            <a:spLocks noGrp="1"/>
          </p:cNvSpPr>
          <p:nvPr>
            <p:ph type="sldNum" sz="quarter" idx="10"/>
          </p:nvPr>
        </p:nvSpPr>
        <p:spPr/>
        <p:txBody>
          <a:bodyPr/>
          <a:lstStyle/>
          <a:p>
            <a:fld id="{5BDADD7A-5464-40FD-B5CC-4CA36D7CC1F5}" type="slidenum">
              <a:rPr lang="de-DE" smtClean="0"/>
              <a:t>11</a:t>
            </a:fld>
            <a:endParaRPr lang="de-DE"/>
          </a:p>
        </p:txBody>
      </p:sp>
    </p:spTree>
    <p:extLst>
      <p:ext uri="{BB962C8B-B14F-4D97-AF65-F5344CB8AC3E}">
        <p14:creationId xmlns:p14="http://schemas.microsoft.com/office/powerpoint/2010/main" val="1791930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So, nachdem wir uns nun in den ersten Minuten dem theoretischen Fundament gewidmet haben, wollen wir im zweiten Teil dieser Präsentation auf ein paar konkrete Methoden eingehen, mit denen Sie forschendes Lernen in Ihren Unterricht integrieren können. Sicherlich ist es auch in Ihrem Interesse, in dieser Lerneinheit etwas konkretes an die Hand zu bekommen, mit dem Sie direkt loslegen können.</a:t>
            </a:r>
          </a:p>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12</a:t>
            </a:fld>
            <a:endParaRPr lang="de-DE"/>
          </a:p>
        </p:txBody>
      </p:sp>
    </p:spTree>
    <p:extLst>
      <p:ext uri="{BB962C8B-B14F-4D97-AF65-F5344CB8AC3E}">
        <p14:creationId xmlns:p14="http://schemas.microsoft.com/office/powerpoint/2010/main" val="1932183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1" kern="1200" dirty="0">
                <a:solidFill>
                  <a:schemeClr val="tx1"/>
                </a:solidFill>
                <a:effectLst/>
                <a:latin typeface="+mn-lt"/>
                <a:ea typeface="+mn-ea"/>
                <a:cs typeface="+mn-cs"/>
              </a:rPr>
              <a:t>Das erste Beispiel, das wir für Sie vorbereitet haben, sind die Haushaltsdetektive. Diese Methode ist vor allem für den naturwissenschaftlichen Anfängerunterricht geeignet, also für Schüler, die bisher mit einer naturwissenschaftlichen Denk- und Arbeitsweise wenig bis gar keine Berührung hatten. Der Name nimmt es vorweg: hier geht es um Haushaltschemikalien. Dadurch soll ein Stück weit die Abstraktion herabgesetzt werden. Sicherlich versuchen Sie in Ihrer Unterrichtsplanung auch des Öfteren, mit Alltagschemikalien zu arbeiten, um die entsprechenden Themen näher an die Lebenswelt der Schüler rücken zu lassen, und das versucht man hier, mit forschendem Lernen zu verbinden.</a:t>
            </a:r>
          </a:p>
          <a:p>
            <a:r>
              <a:rPr lang="de-DE" sz="1200" b="1" kern="1200" dirty="0">
                <a:solidFill>
                  <a:schemeClr val="tx1"/>
                </a:solidFill>
                <a:effectLst/>
                <a:latin typeface="+mn-lt"/>
                <a:ea typeface="+mn-ea"/>
                <a:cs typeface="+mn-cs"/>
              </a:rPr>
              <a:t>Wie Sie sehen können, sind die Haushaltsdetektive in 6 Phasen untergliedert, die diesem Unterrichtskonzept einen Rahmen verleihen. Nach einer Einführung folgen die Phasen A1 bis A5, deren Zielsetzungen Sie auch in dem Schema für forschendes Lernen finden können. Die Schüler bekommen ein Problem, müssen Fragen und Hypothesen entwickeln, Informationen beschaffen, Experimentieren und Auswerten. Besonders vorteilhaft ist es auch, wenn Sie die Schüler damit verbunden möglichst zeitnah an den grundsätzlichen Aufbau eines Protokolls heranführen, damit sie sich daran gewöhnen können. Am Ende ist Zeit zum Üben und Festigen der gewonnenen Erkenntnisse und des theoretisch erarbeiteten Wissens.</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13</a:t>
            </a:fld>
            <a:endParaRPr lang="de-DE" altLang="de-DE">
              <a:solidFill>
                <a:srgbClr val="000000"/>
              </a:solidFill>
            </a:endParaRPr>
          </a:p>
        </p:txBody>
      </p:sp>
    </p:spTree>
    <p:extLst>
      <p:ext uri="{BB962C8B-B14F-4D97-AF65-F5344CB8AC3E}">
        <p14:creationId xmlns:p14="http://schemas.microsoft.com/office/powerpoint/2010/main" val="415423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1" kern="1200" dirty="0">
                <a:solidFill>
                  <a:schemeClr val="tx1"/>
                </a:solidFill>
                <a:effectLst/>
                <a:latin typeface="+mn-lt"/>
                <a:ea typeface="+mn-ea"/>
                <a:cs typeface="+mn-cs"/>
              </a:rPr>
              <a:t>Zu Beginn wird nun also von der Lehrkraft ein Problem oder eine Frage in den Raum gestellt. Hier: Wo findest du Chemie im Haushalt? Das Beispiel ist natürlich nicht auf diese eine Frage beschränkt, sondern kann gegebenenfalls auch spezifiziert werden, denn der Haushalt bietet viele mögliche Vertiefungsrichtungen: Nahrungsmittel und Nahrungsmittelergänzungsstoffe, Reinigungsmittel, Pflegeprodukte, Materialien und Beschaffenheit von Haushaltsutensilien usw., aber der Einfachheit halber wird in diesem Beispiel der Haushalt als Ganzes aufgefasst.</a:t>
            </a:r>
          </a:p>
          <a:p>
            <a:r>
              <a:rPr lang="de-DE" sz="1200" b="1" kern="1200" dirty="0">
                <a:solidFill>
                  <a:schemeClr val="tx1"/>
                </a:solidFill>
                <a:effectLst/>
                <a:latin typeface="+mn-lt"/>
                <a:ea typeface="+mn-ea"/>
                <a:cs typeface="+mn-cs"/>
              </a:rPr>
              <a:t>Die Schüler müssen sich nun also anhand der Aufgabe selbst Gedanken darüber machen, welche Fragen sie an sich selbst stellen und müssen möglichst eigenständig planen, wie sie diese beantworten wollen. Hier sind mal einige Beispiele aufgeführt, die sich in den Köpfen der Schüler ergeben könnten: ...</a:t>
            </a:r>
          </a:p>
          <a:p>
            <a:r>
              <a:rPr lang="de-DE" sz="1200" b="1" kern="1200" dirty="0">
                <a:solidFill>
                  <a:schemeClr val="tx1"/>
                </a:solidFill>
                <a:effectLst/>
                <a:latin typeface="+mn-lt"/>
                <a:ea typeface="+mn-ea"/>
                <a:cs typeface="+mn-cs"/>
              </a:rPr>
              <a:t>Die Schüler können im Vorfeld erklärt bekommen haben, wie ein „richtiger“ Naturwissenschaftler an Probleme herangeht und dazu motiviert werden, mal auf dieselbe Art und Weise vorzugehen. Aber da wir darauf im ersten Teil dieser Präsentation schon näher eingegangen sind, werden wir das hier nicht noch einmal genauer erläutern.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14</a:t>
            </a:fld>
            <a:endParaRPr lang="de-DE" altLang="de-DE">
              <a:solidFill>
                <a:srgbClr val="000000"/>
              </a:solidFill>
            </a:endParaRPr>
          </a:p>
        </p:txBody>
      </p:sp>
    </p:spTree>
    <p:extLst>
      <p:ext uri="{BB962C8B-B14F-4D97-AF65-F5344CB8AC3E}">
        <p14:creationId xmlns:p14="http://schemas.microsoft.com/office/powerpoint/2010/main" val="80137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1" kern="1200" dirty="0">
                <a:solidFill>
                  <a:schemeClr val="tx1"/>
                </a:solidFill>
                <a:effectLst/>
                <a:latin typeface="+mn-lt"/>
                <a:ea typeface="+mn-ea"/>
                <a:cs typeface="+mn-cs"/>
              </a:rPr>
              <a:t>Zu Beginn wird nun also von der Lehrkraft ein Problem oder eine Frage in den Raum gestellt. Hier: Wo findest du Chemie im Haushalt? Das Beispiel ist natürlich nicht auf diese eine Frage beschränkt, sondern kann gegebenenfalls auch spezifiziert werden, denn der Haushalt bietet viele mögliche Vertiefungsrichtungen: Nahrungsmittel und Nahrungsmittelergänzungsstoffe, Reinigungsmittel, Pflegeprodukte, Materialien und Beschaffenheit von Haushaltsutensilien usw., aber der Einfachheit halber wird in diesem Beispiel der Haushalt als Ganzes aufgefasst.</a:t>
            </a:r>
          </a:p>
          <a:p>
            <a:r>
              <a:rPr lang="de-DE" sz="1200" b="1" kern="1200" dirty="0">
                <a:solidFill>
                  <a:schemeClr val="tx1"/>
                </a:solidFill>
                <a:effectLst/>
                <a:latin typeface="+mn-lt"/>
                <a:ea typeface="+mn-ea"/>
                <a:cs typeface="+mn-cs"/>
              </a:rPr>
              <a:t>Die Schüler müssen sich nun also anhand der Aufgabe selbst Gedanken darüber machen, welche Fragen sie an sich selbst stellen und müssen möglichst eigenständig planen, wie sie diese beantworten wollen. Hier sind mal einige Beispiele aufgeführt, die sich in den Köpfen der Schüler ergeben könnten: ...</a:t>
            </a:r>
          </a:p>
          <a:p>
            <a:r>
              <a:rPr lang="de-DE" sz="1200" b="1" kern="1200" dirty="0">
                <a:solidFill>
                  <a:schemeClr val="tx1"/>
                </a:solidFill>
                <a:effectLst/>
                <a:latin typeface="+mn-lt"/>
                <a:ea typeface="+mn-ea"/>
                <a:cs typeface="+mn-cs"/>
              </a:rPr>
              <a:t>Die Schüler können im Vorfeld erklärt bekommen haben, wie ein „richtiger“ Naturwissenschaftler an Probleme herangeht und dazu motiviert werden, mal auf dieselbe Art und Weise vorzugehen. Aber da wir darauf im ersten Teil dieser Präsentation schon näher eingegangen sind, werden wir das hier nicht noch einmal genauer erläutern.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15</a:t>
            </a:fld>
            <a:endParaRPr lang="de-DE" altLang="de-DE">
              <a:solidFill>
                <a:srgbClr val="000000"/>
              </a:solidFill>
            </a:endParaRPr>
          </a:p>
        </p:txBody>
      </p:sp>
    </p:spTree>
    <p:extLst>
      <p:ext uri="{BB962C8B-B14F-4D97-AF65-F5344CB8AC3E}">
        <p14:creationId xmlns:p14="http://schemas.microsoft.com/office/powerpoint/2010/main" val="103292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800767E0-49D3-464E-8FD8-A8CA019175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Im zweiten Schritt müssen sich die Schüler Gedanken darüber machen, wie sie an die Informationen kommen, die sie brauchen, und sie anschließend beschaffen. Die Ergebnisse können anschließend mit eventuellen Gruppenmitgliedern oder Partnern ausgetauscht und am Ende gemeinsam mit den Schülern der gesamten Klasse verglichen werden. Sie werden feststellen, dass es scheinbar schon bei alltäglichen Substanzen oder Materialien einiges zu beachten gibt, das man untersuchen muss. Zur Überprüfung müssen Experimente her!</a:t>
            </a:r>
          </a:p>
          <a:p>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13D0251C-93BA-414B-A922-E99B02DEEB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Im Rahmen des Experimentierens lernen die Schüler vor allem den Sinn und den Aufbau eines Protokolls kennen und lernen, wie man die Ergebnisse nutzen kann, um daraus Rückschlüsse ziehen zu können. In diesem Beispiel sollen die Schüler zusätzlich untersuchen, welche der gefunden Haushaltsprodukte wasserlöslich sind, und welche nicht, um später auf die unterschiedlichen Lösungsmittel Wasser und Öl zu kommen und Ansätze für vergleichende Experimente mit Öl zu haben.</a:t>
            </a:r>
          </a:p>
          <a:p>
            <a:endParaRPr lang="de-D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52863BA6-9603-8348-AC32-E418C8B3CC08}"/>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In der vorletzten Phase sollen die Schüler anhand ihrer Erkenntnisse Wissen generieren und anwenden können. Hier kann die </a:t>
            </a:r>
            <a:r>
              <a:rPr lang="de-DE" sz="1200" b="1" kern="1200" dirty="0" err="1">
                <a:solidFill>
                  <a:schemeClr val="tx1"/>
                </a:solidFill>
                <a:effectLst/>
                <a:latin typeface="+mn-lt"/>
                <a:ea typeface="+mn-ea"/>
                <a:cs typeface="+mn-cs"/>
              </a:rPr>
              <a:t>Lehrkaft</a:t>
            </a:r>
            <a:r>
              <a:rPr lang="de-DE" sz="1200" b="1" kern="1200" dirty="0">
                <a:solidFill>
                  <a:schemeClr val="tx1"/>
                </a:solidFill>
                <a:effectLst/>
                <a:latin typeface="+mn-lt"/>
                <a:ea typeface="+mn-ea"/>
                <a:cs typeface="+mn-cs"/>
              </a:rPr>
              <a:t> aber regulierend eingreifen. In unserem Beispiel werden von der Lehrkraft ein Leitgedanke und eine Leitfrage in den Raum gestellt, die anschließend anhand der gewonnenen Erkenntnisse erklärt werden können. Auf diesem Wissen aufbauend können neue Inhalte generiert werden.</a:t>
            </a:r>
          </a:p>
          <a:p>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F15167D3-EDC2-4144-A99F-F1C1AD5CF94D}"/>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In der Übungsphase sollten die Schüler rekapitulieren können, welche Informationen sie im Rahmen ihrer Überlegungen und Experimente gemacht haben und entsprechende Fragen beantworten können. Das sorgt für eine Umwälzung des Gelernten und die Aufnahme der Informationen in das Arbeitsgedächtnis.</a:t>
            </a:r>
          </a:p>
          <a:p>
            <a:r>
              <a:rPr lang="de-DE" sz="1200" b="1" kern="1200" dirty="0">
                <a:solidFill>
                  <a:schemeClr val="tx1"/>
                </a:solidFill>
                <a:effectLst/>
                <a:latin typeface="+mn-lt"/>
                <a:ea typeface="+mn-ea"/>
                <a:cs typeface="+mn-cs"/>
              </a:rPr>
              <a:t>Wie sie sehen können, sind die Haushaltsdetektive eine sehr einfache und strukturierte Methode, um forschende Elemente in den Unterricht zu integrieren. In der Unterrichtsplanung sollten Sie immer mit berücksichtigen, welches Thema bearbeitet werden soll, wie viele Unterrichtsstunden Sie dafür zur Verfügung haben und inwieweit ein Bezug zum jeweiligen Lehrplan oder zur eigenen Stoffverteilung besteht.</a:t>
            </a:r>
          </a:p>
          <a:p>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Zunächst müssen wir uns darüber im Klaren sein, dass, wenn man von Forschen redet, je nach Kontext unterschiedliche Schwerpunkte gesetzt werden.</a:t>
            </a:r>
            <a:r>
              <a:rPr lang="de-DE" dirty="0">
                <a:effectLst/>
              </a:rPr>
              <a:t> </a:t>
            </a:r>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2</a:t>
            </a:fld>
            <a:endParaRPr lang="de-DE"/>
          </a:p>
        </p:txBody>
      </p:sp>
    </p:spTree>
    <p:extLst>
      <p:ext uri="{BB962C8B-B14F-4D97-AF65-F5344CB8AC3E}">
        <p14:creationId xmlns:p14="http://schemas.microsoft.com/office/powerpoint/2010/main" val="283160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1" kern="1200" dirty="0">
                <a:solidFill>
                  <a:schemeClr val="tx1"/>
                </a:solidFill>
                <a:effectLst/>
                <a:latin typeface="+mn-lt"/>
                <a:ea typeface="+mn-ea"/>
                <a:cs typeface="+mn-cs"/>
              </a:rPr>
              <a:t>Das zweite methodische Beispiel, das wir für Sie aufbereitet haben, ist das Egg </a:t>
            </a:r>
            <a:r>
              <a:rPr lang="de-DE" sz="1200" b="1" kern="1200" dirty="0" err="1">
                <a:solidFill>
                  <a:schemeClr val="tx1"/>
                </a:solidFill>
                <a:effectLst/>
                <a:latin typeface="+mn-lt"/>
                <a:ea typeface="+mn-ea"/>
                <a:cs typeface="+mn-cs"/>
              </a:rPr>
              <a:t>Race</a:t>
            </a:r>
            <a:r>
              <a:rPr lang="de-DE" sz="1200" b="1" kern="1200" dirty="0">
                <a:solidFill>
                  <a:schemeClr val="tx1"/>
                </a:solidFill>
                <a:effectLst/>
                <a:latin typeface="+mn-lt"/>
                <a:ea typeface="+mn-ea"/>
                <a:cs typeface="+mn-cs"/>
              </a:rPr>
              <a:t>. Die Klasse findet sich in Partnern oder Gruppen zusammen - je nachdem, was die Lehrkraft vorgibt. Auch hier werden die Schüler wieder vor ein Problem gestellt. Jede Gruppe beginnt nun mit derselben Aufgabenstellung und muss versuchen, die Aufgabe bestmöglich zu bewältigen - und zwar im Wettstreit untereinander. Das heißt, dass die Schüler sehr offen arbeiten und es passieren kann, dass mehrere Lösungswege entstehen, die zum selben Ziel führen. Anschließend können die Lösungsansätze im Plenum diskutiert und ausgewertet werden sowie offene Fragen oder Vermutungen als Ausgangspunkt neuer Aufgabenstellungen dienen. </a:t>
            </a:r>
          </a:p>
          <a:p>
            <a:r>
              <a:rPr lang="de-DE" sz="1200" b="1" kern="1200" dirty="0">
                <a:solidFill>
                  <a:schemeClr val="tx1"/>
                </a:solidFill>
                <a:effectLst/>
                <a:latin typeface="+mn-lt"/>
                <a:ea typeface="+mn-ea"/>
                <a:cs typeface="+mn-cs"/>
              </a:rPr>
              <a:t>Allerdings sollten die Schüler ihre Pläne bei Experimenten stets vorher mit dem Lehrer abklären, damit der Überblick nicht verloren geht und sauber und sicher gearbeitet wird.</a:t>
            </a:r>
          </a:p>
          <a:p>
            <a:r>
              <a:rPr lang="de-DE" sz="1200" b="1" kern="1200" dirty="0">
                <a:solidFill>
                  <a:schemeClr val="tx1"/>
                </a:solidFill>
                <a:effectLst/>
                <a:latin typeface="+mn-lt"/>
                <a:ea typeface="+mn-ea"/>
                <a:cs typeface="+mn-cs"/>
              </a:rPr>
              <a:t>---Das Egg </a:t>
            </a:r>
            <a:r>
              <a:rPr lang="de-DE" sz="1200" b="1" kern="1200" dirty="0" err="1">
                <a:solidFill>
                  <a:schemeClr val="tx1"/>
                </a:solidFill>
                <a:effectLst/>
                <a:latin typeface="+mn-lt"/>
                <a:ea typeface="+mn-ea"/>
                <a:cs typeface="+mn-cs"/>
              </a:rPr>
              <a:t>Race</a:t>
            </a:r>
            <a:r>
              <a:rPr lang="de-DE" sz="1200" b="1" kern="1200" dirty="0">
                <a:solidFill>
                  <a:schemeClr val="tx1"/>
                </a:solidFill>
                <a:effectLst/>
                <a:latin typeface="+mn-lt"/>
                <a:ea typeface="+mn-ea"/>
                <a:cs typeface="+mn-cs"/>
              </a:rPr>
              <a:t> stellt somit eine sehr eigenverantwortliche und schülerzentrierte Arbeitsform dar, allerdings muss man sich auch immer dessen bewusst sein, dass manche Schülerpersönlichkeiten in solchen Situationen dazu neigen können, zu kompetitiv zu denken und das eigentliche Ziel zu vernachlässigen, was in einem höheren Konfliktpotenzial resultiert. Das sollte die Lehrkraft in der Rolle des Mentors während der Arbeitsphase immer mit berücksichtigen.</a:t>
            </a:r>
          </a:p>
          <a:p>
            <a:pPr eaLnBrk="1" hangingPunct="1">
              <a:spcBef>
                <a:spcPct val="0"/>
              </a:spcBef>
            </a:pPr>
            <a:endParaRPr lang="de-DE" altLang="de-DE" dirty="0"/>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20</a:t>
            </a:fld>
            <a:endParaRPr lang="de-DE" altLang="de-DE">
              <a:solidFill>
                <a:srgbClr val="000000"/>
              </a:solidFill>
            </a:endParaRPr>
          </a:p>
        </p:txBody>
      </p:sp>
    </p:spTree>
    <p:extLst>
      <p:ext uri="{BB962C8B-B14F-4D97-AF65-F5344CB8AC3E}">
        <p14:creationId xmlns:p14="http://schemas.microsoft.com/office/powerpoint/2010/main" val="978396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200" b="1" kern="1200" dirty="0">
                <a:solidFill>
                  <a:schemeClr val="tx1"/>
                </a:solidFill>
                <a:effectLst/>
                <a:latin typeface="+mn-lt"/>
                <a:ea typeface="+mn-ea"/>
                <a:cs typeface="+mn-cs"/>
              </a:rPr>
              <a:t>Wir haben hier auch für Sie ein kurzes Beispiel aufbereitet, um Ihnen das Prinzip dieser Methode zu verdeutlichen. Die Schüler bekommen eine definierte Menge an Mehl und Hefe und sollen - unter Zuhilfenahme einiger anderer Zutaten - versuchen, den Teig mit der geringsten Dichte herzustellen.</a:t>
            </a:r>
          </a:p>
          <a:p>
            <a:r>
              <a:rPr lang="de-DE" sz="1200" b="1" kern="1200" dirty="0">
                <a:solidFill>
                  <a:schemeClr val="tx1"/>
                </a:solidFill>
                <a:effectLst/>
                <a:latin typeface="+mn-lt"/>
                <a:ea typeface="+mn-ea"/>
                <a:cs typeface="+mn-cs"/>
              </a:rPr>
              <a:t>Neben der Aufgabenstellung bekommen die Schüler eine klare Zeitvorgabe, </a:t>
            </a:r>
            <a:r>
              <a:rPr lang="de-DE" sz="1200" b="1" kern="1200" dirty="0" err="1">
                <a:solidFill>
                  <a:schemeClr val="tx1"/>
                </a:solidFill>
                <a:effectLst/>
                <a:latin typeface="+mn-lt"/>
                <a:ea typeface="+mn-ea"/>
                <a:cs typeface="+mn-cs"/>
              </a:rPr>
              <a:t>Vorraussetzungen</a:t>
            </a:r>
            <a:r>
              <a:rPr lang="de-DE" sz="1200" b="1" kern="1200" dirty="0">
                <a:solidFill>
                  <a:schemeClr val="tx1"/>
                </a:solidFill>
                <a:effectLst/>
                <a:latin typeface="+mn-lt"/>
                <a:ea typeface="+mn-ea"/>
                <a:cs typeface="+mn-cs"/>
              </a:rPr>
              <a:t> für einen gültigen Teig und vom Lehrer bereits vorbereitete definierte Geräte und Chemikalien zugeteilt, mit denen Sie experimentieren können.</a:t>
            </a:r>
          </a:p>
          <a:p>
            <a:r>
              <a:rPr lang="de-DE" sz="1200" b="1" kern="1200" dirty="0">
                <a:solidFill>
                  <a:schemeClr val="tx1"/>
                </a:solidFill>
                <a:effectLst/>
                <a:latin typeface="+mn-lt"/>
                <a:ea typeface="+mn-ea"/>
                <a:cs typeface="+mn-cs"/>
              </a:rPr>
              <a:t>Die Masse wird durch Wägen ermittelt und das Volumen durch eine Graduierung an einem Messzylinder oder Becherglas abgelesen. Aus diesen beiden Größen können die Schüler die Dichte berechnen.</a:t>
            </a:r>
          </a:p>
        </p:txBody>
      </p:sp>
      <p:sp>
        <p:nvSpPr>
          <p:cNvPr id="45060" name="Foliennummernplatzhalt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8147D7-5C48-4964-BDFF-0E20BC62054E}" type="slidenum">
              <a:rPr lang="de-DE" altLang="de-DE" smtClean="0">
                <a:solidFill>
                  <a:srgbClr val="000000"/>
                </a:solidFill>
              </a:rPr>
              <a:pPr fontAlgn="base">
                <a:spcBef>
                  <a:spcPct val="0"/>
                </a:spcBef>
                <a:spcAft>
                  <a:spcPct val="0"/>
                </a:spcAft>
                <a:defRPr/>
              </a:pPr>
              <a:t>21</a:t>
            </a:fld>
            <a:endParaRPr lang="de-DE" altLang="de-DE">
              <a:solidFill>
                <a:srgbClr val="000000"/>
              </a:solidFill>
            </a:endParaRPr>
          </a:p>
        </p:txBody>
      </p:sp>
    </p:spTree>
    <p:extLst>
      <p:ext uri="{BB962C8B-B14F-4D97-AF65-F5344CB8AC3E}">
        <p14:creationId xmlns:p14="http://schemas.microsoft.com/office/powerpoint/2010/main" val="853640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863AC1F3-2051-614C-B404-A007A8AE9B25}"/>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Zum Schluss noch ein paar Bemerkungen zum Schema mit den Phasen des forschenden Lernens. Man muss weder in jeder Unterrichtseinheit jede Phase forschenden Lernens umsetzen, noch muss man zwingend zu jeder Thematik alle Phasen stringent abarbeiten. Wichtig ist aber, dass die Schüler immer eine Fragestellung bekommen, Lösungsvorschläge erarbeiten und am Ende auswerten können, damit der Sinn forschenden Lernens nicht verloren geht. Wir haben Ihnen hier zu einzelnen Phasen noch einmal ein paar Beispiele aufgeführt, damit Sie das Schema besser nachvollziehen und es individuell auf Ihre eigene Unterrichtsplanung anpassen können. Vielleicht haben Sie unterbewusst schon einmal ähnliche Fragestellungen oder Aufgaben entwickelt!</a:t>
            </a:r>
          </a:p>
          <a:p>
            <a:r>
              <a:rPr lang="de-DE" sz="1200" b="1" kern="1200" dirty="0">
                <a:solidFill>
                  <a:schemeClr val="tx1"/>
                </a:solidFill>
                <a:effectLst/>
                <a:latin typeface="+mn-lt"/>
                <a:ea typeface="+mn-ea"/>
                <a:cs typeface="+mn-cs"/>
              </a:rPr>
              <a:t>Eigentlich ist es einfacher, als man anfangs denkt. Wenn es beispielsweise um das Planen und durchführen von Experimenten geht, dann sollten die Schüler natürlich eine konkrete Aufgabe bekommen, die Ihnen dabei hilft, das Ziel zu verstehen, auf das sie hinarbeiten müssen, hier zum Thema Neutralisationsreaktionen.</a:t>
            </a:r>
          </a:p>
          <a:p>
            <a:r>
              <a:rPr lang="de-DE" sz="1200" b="1" kern="1200" dirty="0">
                <a:solidFill>
                  <a:schemeClr val="tx1"/>
                </a:solidFill>
                <a:effectLst/>
                <a:latin typeface="+mn-lt"/>
                <a:ea typeface="+mn-ea"/>
                <a:cs typeface="+mn-cs"/>
              </a:rPr>
              <a:t>Oder die Lehrkraft arbeitet alltagsnah und phänomenologisch, indem sie beispielsweise einen verkalkten Wasserkocher im Unterricht vorzeigt und die Schüler überlegen lässt, wie man den Kalk entfernen könnte. Natürlich wäre es hier sinnvoll, im Anschluss an die Vermutungen Experimente nachzuschalten.</a:t>
            </a:r>
          </a:p>
          <a:p>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izenplatzhalter 1">
            <a:extLst>
              <a:ext uri="{FF2B5EF4-FFF2-40B4-BE49-F238E27FC236}">
                <a16:creationId xmlns:a16="http://schemas.microsoft.com/office/drawing/2014/main" id="{8E3F73FA-F61F-F24E-A2E7-C3CB0FC7DE36}"/>
              </a:ext>
            </a:extLst>
          </p:cNvPr>
          <p:cNvSpPr>
            <a:spLocks noGrp="1"/>
          </p:cNvSpPr>
          <p:nvPr>
            <p:ph type="body" idx="1"/>
          </p:nvPr>
        </p:nvSpPr>
        <p:spPr/>
        <p:txBody>
          <a:bodyPr/>
          <a:lstStyle/>
          <a:p>
            <a:r>
              <a:rPr lang="de-DE" sz="1200" b="1" kern="1200" dirty="0">
                <a:solidFill>
                  <a:schemeClr val="tx1"/>
                </a:solidFill>
                <a:effectLst/>
                <a:latin typeface="+mn-lt"/>
                <a:ea typeface="+mn-ea"/>
                <a:cs typeface="+mn-cs"/>
              </a:rPr>
              <a:t>Hier noch einige Beispiele zum Formulieren von Fragen, beispielsweise zum Thema Korrosion. Je nach persönlichem Schwerpunkt können hier Problemstellungen in den Raum geworfen werden, mit denen sich die Schüler beschäftigen können. So kann sich entweder über die Ursachen von Korrosion oder Rost Gedanken gemacht werden, aber auch die </a:t>
            </a:r>
            <a:r>
              <a:rPr lang="de-DE" sz="1200" b="1" kern="1200" dirty="0" err="1">
                <a:solidFill>
                  <a:schemeClr val="tx1"/>
                </a:solidFill>
                <a:effectLst/>
                <a:latin typeface="+mn-lt"/>
                <a:ea typeface="+mn-ea"/>
                <a:cs typeface="+mn-cs"/>
              </a:rPr>
              <a:t>Vorrausstzungen</a:t>
            </a:r>
            <a:r>
              <a:rPr lang="de-DE" sz="1200" b="1" kern="1200" dirty="0">
                <a:solidFill>
                  <a:schemeClr val="tx1"/>
                </a:solidFill>
                <a:effectLst/>
                <a:latin typeface="+mn-lt"/>
                <a:ea typeface="+mn-ea"/>
                <a:cs typeface="+mn-cs"/>
              </a:rPr>
              <a:t> untersucht werden, unter denen Metalle korrosionsfähig sind oder nicht.</a:t>
            </a:r>
          </a:p>
          <a:p>
            <a:r>
              <a:rPr lang="de-DE" sz="1200" b="1" kern="1200" dirty="0">
                <a:solidFill>
                  <a:schemeClr val="tx1"/>
                </a:solidFill>
                <a:effectLst/>
                <a:latin typeface="+mn-lt"/>
                <a:ea typeface="+mn-ea"/>
                <a:cs typeface="+mn-cs"/>
              </a:rPr>
              <a:t>Beim reinen Durchführen von Experimenten sind die Aufgabenstellungen meist klar und zielgerichtet, damit die Schüler sich daran orientieren können. </a:t>
            </a:r>
          </a:p>
          <a:p>
            <a:r>
              <a:rPr lang="de-DE" sz="1200" b="1" kern="1200" dirty="0">
                <a:solidFill>
                  <a:schemeClr val="tx1"/>
                </a:solidFill>
                <a:effectLst/>
                <a:latin typeface="+mn-lt"/>
                <a:ea typeface="+mn-ea"/>
                <a:cs typeface="+mn-cs"/>
              </a:rPr>
              <a:t>Bei der Auswertung von Ergebnissen ist die grundlegende Aufgabenstellung natürlich klar, aber hier muss je nach Fragestellung differenziert werden, was mit dem Auswerten überhaupt gemeint ist. Müssen graphische Darstellungen interpretiert werden? Finden Farbreaktionen statt, die erklärt werden müssen? Müssen Messdaten ausgewertet werden? Findet eine Auswertung Plenum - vielleicht in Form einer Präsentation - statt? </a:t>
            </a:r>
          </a:p>
          <a:p>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So, und das soll es auch schon mit dem kleinen Einblick in das forschende Lernen gewesen sein! Wir haben uns im Laufe der Präsentation damit beschäftigt, was Forschen im Schulkontext überhaupt bedeutet und haben das forschende Lernen vom forschend entwickelnden und anderen Unterrichtsverfahren abgegrenzt. Wir hoffen, dass Ihnen die kurzen Beispiele die wichtigsten Aspekte verdeutlichen konnten. Sie haben jetzt die Möglichkeit, im Rahmen einer Vertiefungsphase selbst aktiv zu werden und zu versuchen, Unterrichtsstunden zu planen, die forschend ausgelegt sind. Dort haben Sie auch die Möglichkeit, von den Ergebnissen anderer Lehrkräfte zu profitieren und miteinander ins Gespräch zu kommen, um sich gemeinsam zum Thema austauschen zu können. Wir bedanken uns an dieser Stelle für Ihre Aufmerksamkeit und Ihre Motivation und würden uns über ein kurzes Feedback freuen, damit diese Lerneinheit in Zukunft weiter optimiert werden kann. Bis dahin, bleiben Sie gesund und viel Spaß beim Planen der neuen Unterrichtseinheiten!</a:t>
            </a:r>
          </a:p>
          <a:p>
            <a:endParaRPr lang="de-DE" dirty="0"/>
          </a:p>
        </p:txBody>
      </p:sp>
      <p:sp>
        <p:nvSpPr>
          <p:cNvPr id="4" name="Foliennummernplatzhalter 3"/>
          <p:cNvSpPr>
            <a:spLocks noGrp="1"/>
          </p:cNvSpPr>
          <p:nvPr>
            <p:ph type="sldNum" sz="quarter" idx="5"/>
          </p:nvPr>
        </p:nvSpPr>
        <p:spPr/>
        <p:txBody>
          <a:bodyPr/>
          <a:lstStyle/>
          <a:p>
            <a:fld id="{4B8035F8-CC46-5F49-B5F1-2FF0EBB54B6F}" type="slidenum">
              <a:rPr lang="de-DE" smtClean="0"/>
              <a:t>25</a:t>
            </a:fld>
            <a:endParaRPr lang="de-DE"/>
          </a:p>
        </p:txBody>
      </p:sp>
    </p:spTree>
    <p:extLst>
      <p:ext uri="{BB962C8B-B14F-4D97-AF65-F5344CB8AC3E}">
        <p14:creationId xmlns:p14="http://schemas.microsoft.com/office/powerpoint/2010/main" val="379929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BDADD7A-5464-40FD-B5CC-4CA36D7CC1F5}" type="slidenum">
              <a:rPr lang="de-DE" smtClean="0"/>
              <a:t>3</a:t>
            </a:fld>
            <a:endParaRPr lang="de-DE"/>
          </a:p>
        </p:txBody>
      </p:sp>
    </p:spTree>
    <p:extLst>
      <p:ext uri="{BB962C8B-B14F-4D97-AF65-F5344CB8AC3E}">
        <p14:creationId xmlns:p14="http://schemas.microsoft.com/office/powerpoint/2010/main" val="2822968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Vergleich wird deutlicher, wenn man einen vertikalen Vergleich anstellt. Während sich der Naturwissenschaftler mit fachlichen Problemen auseinandersetzt, muss die Lehrkraft oft rein methodische Entscheidungen fällen, denn es geht in der Schule nicht um das generieren neuer wissenschaftlicher Erkenntnisse, sondern - wie bereits erwähnt - um die Vermittlung einer naturwissenschaftlichen Grundbildung. Hier hat die Lehrkraft auf mehreren Ebenen die Möglichkeit, den Unterricht entsprechend anzupassen: welcher Unterrichtsform gehe ich nach? Welche Art des Experimentierens ist für meine Zwecke die sinnvollste? Möchte ich eine Hypothese bestätigen oder einen rein phänomenologischen Effekt bei den Schülern erzielen? Möchte ich das Wissen induktiv oder deduktiv vermitteln? Sie als praktizierende Lehrkräfte werden in Ihrer eigenen Unterrichtsplanung mit großer Sicherheit auch schon auf solche Fragen gestoßen sein.</a:t>
            </a:r>
          </a:p>
        </p:txBody>
      </p:sp>
      <p:sp>
        <p:nvSpPr>
          <p:cNvPr id="4" name="Foliennummernplatzhalter 3"/>
          <p:cNvSpPr>
            <a:spLocks noGrp="1"/>
          </p:cNvSpPr>
          <p:nvPr>
            <p:ph type="sldNum" sz="quarter" idx="10"/>
          </p:nvPr>
        </p:nvSpPr>
        <p:spPr/>
        <p:txBody>
          <a:bodyPr/>
          <a:lstStyle/>
          <a:p>
            <a:fld id="{5BDADD7A-5464-40FD-B5CC-4CA36D7CC1F5}" type="slidenum">
              <a:rPr lang="de-DE" smtClean="0"/>
              <a:t>4</a:t>
            </a:fld>
            <a:endParaRPr lang="de-DE"/>
          </a:p>
        </p:txBody>
      </p:sp>
    </p:spTree>
    <p:extLst>
      <p:ext uri="{BB962C8B-B14F-4D97-AF65-F5344CB8AC3E}">
        <p14:creationId xmlns:p14="http://schemas.microsoft.com/office/powerpoint/2010/main" val="215548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ist sinnvoll, wenn man im Vorfeld noch einmal wichtige Unterrichtsverfahren vergleicht, um die Bedeutung forschenden Lernens besser nachempfinden zu können. </a:t>
            </a:r>
          </a:p>
          <a:p>
            <a:r>
              <a:rPr lang="de-DE" dirty="0"/>
              <a:t>In den letzten Jahren und Jahrzehnten haben sich vor allem zwei Verfahren durchgesetzt, um dem eigenen Chemieunterricht einen roten Faden zu verleihen: der forschend entwickelnde Unterricht und der historisch problemorientierte Unterricht. Die grundsätzlichen Unterschiede wurden hier mal in einer Tabelle zusammengefasst und es wird schnell deutlich, wie gegensätzlich sich diese beiden Verfahren eigentlich sind. </a:t>
            </a:r>
          </a:p>
          <a:p>
            <a:r>
              <a:rPr lang="de-DE" dirty="0"/>
              <a:t>Der historisch-problemorientierte Unterricht ist sehr durch die Geschichte determiniert und orientiert sich hauptsächlich chronologisch an den Erkenntnissen.</a:t>
            </a:r>
          </a:p>
          <a:p>
            <a:r>
              <a:rPr lang="de-DE" dirty="0"/>
              <a:t>Der forschend-entwickelnde Unterricht lädt die Schüler dazu ein, selbst an der Erkenntnisgewinnung teilzuhaben. Der Lehrer kann hierbei selbst entscheiden, wie offen oder strukturiert er diesen Prozess gestalten möchte. Das wichtige hierbei ist, dass eigenverantwortliche Schüleraktivitäten und eine eigene naturwissenschaftliche Denkweise im Vordergrund stehen.</a:t>
            </a:r>
          </a:p>
          <a:p>
            <a:endParaRPr lang="de-DE" dirty="0"/>
          </a:p>
          <a:p>
            <a:r>
              <a:rPr lang="de-DE" dirty="0"/>
              <a:t>Und genau mit dieser schülerzentrierten und forschenden Arbeitsweise können wir jetzt weiterarbeiten. Allerdings ist forschend-entwickelnder Unterricht kein forschendes Lernen.</a:t>
            </a:r>
          </a:p>
        </p:txBody>
      </p:sp>
      <p:sp>
        <p:nvSpPr>
          <p:cNvPr id="4" name="Foliennummernplatzhalter 3"/>
          <p:cNvSpPr>
            <a:spLocks noGrp="1"/>
          </p:cNvSpPr>
          <p:nvPr>
            <p:ph type="sldNum" sz="quarter" idx="10"/>
          </p:nvPr>
        </p:nvSpPr>
        <p:spPr/>
        <p:txBody>
          <a:bodyPr/>
          <a:lstStyle/>
          <a:p>
            <a:fld id="{5BDADD7A-5464-40FD-B5CC-4CA36D7CC1F5}" type="slidenum">
              <a:rPr lang="de-DE" smtClean="0"/>
              <a:t>5</a:t>
            </a:fld>
            <a:endParaRPr lang="de-DE"/>
          </a:p>
        </p:txBody>
      </p:sp>
    </p:spTree>
    <p:extLst>
      <p:ext uri="{BB962C8B-B14F-4D97-AF65-F5344CB8AC3E}">
        <p14:creationId xmlns:p14="http://schemas.microsoft.com/office/powerpoint/2010/main" val="98380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Deswegen müssen wir in einem nächsten Schritt erarbeiten, was forschendes Lernen überhaupt ist und wie ein forschend-entwickelnder Unterricht von forschendem Lernen unterschieden wird.</a:t>
            </a:r>
          </a:p>
        </p:txBody>
      </p:sp>
      <p:sp>
        <p:nvSpPr>
          <p:cNvPr id="4" name="Foliennummernplatzhalter 3"/>
          <p:cNvSpPr>
            <a:spLocks noGrp="1"/>
          </p:cNvSpPr>
          <p:nvPr>
            <p:ph type="sldNum" sz="quarter" idx="10"/>
          </p:nvPr>
        </p:nvSpPr>
        <p:spPr/>
        <p:txBody>
          <a:bodyPr/>
          <a:lstStyle/>
          <a:p>
            <a:fld id="{5BDADD7A-5464-40FD-B5CC-4CA36D7CC1F5}" type="slidenum">
              <a:rPr lang="de-DE" smtClean="0"/>
              <a:t>6</a:t>
            </a:fld>
            <a:endParaRPr lang="de-DE"/>
          </a:p>
        </p:txBody>
      </p:sp>
    </p:spTree>
    <p:extLst>
      <p:ext uri="{BB962C8B-B14F-4D97-AF65-F5344CB8AC3E}">
        <p14:creationId xmlns:p14="http://schemas.microsoft.com/office/powerpoint/2010/main" val="707236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Gemeinsamkeit forschender Unterrichtskonzepte ist es, dass Schüler schrittweise an ein Problem herangeführt werden, das sie im Unterrichtsverlauf möglichst eigenständig lösen sollen.</a:t>
            </a:r>
          </a:p>
          <a:p>
            <a:endParaRPr lang="de-DE" dirty="0"/>
          </a:p>
          <a:p>
            <a:r>
              <a:rPr lang="de-DE" dirty="0"/>
              <a:t>Man sieht hier die 5 Phasen forschend-entwickelnden Unterrichts nach </a:t>
            </a:r>
            <a:r>
              <a:rPr lang="de-DE" dirty="0" err="1"/>
              <a:t>Schmidkunz</a:t>
            </a:r>
            <a:r>
              <a:rPr lang="de-DE" dirty="0"/>
              <a:t>, der bereits viele Jahre an diesem Konzept forscht. Es wird deutlich, dass die hier aufgeführten Phasen sich nicht so sehr von den Phasen naturwissenschaftlicher Forschungspraxis unterscheiden, die wir uns vorhin angeschaut haben. Ein wesentlicher Unterschied ist aber, dass auf die Phasen der Interpretation und detailreichen Auswertung der Ergebnisse am Ende des Problemlöseprozesses größtenteils verzichtet wird, sondern hier lediglich von einer Ergebnissicherung die Rede ist, so wie es auch in der Unterrichtsplanung oft geschrieben wird. Die Schüler bekommen ein Problem, müssen möglichst eigenverantwortlich Problemlösevorschläge erarbeiten und versuchen, ihre Hypothesen mit beispielsweise einem Experiment zu bestätigen oder zu widerlegen.</a:t>
            </a:r>
          </a:p>
        </p:txBody>
      </p:sp>
      <p:sp>
        <p:nvSpPr>
          <p:cNvPr id="4" name="Foliennummernplatzhalter 3"/>
          <p:cNvSpPr>
            <a:spLocks noGrp="1"/>
          </p:cNvSpPr>
          <p:nvPr>
            <p:ph type="sldNum" sz="quarter" idx="10"/>
          </p:nvPr>
        </p:nvSpPr>
        <p:spPr/>
        <p:txBody>
          <a:bodyPr/>
          <a:lstStyle/>
          <a:p>
            <a:fld id="{5BDADD7A-5464-40FD-B5CC-4CA36D7CC1F5}" type="slidenum">
              <a:rPr lang="de-DE" smtClean="0"/>
              <a:t>7</a:t>
            </a:fld>
            <a:endParaRPr lang="de-DE"/>
          </a:p>
        </p:txBody>
      </p:sp>
    </p:spTree>
    <p:extLst>
      <p:ext uri="{BB962C8B-B14F-4D97-AF65-F5344CB8AC3E}">
        <p14:creationId xmlns:p14="http://schemas.microsoft.com/office/powerpoint/2010/main" val="42816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forschende Lernen berücksichtigt Prozesse tatsächlicher naturwissenschaftlicher Forschung, indem es gewissermaßen die Phasen des forschend-entwickelnden Verfahrens um Elemente der Ergebnisauswertung erweitert.</a:t>
            </a:r>
          </a:p>
        </p:txBody>
      </p:sp>
      <p:sp>
        <p:nvSpPr>
          <p:cNvPr id="4" name="Foliennummernplatzhalter 3"/>
          <p:cNvSpPr>
            <a:spLocks noGrp="1"/>
          </p:cNvSpPr>
          <p:nvPr>
            <p:ph type="sldNum" sz="quarter" idx="10"/>
          </p:nvPr>
        </p:nvSpPr>
        <p:spPr/>
        <p:txBody>
          <a:bodyPr/>
          <a:lstStyle/>
          <a:p>
            <a:fld id="{5BDADD7A-5464-40FD-B5CC-4CA36D7CC1F5}" type="slidenum">
              <a:rPr lang="de-DE" smtClean="0"/>
              <a:t>8</a:t>
            </a:fld>
            <a:endParaRPr lang="de-DE"/>
          </a:p>
        </p:txBody>
      </p:sp>
    </p:spTree>
    <p:extLst>
      <p:ext uri="{BB962C8B-B14F-4D97-AF65-F5344CB8AC3E}">
        <p14:creationId xmlns:p14="http://schemas.microsoft.com/office/powerpoint/2010/main" val="1450263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wird besonders deutlich, wenn wir uns einmal die grundsätzlichen Phasen forschenden Lernens anschauen. Der Problemlöseprozess insgesamt kann in bis zu acht Teilschritte untergliedert werden. Es beginnt mit der fachlichen Auseinandersetzung und der Problemstellung selbst; in einem zweiten Schritt müssen die Schüler Hypothesen aufstellen, sich für eine Vorgehensweise entscheiden und Experimente planen und durchführen. Im letzten Schritt können die Ergebnisse in Form einer Diskussion, Reflexion oder Präsentation im Plenum besprochen und ausgewertet werden.</a:t>
            </a:r>
          </a:p>
          <a:p>
            <a:endParaRPr lang="de-DE" dirty="0"/>
          </a:p>
          <a:p>
            <a:r>
              <a:rPr lang="de-DE" dirty="0"/>
              <a:t>Natürlich müssen und sollten nicht alle Phasen in einer einzigen Unterrichtsstunde abgearbeitet werden. Es ist möglich, die Phasen je nach eigener Unterrichtsplanung einzuarbeiten. In den Unterrichtsmethoden, auf die im Anschluss eingegangen wird, werden einzelne Phasen und deren Möglichkeiten näher erläutert, damit Sie besser nachvollziehen, wie Sie mit diesem Schema sinnvoll arbeiten können.</a:t>
            </a:r>
          </a:p>
        </p:txBody>
      </p:sp>
      <p:sp>
        <p:nvSpPr>
          <p:cNvPr id="4" name="Foliennummernplatzhalter 3"/>
          <p:cNvSpPr>
            <a:spLocks noGrp="1"/>
          </p:cNvSpPr>
          <p:nvPr>
            <p:ph type="sldNum" sz="quarter" idx="10"/>
          </p:nvPr>
        </p:nvSpPr>
        <p:spPr/>
        <p:txBody>
          <a:bodyPr/>
          <a:lstStyle/>
          <a:p>
            <a:fld id="{5BDADD7A-5464-40FD-B5CC-4CA36D7CC1F5}" type="slidenum">
              <a:rPr lang="de-DE" smtClean="0"/>
              <a:t>9</a:t>
            </a:fld>
            <a:endParaRPr lang="de-DE"/>
          </a:p>
        </p:txBody>
      </p:sp>
    </p:spTree>
    <p:extLst>
      <p:ext uri="{BB962C8B-B14F-4D97-AF65-F5344CB8AC3E}">
        <p14:creationId xmlns:p14="http://schemas.microsoft.com/office/powerpoint/2010/main" val="2657761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D36A40-6FA6-4B49-9198-AC36A9BB52B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7D85C32-479B-C647-99DC-7BA6CC7E4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5F9B795-D92E-C04B-9721-4CA4938B7010}"/>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5" name="Fußzeilenplatzhalter 4">
            <a:extLst>
              <a:ext uri="{FF2B5EF4-FFF2-40B4-BE49-F238E27FC236}">
                <a16:creationId xmlns:a16="http://schemas.microsoft.com/office/drawing/2014/main" id="{CFB9D852-6199-4A44-8F3F-D98BBD47EE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1BF7814-8CDA-D142-9506-CAC25A018156}"/>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3119572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EDE81-CB20-7C4E-854E-B9BA9EF7A19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0C4E359-58A7-4441-A965-00EFD592DB58}"/>
              </a:ext>
            </a:extLst>
          </p:cNvPr>
          <p:cNvSpPr>
            <a:spLocks noGrp="1"/>
          </p:cNvSpPr>
          <p:nvPr>
            <p:ph type="body" orient="vert" idx="1"/>
          </p:nvPr>
        </p:nvSpPr>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58CB30B8-7BFC-B340-980A-A6B66A58CE35}"/>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5" name="Fußzeilenplatzhalter 4">
            <a:extLst>
              <a:ext uri="{FF2B5EF4-FFF2-40B4-BE49-F238E27FC236}">
                <a16:creationId xmlns:a16="http://schemas.microsoft.com/office/drawing/2014/main" id="{F252B236-E3D4-E344-98F5-6D6A4F4166D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F3F33E6-EDFF-AA44-918D-0D4A70E21256}"/>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2465185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287416D-E832-3548-9282-8A4ADA339E12}"/>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558713A-ABB6-254B-89D7-7E71F68836E2}"/>
              </a:ext>
            </a:extLst>
          </p:cNvPr>
          <p:cNvSpPr>
            <a:spLocks noGrp="1"/>
          </p:cNvSpPr>
          <p:nvPr>
            <p:ph type="body" orient="vert" idx="1"/>
          </p:nvPr>
        </p:nvSpPr>
        <p:spPr>
          <a:xfrm>
            <a:off x="838200" y="365125"/>
            <a:ext cx="7734300" cy="5811838"/>
          </a:xfrm>
        </p:spPr>
        <p:txBody>
          <a:bodyPr vert="eaVert"/>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5DF9907C-089C-994D-A4F1-8E6640A67B25}"/>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5" name="Fußzeilenplatzhalter 4">
            <a:extLst>
              <a:ext uri="{FF2B5EF4-FFF2-40B4-BE49-F238E27FC236}">
                <a16:creationId xmlns:a16="http://schemas.microsoft.com/office/drawing/2014/main" id="{2054ECEA-49F9-BC4E-A9B1-1367AF8CB8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F8FEE8B-2162-9249-8BA5-8CE50D94A7D4}"/>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336335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sseite">
    <p:spTree>
      <p:nvGrpSpPr>
        <p:cNvPr id="1" name=""/>
        <p:cNvGrpSpPr/>
        <p:nvPr/>
      </p:nvGrpSpPr>
      <p:grpSpPr>
        <a:xfrm>
          <a:off x="0" y="0"/>
          <a:ext cx="0" cy="0"/>
          <a:chOff x="0" y="0"/>
          <a:chExt cx="0" cy="0"/>
        </a:xfrm>
      </p:grpSpPr>
      <p:sp>
        <p:nvSpPr>
          <p:cNvPr id="2" name="Rechteck 1"/>
          <p:cNvSpPr/>
          <p:nvPr userDrawn="1"/>
        </p:nvSpPr>
        <p:spPr>
          <a:xfrm flipV="1">
            <a:off x="-1" y="6000000"/>
            <a:ext cx="6120000" cy="52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7" name="Grafik 6"/>
          <p:cNvPicPr preferRelativeResize="0">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6099176" y="6000000"/>
            <a:ext cx="6096000" cy="52800"/>
          </a:xfrm>
          <a:prstGeom prst="rect">
            <a:avLst/>
          </a:prstGeom>
        </p:spPr>
      </p:pic>
      <p:sp>
        <p:nvSpPr>
          <p:cNvPr id="6" name="Textplatzhalter 24"/>
          <p:cNvSpPr txBox="1">
            <a:spLocks/>
          </p:cNvSpPr>
          <p:nvPr userDrawn="1"/>
        </p:nvSpPr>
        <p:spPr>
          <a:xfrm>
            <a:off x="4695521" y="6512766"/>
            <a:ext cx="6887936" cy="205607"/>
          </a:xfrm>
          <a:prstGeom prst="rect">
            <a:avLst/>
          </a:prstGeom>
        </p:spPr>
        <p:txBody>
          <a:bodyPr lIns="0" tIns="0" rIns="0" bIns="0">
            <a:noAutofit/>
          </a:bodyPr>
          <a:lstStyle>
            <a:lvl1pPr marL="0" marR="0" indent="0" algn="r" defTabSz="914400" rtl="0" eaLnBrk="1" fontAlgn="auto" latinLnBrk="0" hangingPunct="1">
              <a:lnSpc>
                <a:spcPct val="100000"/>
              </a:lnSpc>
              <a:spcBef>
                <a:spcPct val="20000"/>
              </a:spcBef>
              <a:spcAft>
                <a:spcPts val="0"/>
              </a:spcAft>
              <a:buClrTx/>
              <a:buSzTx/>
              <a:buFontTx/>
              <a:buNone/>
              <a:tabLst/>
              <a:defRPr lang="de-DE" sz="1000" kern="1200" baseline="0" dirty="0">
                <a:solidFill>
                  <a:schemeClr val="tx2"/>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fld id="{822FCD78-D96D-4F80-9AD7-6954839C45E1}" type="slidenum">
              <a:rPr lang="de-DE" sz="1333" smtClean="0">
                <a:solidFill>
                  <a:srgbClr val="002F5D"/>
                </a:solidFill>
                <a:latin typeface="Roboto Condensed" pitchFamily="2" charset="0"/>
                <a:ea typeface="Roboto Condensed" pitchFamily="2" charset="0"/>
              </a:rPr>
              <a:pPr>
                <a:defRPr/>
              </a:pPr>
              <a:t>‹Nr.›</a:t>
            </a:fld>
            <a:r>
              <a:rPr lang="de-DE" sz="1333" dirty="0">
                <a:solidFill>
                  <a:srgbClr val="002F5D"/>
                </a:solidFill>
                <a:latin typeface="Roboto Condensed" pitchFamily="2" charset="0"/>
                <a:ea typeface="Roboto Condensed" pitchFamily="2" charset="0"/>
              </a:rPr>
              <a:t> </a:t>
            </a:r>
          </a:p>
        </p:txBody>
      </p:sp>
    </p:spTree>
    <p:extLst>
      <p:ext uri="{BB962C8B-B14F-4D97-AF65-F5344CB8AC3E}">
        <p14:creationId xmlns:p14="http://schemas.microsoft.com/office/powerpoint/2010/main" val="29573020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3734B-04DB-3A46-9A50-BC67D351924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0336520-041D-C449-9177-B48F6D456DEE}"/>
              </a:ext>
            </a:extLst>
          </p:cNvPr>
          <p:cNvSpPr>
            <a:spLocks noGrp="1"/>
          </p:cNvSpPr>
          <p:nvPr>
            <p:ph idx="1"/>
          </p:nvPr>
        </p:nvSpPr>
        <p:spPr/>
        <p:txBody>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97CBC2C0-6631-D349-9CE6-262C76BDD22B}"/>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5" name="Fußzeilenplatzhalter 4">
            <a:extLst>
              <a:ext uri="{FF2B5EF4-FFF2-40B4-BE49-F238E27FC236}">
                <a16:creationId xmlns:a16="http://schemas.microsoft.com/office/drawing/2014/main" id="{11299930-1D5B-364D-9CFB-E8732FBACD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2430EB5-E296-8240-B2AE-CBCC1C9154D8}"/>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80225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3AABF-0B7A-4541-81FC-3074CF835D9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63FEA3B2-E355-B547-8E9D-CDBEEEF43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C936C3B6-0896-5E44-8162-244E0511B9E7}"/>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5" name="Fußzeilenplatzhalter 4">
            <a:extLst>
              <a:ext uri="{FF2B5EF4-FFF2-40B4-BE49-F238E27FC236}">
                <a16:creationId xmlns:a16="http://schemas.microsoft.com/office/drawing/2014/main" id="{028640DF-BA33-264B-9482-B08C38B5244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5FBCA4A-48F0-D541-8C28-139448673C40}"/>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98627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269A86-E363-DB4D-87DD-474C6E34A3E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4DBF307-D2EB-8E4B-8A8E-9A7C3D6D591F}"/>
              </a:ext>
            </a:extLst>
          </p:cNvPr>
          <p:cNvSpPr>
            <a:spLocks noGrp="1"/>
          </p:cNvSpPr>
          <p:nvPr>
            <p:ph sz="half" idx="1"/>
          </p:nvPr>
        </p:nvSpPr>
        <p:spPr>
          <a:xfrm>
            <a:off x="838200" y="1825625"/>
            <a:ext cx="5181600" cy="4351338"/>
          </a:xfrm>
        </p:spPr>
        <p:txBody>
          <a:body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855E7615-56D3-7042-9E05-EDAE90E109B8}"/>
              </a:ext>
            </a:extLst>
          </p:cNvPr>
          <p:cNvSpPr>
            <a:spLocks noGrp="1"/>
          </p:cNvSpPr>
          <p:nvPr>
            <p:ph sz="half" idx="2"/>
          </p:nvPr>
        </p:nvSpPr>
        <p:spPr>
          <a:xfrm>
            <a:off x="6172200" y="1825625"/>
            <a:ext cx="5181600" cy="4351338"/>
          </a:xfrm>
        </p:spPr>
        <p:txBody>
          <a:body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1BD9C289-801A-E045-A652-E08BA31CD157}"/>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6" name="Fußzeilenplatzhalter 5">
            <a:extLst>
              <a:ext uri="{FF2B5EF4-FFF2-40B4-BE49-F238E27FC236}">
                <a16:creationId xmlns:a16="http://schemas.microsoft.com/office/drawing/2014/main" id="{D53571B9-43B8-FD4A-A250-71B29FEEE35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5764705-3F00-AD4D-A969-04FA29478A56}"/>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352190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4E82E-7EE0-984A-8096-FE191707E55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6369AD7-2584-944C-82D5-FABFE7F29B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4" name="Inhaltsplatzhalter 3">
            <a:extLst>
              <a:ext uri="{FF2B5EF4-FFF2-40B4-BE49-F238E27FC236}">
                <a16:creationId xmlns:a16="http://schemas.microsoft.com/office/drawing/2014/main" id="{A4790543-B2EF-F64B-A22A-5A7FEDAF3A4F}"/>
              </a:ext>
            </a:extLst>
          </p:cNvPr>
          <p:cNvSpPr>
            <a:spLocks noGrp="1"/>
          </p:cNvSpPr>
          <p:nvPr>
            <p:ph sz="half" idx="2"/>
          </p:nvPr>
        </p:nvSpPr>
        <p:spPr>
          <a:xfrm>
            <a:off x="839788" y="2505075"/>
            <a:ext cx="5157787" cy="3684588"/>
          </a:xfrm>
        </p:spPr>
        <p:txBody>
          <a:bodyPr/>
          <a:lstStyle/>
          <a:p>
            <a:r>
              <a:rPr lang="de-DE"/>
              <a:t>Mastertextformat bearbeiten
Zweite Ebene
Dritte Ebene
Vierte Ebene
Fünfte Ebene</a:t>
            </a:r>
          </a:p>
        </p:txBody>
      </p:sp>
      <p:sp>
        <p:nvSpPr>
          <p:cNvPr id="5" name="Textplatzhalter 4">
            <a:extLst>
              <a:ext uri="{FF2B5EF4-FFF2-40B4-BE49-F238E27FC236}">
                <a16:creationId xmlns:a16="http://schemas.microsoft.com/office/drawing/2014/main" id="{C0FDD27F-858D-9E47-8E73-82ED9B8E6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de-DE"/>
              <a:t>Mastertextformat bearbeiten
Zweite Ebene
Dritte Ebene
Vierte Ebene
Fünfte Ebene</a:t>
            </a:r>
          </a:p>
        </p:txBody>
      </p:sp>
      <p:sp>
        <p:nvSpPr>
          <p:cNvPr id="6" name="Inhaltsplatzhalter 5">
            <a:extLst>
              <a:ext uri="{FF2B5EF4-FFF2-40B4-BE49-F238E27FC236}">
                <a16:creationId xmlns:a16="http://schemas.microsoft.com/office/drawing/2014/main" id="{ADAD7D15-1C8D-6240-AF98-49ACDAFFDAEA}"/>
              </a:ext>
            </a:extLst>
          </p:cNvPr>
          <p:cNvSpPr>
            <a:spLocks noGrp="1"/>
          </p:cNvSpPr>
          <p:nvPr>
            <p:ph sz="quarter" idx="4"/>
          </p:nvPr>
        </p:nvSpPr>
        <p:spPr>
          <a:xfrm>
            <a:off x="6172200" y="2505075"/>
            <a:ext cx="5183188" cy="3684588"/>
          </a:xfrm>
        </p:spPr>
        <p:txBody>
          <a:bodyPr/>
          <a:lstStyle/>
          <a:p>
            <a:r>
              <a:rPr lang="de-DE"/>
              <a:t>Mastertextformat bearbeiten
Zweite Ebene
Dritte Ebene
Vierte Ebene
Fünfte Ebene</a:t>
            </a:r>
          </a:p>
        </p:txBody>
      </p:sp>
      <p:sp>
        <p:nvSpPr>
          <p:cNvPr id="7" name="Datumsplatzhalter 6">
            <a:extLst>
              <a:ext uri="{FF2B5EF4-FFF2-40B4-BE49-F238E27FC236}">
                <a16:creationId xmlns:a16="http://schemas.microsoft.com/office/drawing/2014/main" id="{B8C4D391-EAB8-6342-9951-C6CF1165B716}"/>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8" name="Fußzeilenplatzhalter 7">
            <a:extLst>
              <a:ext uri="{FF2B5EF4-FFF2-40B4-BE49-F238E27FC236}">
                <a16:creationId xmlns:a16="http://schemas.microsoft.com/office/drawing/2014/main" id="{00889132-AE49-0A47-B216-6B4D46A9CFD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A9D975D-D691-4644-884D-ECC6707483E6}"/>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335725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AD2733-03F4-6E4A-AD12-7792CDE6A07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99595D7-2548-C242-AD92-03442F2B0AAB}"/>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4" name="Fußzeilenplatzhalter 3">
            <a:extLst>
              <a:ext uri="{FF2B5EF4-FFF2-40B4-BE49-F238E27FC236}">
                <a16:creationId xmlns:a16="http://schemas.microsoft.com/office/drawing/2014/main" id="{A7138F56-A106-9F48-89C3-4339C428CED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D981F46-9ED2-A448-A5D6-E0397F876955}"/>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151124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A6C744E-B4E5-D748-BB66-169EBB1A46CB}"/>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3" name="Fußzeilenplatzhalter 2">
            <a:extLst>
              <a:ext uri="{FF2B5EF4-FFF2-40B4-BE49-F238E27FC236}">
                <a16:creationId xmlns:a16="http://schemas.microsoft.com/office/drawing/2014/main" id="{726E0B48-0871-D74F-9B85-E32CDDB63E7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CC3B5277-0DDF-BB4C-90D4-D8F213FFDCE5}"/>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132504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FDFC0-ED9E-924F-A40A-60A297C10E9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EBEDA56-EF94-964D-A97A-E7F21511D5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a:t>Mastertextformat bearbeiten
Zweite Ebene
Dritte Ebene
Vierte Ebene
Fünfte Ebene</a:t>
            </a:r>
          </a:p>
        </p:txBody>
      </p:sp>
      <p:sp>
        <p:nvSpPr>
          <p:cNvPr id="4" name="Textplatzhalter 3">
            <a:extLst>
              <a:ext uri="{FF2B5EF4-FFF2-40B4-BE49-F238E27FC236}">
                <a16:creationId xmlns:a16="http://schemas.microsoft.com/office/drawing/2014/main" id="{6E5CD0E2-2158-BD47-B4B0-2BEF08AD4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F1E74EB4-43A7-A04F-A101-9347A6758187}"/>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6" name="Fußzeilenplatzhalter 5">
            <a:extLst>
              <a:ext uri="{FF2B5EF4-FFF2-40B4-BE49-F238E27FC236}">
                <a16:creationId xmlns:a16="http://schemas.microsoft.com/office/drawing/2014/main" id="{2802DF84-9BD8-7C48-BE20-CDA7E44A905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2F9AC6A-7DFC-8D4D-9F33-4565BB8FFAD0}"/>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587240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7D25EA-B381-B749-8AD7-01F0F59C1CF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36B2125-C0E8-3C46-BEA8-57F8027C4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CD70271-AB08-FC48-9C50-DA7CE7000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a:t>Mastertextformat bearbeiten
Zweite Ebene
Dritte Ebene
Vierte Ebene
Fünfte Ebene</a:t>
            </a:r>
          </a:p>
        </p:txBody>
      </p:sp>
      <p:sp>
        <p:nvSpPr>
          <p:cNvPr id="5" name="Datumsplatzhalter 4">
            <a:extLst>
              <a:ext uri="{FF2B5EF4-FFF2-40B4-BE49-F238E27FC236}">
                <a16:creationId xmlns:a16="http://schemas.microsoft.com/office/drawing/2014/main" id="{E4C2F11D-BC52-CA4E-BFD3-C5594014D382}"/>
              </a:ext>
            </a:extLst>
          </p:cNvPr>
          <p:cNvSpPr>
            <a:spLocks noGrp="1"/>
          </p:cNvSpPr>
          <p:nvPr>
            <p:ph type="dt" sz="half" idx="10"/>
          </p:nvPr>
        </p:nvSpPr>
        <p:spPr/>
        <p:txBody>
          <a:bodyPr/>
          <a:lstStyle/>
          <a:p>
            <a:fld id="{E5224B10-091B-F945-B47F-0A79D9B014FC}" type="datetimeFigureOut">
              <a:rPr lang="de-DE" smtClean="0"/>
              <a:t>10.10.2021</a:t>
            </a:fld>
            <a:endParaRPr lang="de-DE"/>
          </a:p>
        </p:txBody>
      </p:sp>
      <p:sp>
        <p:nvSpPr>
          <p:cNvPr id="6" name="Fußzeilenplatzhalter 5">
            <a:extLst>
              <a:ext uri="{FF2B5EF4-FFF2-40B4-BE49-F238E27FC236}">
                <a16:creationId xmlns:a16="http://schemas.microsoft.com/office/drawing/2014/main" id="{4EA4CB4F-B34F-364F-B5BA-50BB13A8868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DAD034C-0A59-9B4E-A60A-7FA167FE0AF3}"/>
              </a:ext>
            </a:extLst>
          </p:cNvPr>
          <p:cNvSpPr>
            <a:spLocks noGrp="1"/>
          </p:cNvSpPr>
          <p:nvPr>
            <p:ph type="sldNum" sz="quarter" idx="12"/>
          </p:nvPr>
        </p:nvSpPr>
        <p:spPr/>
        <p:txBody>
          <a:bodyPr/>
          <a:lstStyle/>
          <a:p>
            <a:fld id="{2B006CB3-86D0-CF4F-A23E-14C3E1153CEC}" type="slidenum">
              <a:rPr lang="de-DE" smtClean="0"/>
              <a:t>‹Nr.›</a:t>
            </a:fld>
            <a:endParaRPr lang="de-DE"/>
          </a:p>
        </p:txBody>
      </p:sp>
    </p:spTree>
    <p:extLst>
      <p:ext uri="{BB962C8B-B14F-4D97-AF65-F5344CB8AC3E}">
        <p14:creationId xmlns:p14="http://schemas.microsoft.com/office/powerpoint/2010/main" val="148682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A34885A-BB79-3F4B-B916-4CC221977C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D48963E-26C9-7D42-AEFA-2DBFF41F2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e-DE"/>
              <a:t>Mastertextformat bearbeiten
Zweite Ebene
Dritte Ebene
Vierte Ebene
Fünfte Ebene</a:t>
            </a:r>
          </a:p>
        </p:txBody>
      </p:sp>
      <p:sp>
        <p:nvSpPr>
          <p:cNvPr id="4" name="Datumsplatzhalter 3">
            <a:extLst>
              <a:ext uri="{FF2B5EF4-FFF2-40B4-BE49-F238E27FC236}">
                <a16:creationId xmlns:a16="http://schemas.microsoft.com/office/drawing/2014/main" id="{C21B3312-35D1-4441-B069-EB02612240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24B10-091B-F945-B47F-0A79D9B014FC}" type="datetimeFigureOut">
              <a:rPr lang="de-DE" smtClean="0"/>
              <a:t>10.10.2021</a:t>
            </a:fld>
            <a:endParaRPr lang="de-DE"/>
          </a:p>
        </p:txBody>
      </p:sp>
      <p:sp>
        <p:nvSpPr>
          <p:cNvPr id="5" name="Fußzeilenplatzhalter 4">
            <a:extLst>
              <a:ext uri="{FF2B5EF4-FFF2-40B4-BE49-F238E27FC236}">
                <a16:creationId xmlns:a16="http://schemas.microsoft.com/office/drawing/2014/main" id="{7CFF0B8C-F609-D248-8723-359FA2B5F2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96D84DE0-CFB2-1D4C-8F32-DDFA1EF24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06CB3-86D0-CF4F-A23E-14C3E1153CEC}" type="slidenum">
              <a:rPr lang="de-DE" smtClean="0"/>
              <a:t>‹Nr.›</a:t>
            </a:fld>
            <a:endParaRPr lang="de-DE"/>
          </a:p>
        </p:txBody>
      </p:sp>
    </p:spTree>
    <p:extLst>
      <p:ext uri="{BB962C8B-B14F-4D97-AF65-F5344CB8AC3E}">
        <p14:creationId xmlns:p14="http://schemas.microsoft.com/office/powerpoint/2010/main" val="2675848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2.xml"/><Relationship Id="rId7" Type="http://schemas.openxmlformats.org/officeDocument/2006/relationships/image" Target="../media/image18.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jp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jp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2.xml"/><Relationship Id="rId7" Type="http://schemas.openxmlformats.org/officeDocument/2006/relationships/diagramData" Target="../diagrams/data1.xml"/><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g"/><Relationship Id="rId11" Type="http://schemas.microsoft.com/office/2007/relationships/diagramDrawing" Target="../diagrams/drawing1.xml"/><Relationship Id="rId5" Type="http://schemas.openxmlformats.org/officeDocument/2006/relationships/image" Target="../media/image12.png"/><Relationship Id="rId10" Type="http://schemas.openxmlformats.org/officeDocument/2006/relationships/diagramColors" Target="../diagrams/colors1.xml"/><Relationship Id="rId4" Type="http://schemas.openxmlformats.org/officeDocument/2006/relationships/notesSlide" Target="../notesSlides/notesSlide9.xml"/><Relationship Id="rId9"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Person, drinnen, Tisch, Mann enthält.&#10;&#10;Automatisch generierte Beschreibung">
            <a:extLst>
              <a:ext uri="{FF2B5EF4-FFF2-40B4-BE49-F238E27FC236}">
                <a16:creationId xmlns:a16="http://schemas.microsoft.com/office/drawing/2014/main" id="{5C280D8A-BD69-425E-9BFE-DF4E47A966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849" b="14453"/>
          <a:stretch/>
        </p:blipFill>
        <p:spPr>
          <a:xfrm>
            <a:off x="-10603" y="1"/>
            <a:ext cx="12213204" cy="6000584"/>
          </a:xfrm>
          <a:prstGeom prst="rect">
            <a:avLst/>
          </a:prstGeom>
        </p:spPr>
      </p:pic>
      <p:sp>
        <p:nvSpPr>
          <p:cNvPr id="7" name="Rechteck 6"/>
          <p:cNvSpPr/>
          <p:nvPr/>
        </p:nvSpPr>
        <p:spPr>
          <a:xfrm>
            <a:off x="624417" y="2824481"/>
            <a:ext cx="5471583" cy="2291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8" name="Textfeld 7"/>
          <p:cNvSpPr txBox="1"/>
          <p:nvPr/>
        </p:nvSpPr>
        <p:spPr>
          <a:xfrm>
            <a:off x="935202" y="3310040"/>
            <a:ext cx="4800533" cy="1624376"/>
          </a:xfrm>
          <a:prstGeom prst="rect">
            <a:avLst/>
          </a:prstGeom>
          <a:noFill/>
        </p:spPr>
        <p:txBody>
          <a:bodyPr wrap="square" lIns="0" tIns="0" rIns="0" bIns="0" rtlCol="0">
            <a:noAutofit/>
          </a:bodyPr>
          <a:lstStyle/>
          <a:p>
            <a:r>
              <a:rPr lang="de-DE" sz="2667" dirty="0">
                <a:solidFill>
                  <a:srgbClr val="002F5D"/>
                </a:solidFill>
                <a:latin typeface="Palatino Linotype" panose="02040502050505030304" pitchFamily="18" charset="0"/>
              </a:rPr>
              <a:t>Methodenwerkzeuge für einen forschenden Chemieunterricht</a:t>
            </a:r>
          </a:p>
          <a:p>
            <a:endParaRPr lang="de-DE" sz="1200" dirty="0">
              <a:solidFill>
                <a:srgbClr val="002F5D"/>
              </a:solidFill>
              <a:latin typeface="Roboto Condensed" panose="02000000000000000000" pitchFamily="2" charset="0"/>
              <a:ea typeface="Roboto Condensed" panose="02000000000000000000" pitchFamily="2" charset="0"/>
              <a:cs typeface="Roboto Condensed" panose="02000000000000000000" pitchFamily="2" charset="0"/>
            </a:endParaRPr>
          </a:p>
          <a:p>
            <a:r>
              <a:rPr lang="de-DE" sz="1867" dirty="0">
                <a:solidFill>
                  <a:srgbClr val="002F5D"/>
                </a:solidFill>
                <a:ea typeface="Roboto Condensed" panose="02000000000000000000" pitchFamily="2" charset="0"/>
                <a:cs typeface="Roboto Condensed" panose="02000000000000000000" pitchFamily="2" charset="0"/>
              </a:rPr>
              <a:t>Sebastian Engel, Louis Göhring, Tom Träder</a:t>
            </a:r>
            <a:br>
              <a:rPr lang="de-DE" sz="1867" dirty="0">
                <a:solidFill>
                  <a:srgbClr val="002F5D"/>
                </a:solidFill>
                <a:ea typeface="Roboto Condensed" panose="02000000000000000000" pitchFamily="2" charset="0"/>
                <a:cs typeface="Roboto Condensed" panose="02000000000000000000" pitchFamily="2" charset="0"/>
              </a:rPr>
            </a:br>
            <a:r>
              <a:rPr lang="de-DE" sz="1600" dirty="0">
                <a:solidFill>
                  <a:srgbClr val="002F5D"/>
                </a:solidFill>
                <a:ea typeface="Roboto Condensed" panose="02000000000000000000" pitchFamily="2" charset="0"/>
                <a:cs typeface="Roboto Condensed" panose="02000000000000000000" pitchFamily="2" charset="0"/>
              </a:rPr>
              <a:t>Dozenten: Prof. Dr. Volker Woest, Dr. Philipp Engelmann</a:t>
            </a:r>
            <a:endParaRPr lang="de-DE" sz="2667" dirty="0">
              <a:solidFill>
                <a:srgbClr val="002F5D"/>
              </a:solidFill>
              <a:ea typeface="Roboto Condensed" panose="02000000000000000000" pitchFamily="2" charset="0"/>
              <a:cs typeface="Roboto Condensed" panose="02000000000000000000" pitchFamily="2" charset="0"/>
            </a:endParaRPr>
          </a:p>
        </p:txBody>
      </p:sp>
      <p:cxnSp>
        <p:nvCxnSpPr>
          <p:cNvPr id="9" name="Gerade Verbindung 8"/>
          <p:cNvCxnSpPr/>
          <p:nvPr/>
        </p:nvCxnSpPr>
        <p:spPr>
          <a:xfrm>
            <a:off x="935201" y="3153120"/>
            <a:ext cx="607483" cy="0"/>
          </a:xfrm>
          <a:prstGeom prst="line">
            <a:avLst/>
          </a:prstGeom>
          <a:ln w="44450">
            <a:solidFill>
              <a:srgbClr val="002F5D"/>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2B948244-5D92-B446-B111-92A4210407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77927095"/>
      </p:ext>
    </p:extLst>
  </p:cSld>
  <p:clrMapOvr>
    <a:masterClrMapping/>
  </p:clrMapOvr>
  <mc:AlternateContent xmlns:mc="http://schemas.openxmlformats.org/markup-compatibility/2006" xmlns:p14="http://schemas.microsoft.com/office/powerpoint/2010/main">
    <mc:Choice Requires="p14">
      <p:transition spd="slow" p14:dur="2000" advTm="33064"/>
    </mc:Choice>
    <mc:Fallback xmlns="">
      <p:transition spd="slow" advTm="3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902557" y="452669"/>
            <a:ext cx="590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902555" y="596832"/>
            <a:ext cx="6680903" cy="410125"/>
          </a:xfrm>
          <a:prstGeom prst="rect">
            <a:avLst/>
          </a:prstGeom>
          <a:noFill/>
        </p:spPr>
        <p:txBody>
          <a:bodyPr wrap="square" lIns="0" tIns="0" rIns="0" bIns="0" rtlCol="0">
            <a:noAutofit/>
          </a:bodyPr>
          <a:lstStyle/>
          <a:p>
            <a:r>
              <a:rPr lang="de-DE" sz="2667" dirty="0">
                <a:latin typeface="Palatino Linotype" panose="02040502050505030304" pitchFamily="18" charset="0"/>
              </a:rPr>
              <a:t>Forschend-entwickelnder Unterricht vs. forschendes Lernen</a:t>
            </a:r>
          </a:p>
          <a:p>
            <a:endParaRPr lang="de-DE" sz="2667" dirty="0">
              <a:latin typeface="Palatino Linotype" panose="02040502050505030304" pitchFamily="18" charset="0"/>
            </a:endParaRPr>
          </a:p>
        </p:txBody>
      </p:sp>
      <p:sp>
        <p:nvSpPr>
          <p:cNvPr id="16" name="Textfeld 15"/>
          <p:cNvSpPr txBox="1"/>
          <p:nvPr/>
        </p:nvSpPr>
        <p:spPr>
          <a:xfrm>
            <a:off x="4893734" y="1440000"/>
            <a:ext cx="6083300" cy="4294051"/>
          </a:xfrm>
          <a:prstGeom prst="rect">
            <a:avLst/>
          </a:prstGeom>
          <a:noFill/>
        </p:spPr>
        <p:txBody>
          <a:bodyPr wrap="square" lIns="0" tIns="0" rIns="0" bIns="0" numCol="1" spcCol="144000" rtlCol="0">
            <a:noAutofit/>
          </a:bodyPr>
          <a:lstStyle/>
          <a:p>
            <a:pPr>
              <a:buClr>
                <a:schemeClr val="accent1"/>
              </a:buClr>
            </a:pPr>
            <a:endPar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endParaRPr>
          </a:p>
          <a:p>
            <a:pPr>
              <a:buClr>
                <a:schemeClr val="accent1"/>
              </a:buClr>
            </a:pPr>
            <a:r>
              <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rPr>
              <a:t>Level beim forschenden Lernen</a:t>
            </a:r>
          </a:p>
        </p:txBody>
      </p:sp>
      <p:sp>
        <p:nvSpPr>
          <p:cNvPr id="8" name="Textfeld 7">
            <a:extLst>
              <a:ext uri="{FF2B5EF4-FFF2-40B4-BE49-F238E27FC236}">
                <a16:creationId xmlns:a16="http://schemas.microsoft.com/office/drawing/2014/main" id="{E8301B05-B32E-BC40-A668-107101E42D4A}"/>
              </a:ext>
            </a:extLst>
          </p:cNvPr>
          <p:cNvSpPr txBox="1"/>
          <p:nvPr/>
        </p:nvSpPr>
        <p:spPr>
          <a:xfrm>
            <a:off x="4726371" y="5568315"/>
            <a:ext cx="6319359" cy="400110"/>
          </a:xfrm>
          <a:prstGeom prst="rect">
            <a:avLst/>
          </a:prstGeom>
          <a:noFill/>
        </p:spPr>
        <p:txBody>
          <a:bodyPr wrap="none" rtlCol="0">
            <a:spAutoFit/>
          </a:bodyPr>
          <a:lstStyle/>
          <a:p>
            <a:r>
              <a:rPr lang="de-DE" sz="1000" dirty="0"/>
              <a:t>Abbildung 1: Schritte der naturwissenschaftlichen Erkenntnisgewinnung nach dem Konzept des forschenden Lernens. </a:t>
            </a:r>
          </a:p>
          <a:p>
            <a:r>
              <a:rPr lang="de-DE" sz="1000" dirty="0"/>
              <a:t>Vgl. Reiners (2017), S. 181</a:t>
            </a:r>
          </a:p>
        </p:txBody>
      </p:sp>
      <p:graphicFrame>
        <p:nvGraphicFramePr>
          <p:cNvPr id="2" name="Tabelle 1">
            <a:extLst>
              <a:ext uri="{FF2B5EF4-FFF2-40B4-BE49-F238E27FC236}">
                <a16:creationId xmlns:a16="http://schemas.microsoft.com/office/drawing/2014/main" id="{C1EB775C-C2BB-6148-AFDE-451C9A32D8C8}"/>
              </a:ext>
            </a:extLst>
          </p:cNvPr>
          <p:cNvGraphicFramePr>
            <a:graphicFrameLocks noGrp="1"/>
          </p:cNvGraphicFramePr>
          <p:nvPr>
            <p:extLst>
              <p:ext uri="{D42A27DB-BD31-4B8C-83A1-F6EECF244321}">
                <p14:modId xmlns:p14="http://schemas.microsoft.com/office/powerpoint/2010/main" val="3211212188"/>
              </p:ext>
            </p:extLst>
          </p:nvPr>
        </p:nvGraphicFramePr>
        <p:xfrm>
          <a:off x="4893734" y="1990185"/>
          <a:ext cx="7105652" cy="2590800"/>
        </p:xfrm>
        <a:graphic>
          <a:graphicData uri="http://schemas.openxmlformats.org/drawingml/2006/table">
            <a:tbl>
              <a:tblPr firstRow="1" bandRow="1">
                <a:tableStyleId>{5C22544A-7EE6-4342-B048-85BDC9FD1C3A}</a:tableStyleId>
              </a:tblPr>
              <a:tblGrid>
                <a:gridCol w="2098972">
                  <a:extLst>
                    <a:ext uri="{9D8B030D-6E8A-4147-A177-3AD203B41FA5}">
                      <a16:colId xmlns:a16="http://schemas.microsoft.com/office/drawing/2014/main" val="3100622029"/>
                    </a:ext>
                  </a:extLst>
                </a:gridCol>
                <a:gridCol w="1453854">
                  <a:extLst>
                    <a:ext uri="{9D8B030D-6E8A-4147-A177-3AD203B41FA5}">
                      <a16:colId xmlns:a16="http://schemas.microsoft.com/office/drawing/2014/main" val="314783502"/>
                    </a:ext>
                  </a:extLst>
                </a:gridCol>
                <a:gridCol w="1776413">
                  <a:extLst>
                    <a:ext uri="{9D8B030D-6E8A-4147-A177-3AD203B41FA5}">
                      <a16:colId xmlns:a16="http://schemas.microsoft.com/office/drawing/2014/main" val="1623763177"/>
                    </a:ext>
                  </a:extLst>
                </a:gridCol>
                <a:gridCol w="1776413">
                  <a:extLst>
                    <a:ext uri="{9D8B030D-6E8A-4147-A177-3AD203B41FA5}">
                      <a16:colId xmlns:a16="http://schemas.microsoft.com/office/drawing/2014/main" val="1151219131"/>
                    </a:ext>
                  </a:extLst>
                </a:gridCol>
              </a:tblGrid>
              <a:tr h="352257">
                <a:tc>
                  <a:txBody>
                    <a:bodyPr/>
                    <a:lstStyle/>
                    <a:p>
                      <a:endParaRPr lang="de-DE" sz="1400" dirty="0">
                        <a:latin typeface="+mn-lt"/>
                      </a:endParaRPr>
                    </a:p>
                  </a:txBody>
                  <a:tcPr>
                    <a:solidFill>
                      <a:schemeClr val="accent1">
                        <a:lumMod val="50000"/>
                      </a:schemeClr>
                    </a:solidFill>
                  </a:tcPr>
                </a:tc>
                <a:tc>
                  <a:txBody>
                    <a:bodyPr/>
                    <a:lstStyle/>
                    <a:p>
                      <a:r>
                        <a:rPr lang="de-DE" sz="1400" dirty="0">
                          <a:latin typeface="+mn-lt"/>
                        </a:rPr>
                        <a:t>Fragestellung</a:t>
                      </a:r>
                    </a:p>
                  </a:txBody>
                  <a:tcPr>
                    <a:solidFill>
                      <a:schemeClr val="accent1">
                        <a:lumMod val="50000"/>
                      </a:schemeClr>
                    </a:solidFill>
                  </a:tcPr>
                </a:tc>
                <a:tc>
                  <a:txBody>
                    <a:bodyPr/>
                    <a:lstStyle/>
                    <a:p>
                      <a:r>
                        <a:rPr lang="de-DE" sz="1400" dirty="0">
                          <a:latin typeface="+mn-lt"/>
                        </a:rPr>
                        <a:t>Informationen und Bearbeitung</a:t>
                      </a:r>
                    </a:p>
                  </a:txBody>
                  <a:tcPr>
                    <a:solidFill>
                      <a:schemeClr val="accent1">
                        <a:lumMod val="50000"/>
                      </a:schemeClr>
                    </a:solidFill>
                  </a:tcPr>
                </a:tc>
                <a:tc>
                  <a:txBody>
                    <a:bodyPr/>
                    <a:lstStyle/>
                    <a:p>
                      <a:r>
                        <a:rPr lang="de-DE" sz="1400" dirty="0">
                          <a:latin typeface="+mn-lt"/>
                        </a:rPr>
                        <a:t>Interpretation der Ergebnisse</a:t>
                      </a:r>
                    </a:p>
                  </a:txBody>
                  <a:tcPr>
                    <a:solidFill>
                      <a:schemeClr val="accent1">
                        <a:lumMod val="50000"/>
                      </a:schemeClr>
                    </a:solidFill>
                  </a:tcPr>
                </a:tc>
                <a:extLst>
                  <a:ext uri="{0D108BD9-81ED-4DB2-BD59-A6C34878D82A}">
                    <a16:rowId xmlns:a16="http://schemas.microsoft.com/office/drawing/2014/main" val="1500799256"/>
                  </a:ext>
                </a:extLst>
              </a:tr>
              <a:tr h="352257">
                <a:tc>
                  <a:txBody>
                    <a:bodyPr/>
                    <a:lstStyle/>
                    <a:p>
                      <a:r>
                        <a:rPr lang="de-DE" sz="1400" dirty="0">
                          <a:latin typeface="+mn-lt"/>
                        </a:rPr>
                        <a:t>Level 0:</a:t>
                      </a:r>
                    </a:p>
                    <a:p>
                      <a:r>
                        <a:rPr lang="de-DE" sz="1400" dirty="0">
                          <a:latin typeface="+mn-lt"/>
                        </a:rPr>
                        <a:t>Bestätigung</a:t>
                      </a:r>
                    </a:p>
                  </a:txBody>
                  <a:tcPr/>
                </a:tc>
                <a:tc>
                  <a:txBody>
                    <a:bodyPr/>
                    <a:lstStyle/>
                    <a:p>
                      <a:r>
                        <a:rPr lang="de-DE" sz="1400" dirty="0">
                          <a:latin typeface="+mn-lt"/>
                        </a:rPr>
                        <a:t>vom Lehrer vorgegeben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vom Lehrer vorgegeben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vom Lehrer vorgegeben</a:t>
                      </a:r>
                    </a:p>
                  </a:txBody>
                  <a:tcPr/>
                </a:tc>
                <a:extLst>
                  <a:ext uri="{0D108BD9-81ED-4DB2-BD59-A6C34878D82A}">
                    <a16:rowId xmlns:a16="http://schemas.microsoft.com/office/drawing/2014/main" val="3808932874"/>
                  </a:ext>
                </a:extLst>
              </a:tr>
              <a:tr h="352257">
                <a:tc>
                  <a:txBody>
                    <a:bodyPr/>
                    <a:lstStyle/>
                    <a:p>
                      <a:r>
                        <a:rPr lang="de-DE" sz="1400" dirty="0">
                          <a:latin typeface="+mn-lt"/>
                        </a:rPr>
                        <a:t>Level 1:</a:t>
                      </a:r>
                    </a:p>
                    <a:p>
                      <a:r>
                        <a:rPr lang="de-DE" sz="1400" dirty="0">
                          <a:latin typeface="+mn-lt"/>
                        </a:rPr>
                        <a:t>gegliederte Untersuchung</a:t>
                      </a:r>
                    </a:p>
                  </a:txBody>
                  <a:tcPr/>
                </a:tc>
                <a:tc>
                  <a:txBody>
                    <a:bodyPr/>
                    <a:lstStyle/>
                    <a:p>
                      <a:r>
                        <a:rPr lang="de-DE" sz="1400" dirty="0">
                          <a:latin typeface="+mn-lt"/>
                        </a:rPr>
                        <a:t>vom Lehrer vorgegeben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vom Lehrer vorgegeben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für Schüler offen</a:t>
                      </a:r>
                    </a:p>
                    <a:p>
                      <a:endParaRPr lang="de-DE" sz="1400" dirty="0">
                        <a:latin typeface="+mn-lt"/>
                      </a:endParaRPr>
                    </a:p>
                  </a:txBody>
                  <a:tcPr/>
                </a:tc>
                <a:extLst>
                  <a:ext uri="{0D108BD9-81ED-4DB2-BD59-A6C34878D82A}">
                    <a16:rowId xmlns:a16="http://schemas.microsoft.com/office/drawing/2014/main" val="20675151"/>
                  </a:ext>
                </a:extLst>
              </a:tr>
              <a:tr h="352257">
                <a:tc>
                  <a:txBody>
                    <a:bodyPr/>
                    <a:lstStyle/>
                    <a:p>
                      <a:r>
                        <a:rPr lang="de-DE" sz="1400" dirty="0">
                          <a:latin typeface="+mn-lt"/>
                        </a:rPr>
                        <a:t>Level 2:</a:t>
                      </a:r>
                    </a:p>
                    <a:p>
                      <a:r>
                        <a:rPr lang="de-DE" sz="1400" dirty="0">
                          <a:latin typeface="+mn-lt"/>
                        </a:rPr>
                        <a:t>geführte Untersuchung</a:t>
                      </a:r>
                    </a:p>
                  </a:txBody>
                  <a:tcPr/>
                </a:tc>
                <a:tc>
                  <a:txBody>
                    <a:bodyPr/>
                    <a:lstStyle/>
                    <a:p>
                      <a:r>
                        <a:rPr lang="de-DE" sz="1400" dirty="0">
                          <a:latin typeface="+mn-lt"/>
                        </a:rPr>
                        <a:t>vom Lehrer vorgegeben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für Schüler offen</a:t>
                      </a:r>
                    </a:p>
                    <a:p>
                      <a:endParaRPr lang="de-DE" sz="14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für Schüler offen</a:t>
                      </a:r>
                    </a:p>
                    <a:p>
                      <a:endParaRPr lang="de-DE" sz="1400" dirty="0">
                        <a:latin typeface="+mn-lt"/>
                      </a:endParaRPr>
                    </a:p>
                  </a:txBody>
                  <a:tcPr/>
                </a:tc>
                <a:extLst>
                  <a:ext uri="{0D108BD9-81ED-4DB2-BD59-A6C34878D82A}">
                    <a16:rowId xmlns:a16="http://schemas.microsoft.com/office/drawing/2014/main" val="3772461382"/>
                  </a:ext>
                </a:extLst>
              </a:tr>
              <a:tr h="352257">
                <a:tc>
                  <a:txBody>
                    <a:bodyPr/>
                    <a:lstStyle/>
                    <a:p>
                      <a:r>
                        <a:rPr lang="de-DE" sz="1400" dirty="0">
                          <a:latin typeface="+mn-lt"/>
                        </a:rPr>
                        <a:t>Level 3:</a:t>
                      </a:r>
                    </a:p>
                    <a:p>
                      <a:r>
                        <a:rPr lang="de-DE" sz="1400" dirty="0">
                          <a:latin typeface="+mn-lt"/>
                        </a:rPr>
                        <a:t>Offene Untersuchung</a:t>
                      </a:r>
                    </a:p>
                  </a:txBody>
                  <a:tcPr/>
                </a:tc>
                <a:tc>
                  <a:txBody>
                    <a:bodyPr/>
                    <a:lstStyle/>
                    <a:p>
                      <a:r>
                        <a:rPr lang="de-DE" sz="1400" dirty="0">
                          <a:latin typeface="+mn-lt"/>
                        </a:rPr>
                        <a:t>für Schüler offen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für Schüler offen</a:t>
                      </a:r>
                    </a:p>
                    <a:p>
                      <a:endParaRPr lang="de-DE" sz="14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mn-lt"/>
                        </a:rPr>
                        <a:t>für Schüler offen</a:t>
                      </a:r>
                    </a:p>
                    <a:p>
                      <a:endParaRPr lang="de-DE" sz="1400" dirty="0">
                        <a:latin typeface="+mn-lt"/>
                      </a:endParaRPr>
                    </a:p>
                  </a:txBody>
                  <a:tcPr/>
                </a:tc>
                <a:extLst>
                  <a:ext uri="{0D108BD9-81ED-4DB2-BD59-A6C34878D82A}">
                    <a16:rowId xmlns:a16="http://schemas.microsoft.com/office/drawing/2014/main" val="4079502934"/>
                  </a:ext>
                </a:extLst>
              </a:tr>
            </a:tbl>
          </a:graphicData>
        </a:graphic>
      </p:graphicFrame>
      <p:pic>
        <p:nvPicPr>
          <p:cNvPr id="4" name="Grafik 3" descr="Ein Bild, das drinnen, sitzend, Tisch, haltend enthält.&#10;&#10;Automatisch generierte Beschreibung">
            <a:extLst>
              <a:ext uri="{FF2B5EF4-FFF2-40B4-BE49-F238E27FC236}">
                <a16:creationId xmlns:a16="http://schemas.microsoft.com/office/drawing/2014/main" id="{106C3801-D8D3-4537-86E7-821B3A99E5F3}"/>
              </a:ext>
            </a:extLst>
          </p:cNvPr>
          <p:cNvPicPr>
            <a:picLocks noChangeAspect="1"/>
          </p:cNvPicPr>
          <p:nvPr/>
        </p:nvPicPr>
        <p:blipFill>
          <a:blip r:embed="rId5"/>
          <a:stretch>
            <a:fillRect/>
          </a:stretch>
        </p:blipFill>
        <p:spPr>
          <a:xfrm>
            <a:off x="0" y="0"/>
            <a:ext cx="4420120" cy="5928957"/>
          </a:xfrm>
          <a:prstGeom prst="rect">
            <a:avLst/>
          </a:prstGeom>
        </p:spPr>
      </p:pic>
      <p:pic>
        <p:nvPicPr>
          <p:cNvPr id="5" name="Audio 4">
            <a:hlinkClick r:id="" action="ppaction://media"/>
            <a:extLst>
              <a:ext uri="{FF2B5EF4-FFF2-40B4-BE49-F238E27FC236}">
                <a16:creationId xmlns:a16="http://schemas.microsoft.com/office/drawing/2014/main" id="{61BE83D4-4DA8-4343-B665-C743095A3A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40284369"/>
      </p:ext>
    </p:extLst>
  </p:cSld>
  <p:clrMapOvr>
    <a:masterClrMapping/>
  </p:clrMapOvr>
  <mc:AlternateContent xmlns:mc="http://schemas.openxmlformats.org/markup-compatibility/2006" xmlns:p14="http://schemas.microsoft.com/office/powerpoint/2010/main">
    <mc:Choice Requires="p14">
      <p:transition spd="slow" p14:dur="2000" advTm="59214"/>
    </mc:Choice>
    <mc:Fallback xmlns="">
      <p:transition spd="slow" advTm="5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902557" y="452669"/>
            <a:ext cx="590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902555" y="596832"/>
            <a:ext cx="6680903" cy="410125"/>
          </a:xfrm>
          <a:prstGeom prst="rect">
            <a:avLst/>
          </a:prstGeom>
          <a:noFill/>
        </p:spPr>
        <p:txBody>
          <a:bodyPr wrap="square" lIns="0" tIns="0" rIns="0" bIns="0" rtlCol="0">
            <a:noAutofit/>
          </a:bodyPr>
          <a:lstStyle/>
          <a:p>
            <a:r>
              <a:rPr lang="de-DE" sz="2667" dirty="0">
                <a:latin typeface="Palatino Linotype" panose="02040502050505030304" pitchFamily="18" charset="0"/>
              </a:rPr>
              <a:t>Forschend-entwickelnder Unterricht vs. forschendes Lernen</a:t>
            </a:r>
          </a:p>
          <a:p>
            <a:endParaRPr lang="de-DE" sz="2667" dirty="0">
              <a:latin typeface="Palatino Linotype" panose="02040502050505030304" pitchFamily="18" charset="0"/>
            </a:endParaRPr>
          </a:p>
        </p:txBody>
      </p:sp>
      <p:sp>
        <p:nvSpPr>
          <p:cNvPr id="16" name="Textfeld 15"/>
          <p:cNvSpPr txBox="1"/>
          <p:nvPr/>
        </p:nvSpPr>
        <p:spPr>
          <a:xfrm>
            <a:off x="4893734" y="1440000"/>
            <a:ext cx="6083300" cy="4294051"/>
          </a:xfrm>
          <a:prstGeom prst="rect">
            <a:avLst/>
          </a:prstGeom>
          <a:noFill/>
        </p:spPr>
        <p:txBody>
          <a:bodyPr wrap="square" lIns="0" tIns="0" rIns="0" bIns="0" numCol="1" spcCol="144000" rtlCol="0">
            <a:noAutofit/>
          </a:bodyPr>
          <a:lstStyle/>
          <a:p>
            <a:pPr>
              <a:buClr>
                <a:schemeClr val="accent1"/>
              </a:buClr>
            </a:pPr>
            <a:endPar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a:buClr>
                <a:schemeClr val="accent1"/>
              </a:buClr>
            </a:pPr>
            <a:r>
              <a:rPr lang="de-DE" altLang="de-DE" sz="1600" dirty="0">
                <a:solidFill>
                  <a:srgbClr val="002350"/>
                </a:solidFill>
              </a:rPr>
              <a:t>Aktuelle Konzepte forschenden Lernens berücksichtigen Phasen und Prozesse tatsächlicher naturwissenschaftlicher Forschung. </a:t>
            </a:r>
          </a:p>
          <a:p>
            <a:pPr algn="just">
              <a:buClr>
                <a:schemeClr val="accent1"/>
              </a:buClr>
            </a:pPr>
            <a:endParaRPr lang="de-DE" altLang="de-DE" sz="1600" dirty="0">
              <a:solidFill>
                <a:srgbClr val="002350"/>
              </a:solidFill>
            </a:endParaRPr>
          </a:p>
          <a:p>
            <a:pPr algn="just">
              <a:buClr>
                <a:schemeClr val="accent1"/>
              </a:buClr>
            </a:pPr>
            <a:r>
              <a:rPr lang="de-DE" altLang="de-DE" sz="1600" dirty="0">
                <a:solidFill>
                  <a:srgbClr val="002350"/>
                </a:solidFill>
              </a:rPr>
              <a:t>Sie fokussieren in diesem Zusammenhang sowohl vor allem die Argumentation bzw. Kommunikation der Schüler untereinander als auch Charakteristika naturwissenschaftlicher Erkenntnisgewinnung. Das stellt einen grundsätzlichen Unterschied zum forschend-entwickelnden Unterrichtsverfahren dar.</a:t>
            </a:r>
          </a:p>
        </p:txBody>
      </p:sp>
      <p:pic>
        <p:nvPicPr>
          <p:cNvPr id="3" name="Grafik 2" descr="Ein Bild, das Spieler, alt, Uhr, Anzeige enthält.&#10;&#10;Automatisch generierte Beschreibung">
            <a:extLst>
              <a:ext uri="{FF2B5EF4-FFF2-40B4-BE49-F238E27FC236}">
                <a16:creationId xmlns:a16="http://schemas.microsoft.com/office/drawing/2014/main" id="{F476C69A-C6E5-4EB5-98DE-D638ACB6CEEB}"/>
              </a:ext>
            </a:extLst>
          </p:cNvPr>
          <p:cNvPicPr>
            <a:picLocks noChangeAspect="1"/>
          </p:cNvPicPr>
          <p:nvPr/>
        </p:nvPicPr>
        <p:blipFill>
          <a:blip r:embed="rId5"/>
          <a:stretch>
            <a:fillRect/>
          </a:stretch>
        </p:blipFill>
        <p:spPr>
          <a:xfrm>
            <a:off x="0" y="0"/>
            <a:ext cx="4615543" cy="3156855"/>
          </a:xfrm>
          <a:prstGeom prst="rect">
            <a:avLst/>
          </a:prstGeom>
        </p:spPr>
      </p:pic>
      <p:pic>
        <p:nvPicPr>
          <p:cNvPr id="5" name="Grafik 4" descr="Ein Bild, das Person, drinnen, Tisch, Junge enthält.&#10;&#10;Automatisch generierte Beschreibung">
            <a:extLst>
              <a:ext uri="{FF2B5EF4-FFF2-40B4-BE49-F238E27FC236}">
                <a16:creationId xmlns:a16="http://schemas.microsoft.com/office/drawing/2014/main" id="{26C9B2EC-0763-4F25-B354-A90B1259BF97}"/>
              </a:ext>
            </a:extLst>
          </p:cNvPr>
          <p:cNvPicPr>
            <a:picLocks noChangeAspect="1"/>
          </p:cNvPicPr>
          <p:nvPr/>
        </p:nvPicPr>
        <p:blipFill>
          <a:blip r:embed="rId6"/>
          <a:stretch>
            <a:fillRect/>
          </a:stretch>
        </p:blipFill>
        <p:spPr>
          <a:xfrm>
            <a:off x="0" y="3156856"/>
            <a:ext cx="4615543" cy="2823029"/>
          </a:xfrm>
          <a:prstGeom prst="rect">
            <a:avLst/>
          </a:prstGeom>
        </p:spPr>
      </p:pic>
      <p:pic>
        <p:nvPicPr>
          <p:cNvPr id="4" name="Audio 3">
            <a:hlinkClick r:id="" action="ppaction://media"/>
            <a:extLst>
              <a:ext uri="{FF2B5EF4-FFF2-40B4-BE49-F238E27FC236}">
                <a16:creationId xmlns:a16="http://schemas.microsoft.com/office/drawing/2014/main" id="{9EB522E5-CE2A-C340-9F7B-943163268D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88364529"/>
      </p:ext>
    </p:extLst>
  </p:cSld>
  <p:clrMapOvr>
    <a:masterClrMapping/>
  </p:clrMapOvr>
  <mc:AlternateContent xmlns:mc="http://schemas.openxmlformats.org/markup-compatibility/2006" xmlns:p14="http://schemas.microsoft.com/office/powerpoint/2010/main">
    <mc:Choice Requires="p14">
      <p:transition spd="slow" p14:dur="2000" advTm="33295"/>
    </mc:Choice>
    <mc:Fallback xmlns="">
      <p:transition spd="slow" advTm="3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0"/>
            <a:ext cx="12215916" cy="60134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027" name="Picture 3" descr="T:\mav\Corporate Design\Originaldaten\CD_FSU\PowerPoint\PPP_Präsident\bilder\uni_siegel_blau.png"/>
          <p:cNvPicPr>
            <a:picLocks noChangeAspect="1" noChangeArrowheads="1"/>
          </p:cNvPicPr>
          <p:nvPr/>
        </p:nvPicPr>
        <p:blipFill rotWithShape="1">
          <a:blip r:embed="rId5">
            <a:extLst>
              <a:ext uri="{28A0092B-C50C-407E-A947-70E740481C1C}">
                <a14:useLocalDpi xmlns:a14="http://schemas.microsoft.com/office/drawing/2010/main" val="0"/>
              </a:ext>
            </a:extLst>
          </a:blip>
          <a:srcRect l="-5663" t="10877" r="22009" b="26763"/>
          <a:stretch/>
        </p:blipFill>
        <p:spPr bwMode="auto">
          <a:xfrm>
            <a:off x="4149024" y="0"/>
            <a:ext cx="8066893" cy="6013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611017" y="3983064"/>
            <a:ext cx="3660417" cy="162325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12" name="Gerade Verbindung 11"/>
          <p:cNvCxnSpPr/>
          <p:nvPr/>
        </p:nvCxnSpPr>
        <p:spPr>
          <a:xfrm>
            <a:off x="954104" y="4191114"/>
            <a:ext cx="48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954104" y="4233066"/>
            <a:ext cx="3317330" cy="471924"/>
          </a:xfrm>
          <a:prstGeom prst="rect">
            <a:avLst/>
          </a:prstGeom>
          <a:noFill/>
        </p:spPr>
        <p:txBody>
          <a:bodyPr wrap="square" lIns="0" tIns="0" rIns="0" bIns="0" rtlCol="0">
            <a:noAutofit/>
          </a:bodyPr>
          <a:lstStyle/>
          <a:p>
            <a:r>
              <a:rPr lang="de-DE" sz="2667" dirty="0">
                <a:latin typeface="Palatino Linotype" panose="02040502050505030304" pitchFamily="18" charset="0"/>
              </a:rPr>
              <a:t>Unterrichtsmethoden für einen forschenden Chemieunterricht</a:t>
            </a:r>
          </a:p>
        </p:txBody>
      </p:sp>
      <p:pic>
        <p:nvPicPr>
          <p:cNvPr id="3" name="Audio 2">
            <a:hlinkClick r:id="" action="ppaction://media"/>
            <a:extLst>
              <a:ext uri="{FF2B5EF4-FFF2-40B4-BE49-F238E27FC236}">
                <a16:creationId xmlns:a16="http://schemas.microsoft.com/office/drawing/2014/main" id="{474D9F6D-B382-6B4B-99F8-467E521790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9462749"/>
      </p:ext>
    </p:extLst>
  </p:cSld>
  <p:clrMapOvr>
    <a:masterClrMapping/>
  </p:clrMapOvr>
  <mc:AlternateContent xmlns:mc="http://schemas.openxmlformats.org/markup-compatibility/2006" xmlns:p14="http://schemas.microsoft.com/office/powerpoint/2010/main">
    <mc:Choice Requires="p14">
      <p:transition spd="slow" p14:dur="2000" advTm="25044"/>
    </mc:Choice>
    <mc:Fallback xmlns="">
      <p:transition spd="slow" advTm="2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610134" y="1469310"/>
            <a:ext cx="10830752" cy="3975677"/>
          </a:xfrm>
          <a:prstGeom prst="rect">
            <a:avLst/>
          </a:prstGeom>
          <a:noFill/>
        </p:spPr>
        <p:txBody>
          <a:bodyPr wrap="square" lIns="0" tIns="0" rIns="0" bIns="0" rtlCol="0">
            <a:noAutofit/>
          </a:bodyPr>
          <a:lstStyle/>
          <a:p>
            <a:pPr marL="285750" indent="-285750" defTabSz="604670">
              <a:buClr>
                <a:schemeClr val="accent1"/>
              </a:buClr>
              <a:buFont typeface="Arial" panose="020B0604020202020204" pitchFamily="34" charset="0"/>
              <a:buChar char="•"/>
              <a:defRPr/>
            </a:pPr>
            <a:r>
              <a:rPr lang="de-DE" sz="1600" dirty="0">
                <a:solidFill>
                  <a:srgbClr val="002350"/>
                </a:solidFill>
              </a:rPr>
              <a:t>„Haushaltsdetektive“ bietet eine exzellente Einführung in chemische Denk- und Arbeitsweisen und ist daher besonders für die Unterrichtsplanung im Anfängerunterricht geeignet.</a:t>
            </a:r>
          </a:p>
          <a:p>
            <a:pPr marL="285750" indent="-285750" defTabSz="604670">
              <a:buClr>
                <a:schemeClr val="accent1"/>
              </a:buClr>
              <a:buFont typeface="Arial" panose="020B0604020202020204" pitchFamily="34" charset="0"/>
              <a:buChar char="•"/>
              <a:defRPr/>
            </a:pPr>
            <a:r>
              <a:rPr lang="de-DE" sz="1600" dirty="0">
                <a:solidFill>
                  <a:srgbClr val="002350"/>
                </a:solidFill>
              </a:rPr>
              <a:t>Es können Konzepte forschenden Lernens alltagsnah und schülerorientiert umgesetzt werden.</a:t>
            </a: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defTabSz="604670">
              <a:buClr>
                <a:schemeClr val="accent1"/>
              </a:buClr>
              <a:defRPr/>
            </a:pPr>
            <a:endParaRPr lang="de-DE" sz="1600" dirty="0">
              <a:solidFill>
                <a:srgbClr val="C00000"/>
              </a:solidFill>
            </a:endParaRPr>
          </a:p>
          <a:p>
            <a:pPr>
              <a:lnSpc>
                <a:spcPts val="2933"/>
              </a:lnSpc>
              <a:buClr>
                <a:schemeClr val="accent1"/>
              </a:buClr>
            </a:pPr>
            <a:endParaRPr lang="de-DE" sz="1867" b="1" dirty="0"/>
          </a:p>
        </p:txBody>
      </p:sp>
      <p:graphicFrame>
        <p:nvGraphicFramePr>
          <p:cNvPr id="2" name="Tabelle 1">
            <a:extLst>
              <a:ext uri="{FF2B5EF4-FFF2-40B4-BE49-F238E27FC236}">
                <a16:creationId xmlns:a16="http://schemas.microsoft.com/office/drawing/2014/main" id="{74B24B10-9D1E-FF48-9C9B-B22889729A37}"/>
              </a:ext>
            </a:extLst>
          </p:cNvPr>
          <p:cNvGraphicFramePr>
            <a:graphicFrameLocks noGrp="1"/>
          </p:cNvGraphicFramePr>
          <p:nvPr>
            <p:extLst>
              <p:ext uri="{D42A27DB-BD31-4B8C-83A1-F6EECF244321}">
                <p14:modId xmlns:p14="http://schemas.microsoft.com/office/powerpoint/2010/main" val="1341296456"/>
              </p:ext>
            </p:extLst>
          </p:nvPr>
        </p:nvGraphicFramePr>
        <p:xfrm>
          <a:off x="601368" y="2370047"/>
          <a:ext cx="10839518" cy="2865120"/>
        </p:xfrm>
        <a:graphic>
          <a:graphicData uri="http://schemas.openxmlformats.org/drawingml/2006/table">
            <a:tbl>
              <a:tblPr firstRow="1" bandRow="1">
                <a:tableStyleId>{5C22544A-7EE6-4342-B048-85BDC9FD1C3A}</a:tableStyleId>
              </a:tblPr>
              <a:tblGrid>
                <a:gridCol w="3573590">
                  <a:extLst>
                    <a:ext uri="{9D8B030D-6E8A-4147-A177-3AD203B41FA5}">
                      <a16:colId xmlns:a16="http://schemas.microsoft.com/office/drawing/2014/main" val="59942778"/>
                    </a:ext>
                  </a:extLst>
                </a:gridCol>
                <a:gridCol w="7265928">
                  <a:extLst>
                    <a:ext uri="{9D8B030D-6E8A-4147-A177-3AD203B41FA5}">
                      <a16:colId xmlns:a16="http://schemas.microsoft.com/office/drawing/2014/main" val="1950671101"/>
                    </a:ext>
                  </a:extLst>
                </a:gridCol>
              </a:tblGrid>
              <a:tr h="370840">
                <a:tc>
                  <a:txBody>
                    <a:bodyPr/>
                    <a:lstStyle/>
                    <a:p>
                      <a:r>
                        <a:rPr lang="de-DE" dirty="0"/>
                        <a:t>Thema/Aufgabe</a:t>
                      </a:r>
                    </a:p>
                  </a:txBody>
                  <a:tcPr>
                    <a:solidFill>
                      <a:schemeClr val="accent1">
                        <a:lumMod val="50000"/>
                      </a:schemeClr>
                    </a:solidFill>
                  </a:tcPr>
                </a:tc>
                <a:tc>
                  <a:txBody>
                    <a:bodyPr/>
                    <a:lstStyle/>
                    <a:p>
                      <a:r>
                        <a:rPr lang="de-DE" dirty="0"/>
                        <a:t>Zielsetzung</a:t>
                      </a:r>
                    </a:p>
                  </a:txBody>
                  <a:tcPr>
                    <a:solidFill>
                      <a:schemeClr val="accent1">
                        <a:lumMod val="50000"/>
                      </a:schemeClr>
                    </a:solidFill>
                  </a:tcPr>
                </a:tc>
                <a:extLst>
                  <a:ext uri="{0D108BD9-81ED-4DB2-BD59-A6C34878D82A}">
                    <a16:rowId xmlns:a16="http://schemas.microsoft.com/office/drawing/2014/main" val="2010990206"/>
                  </a:ext>
                </a:extLst>
              </a:tr>
              <a:tr h="370840">
                <a:tc>
                  <a:txBody>
                    <a:bodyPr/>
                    <a:lstStyle/>
                    <a:p>
                      <a:r>
                        <a:rPr lang="de-DE" dirty="0"/>
                        <a:t>Einführung</a:t>
                      </a:r>
                    </a:p>
                  </a:txBody>
                  <a:tcPr/>
                </a:tc>
                <a:tc>
                  <a:txBody>
                    <a:bodyPr/>
                    <a:lstStyle/>
                    <a:p>
                      <a:r>
                        <a:rPr lang="de-DE" dirty="0"/>
                        <a:t>Neugier wecken, Zielorientierung und Motivation</a:t>
                      </a:r>
                    </a:p>
                  </a:txBody>
                  <a:tcPr/>
                </a:tc>
                <a:extLst>
                  <a:ext uri="{0D108BD9-81ED-4DB2-BD59-A6C34878D82A}">
                    <a16:rowId xmlns:a16="http://schemas.microsoft.com/office/drawing/2014/main" val="2704496284"/>
                  </a:ext>
                </a:extLst>
              </a:tr>
              <a:tr h="370840">
                <a:tc>
                  <a:txBody>
                    <a:bodyPr/>
                    <a:lstStyle/>
                    <a:p>
                      <a:r>
                        <a:rPr lang="de-DE" dirty="0"/>
                        <a:t>A1: Die richtige Fragestellung finden</a:t>
                      </a:r>
                    </a:p>
                  </a:txBody>
                  <a:tcPr/>
                </a:tc>
                <a:tc>
                  <a:txBody>
                    <a:bodyPr/>
                    <a:lstStyle/>
                    <a:p>
                      <a:r>
                        <a:rPr lang="de-DE" dirty="0"/>
                        <a:t>Anregen und Formulieren von Fragen, Methoden der Bearbeitung besprechen</a:t>
                      </a:r>
                    </a:p>
                  </a:txBody>
                  <a:tcPr/>
                </a:tc>
                <a:extLst>
                  <a:ext uri="{0D108BD9-81ED-4DB2-BD59-A6C34878D82A}">
                    <a16:rowId xmlns:a16="http://schemas.microsoft.com/office/drawing/2014/main" val="1805856172"/>
                  </a:ext>
                </a:extLst>
              </a:tr>
              <a:tr h="370840">
                <a:tc>
                  <a:txBody>
                    <a:bodyPr/>
                    <a:lstStyle/>
                    <a:p>
                      <a:r>
                        <a:rPr lang="de-DE" dirty="0"/>
                        <a:t>A2: Informationsbeschaffung</a:t>
                      </a:r>
                    </a:p>
                  </a:txBody>
                  <a:tcPr/>
                </a:tc>
                <a:tc>
                  <a:txBody>
                    <a:bodyPr/>
                    <a:lstStyle/>
                    <a:p>
                      <a:r>
                        <a:rPr lang="de-DE" dirty="0"/>
                        <a:t>Recherche</a:t>
                      </a:r>
                    </a:p>
                  </a:txBody>
                  <a:tcPr/>
                </a:tc>
                <a:extLst>
                  <a:ext uri="{0D108BD9-81ED-4DB2-BD59-A6C34878D82A}">
                    <a16:rowId xmlns:a16="http://schemas.microsoft.com/office/drawing/2014/main" val="515422587"/>
                  </a:ext>
                </a:extLst>
              </a:tr>
              <a:tr h="370840">
                <a:tc>
                  <a:txBody>
                    <a:bodyPr/>
                    <a:lstStyle/>
                    <a:p>
                      <a:r>
                        <a:rPr lang="de-DE" dirty="0"/>
                        <a:t>A3: Experimentieren</a:t>
                      </a:r>
                    </a:p>
                  </a:txBody>
                  <a:tcPr/>
                </a:tc>
                <a:tc>
                  <a:txBody>
                    <a:bodyPr/>
                    <a:lstStyle/>
                    <a:p>
                      <a:r>
                        <a:rPr lang="de-DE" dirty="0"/>
                        <a:t>Sicherheitsmaßnahmen beim Experimentieren, Aufbau eines Protokolls</a:t>
                      </a:r>
                    </a:p>
                  </a:txBody>
                  <a:tcPr/>
                </a:tc>
                <a:extLst>
                  <a:ext uri="{0D108BD9-81ED-4DB2-BD59-A6C34878D82A}">
                    <a16:rowId xmlns:a16="http://schemas.microsoft.com/office/drawing/2014/main" val="4188442290"/>
                  </a:ext>
                </a:extLst>
              </a:tr>
              <a:tr h="370840">
                <a:tc>
                  <a:txBody>
                    <a:bodyPr/>
                    <a:lstStyle/>
                    <a:p>
                      <a:r>
                        <a:rPr lang="de-DE" dirty="0"/>
                        <a:t>A4: Wissen nutzen</a:t>
                      </a:r>
                    </a:p>
                  </a:txBody>
                  <a:tcPr/>
                </a:tc>
                <a:tc>
                  <a:txBody>
                    <a:bodyPr/>
                    <a:lstStyle/>
                    <a:p>
                      <a:r>
                        <a:rPr lang="de-DE" dirty="0"/>
                        <a:t>Auswertung des Protokolls und der Ergebnisse, theoretisches Wissen</a:t>
                      </a:r>
                    </a:p>
                  </a:txBody>
                  <a:tcPr/>
                </a:tc>
                <a:extLst>
                  <a:ext uri="{0D108BD9-81ED-4DB2-BD59-A6C34878D82A}">
                    <a16:rowId xmlns:a16="http://schemas.microsoft.com/office/drawing/2014/main" val="2537507712"/>
                  </a:ext>
                </a:extLst>
              </a:tr>
              <a:tr h="370840">
                <a:tc>
                  <a:txBody>
                    <a:bodyPr/>
                    <a:lstStyle/>
                    <a:p>
                      <a:r>
                        <a:rPr lang="de-DE" dirty="0"/>
                        <a:t>A5: Übung und Wiederholung</a:t>
                      </a:r>
                    </a:p>
                  </a:txBody>
                  <a:tcPr/>
                </a:tc>
                <a:tc>
                  <a:txBody>
                    <a:bodyPr/>
                    <a:lstStyle/>
                    <a:p>
                      <a:endParaRPr lang="de-DE" dirty="0"/>
                    </a:p>
                  </a:txBody>
                  <a:tcPr/>
                </a:tc>
                <a:extLst>
                  <a:ext uri="{0D108BD9-81ED-4DB2-BD59-A6C34878D82A}">
                    <a16:rowId xmlns:a16="http://schemas.microsoft.com/office/drawing/2014/main" val="2577394813"/>
                  </a:ext>
                </a:extLst>
              </a:tr>
            </a:tbl>
          </a:graphicData>
        </a:graphic>
      </p:graphicFrame>
      <p:pic>
        <p:nvPicPr>
          <p:cNvPr id="4" name="Audio 3">
            <a:hlinkClick r:id="" action="ppaction://media"/>
            <a:extLst>
              <a:ext uri="{FF2B5EF4-FFF2-40B4-BE49-F238E27FC236}">
                <a16:creationId xmlns:a16="http://schemas.microsoft.com/office/drawing/2014/main" id="{BBB1902F-1B1A-C44A-B8F4-653495359C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078008613"/>
      </p:ext>
    </p:extLst>
  </p:cSld>
  <p:clrMapOvr>
    <a:masterClrMapping/>
  </p:clrMapOvr>
  <mc:AlternateContent xmlns:mc="http://schemas.openxmlformats.org/markup-compatibility/2006" xmlns:p14="http://schemas.microsoft.com/office/powerpoint/2010/main">
    <mc:Choice Requires="p14">
      <p:transition spd="slow" p14:dur="2000" advTm="101935"/>
    </mc:Choice>
    <mc:Fallback xmlns="">
      <p:transition spd="slow" advTm="101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680624" y="1441161"/>
            <a:ext cx="10830752" cy="4164734"/>
          </a:xfrm>
          <a:prstGeom prst="rect">
            <a:avLst/>
          </a:prstGeom>
          <a:noFill/>
        </p:spPr>
        <p:txBody>
          <a:bodyPr wrap="square" lIns="0" tIns="0" rIns="0" bIns="0" rtlCol="0">
            <a:noAutofit/>
          </a:bodyPr>
          <a:lstStyle/>
          <a:p>
            <a:pPr marL="342900" indent="-342900" defTabSz="604670">
              <a:buClr>
                <a:schemeClr val="accent1"/>
              </a:buClr>
              <a:buAutoNum type="arabicPeriod"/>
              <a:defRPr/>
            </a:pPr>
            <a:r>
              <a:rPr lang="de-DE" sz="1600" b="1" dirty="0">
                <a:solidFill>
                  <a:srgbClr val="002350"/>
                </a:solidFill>
              </a:rPr>
              <a:t>Auf die richtigen Fragen kommt es an:</a:t>
            </a:r>
          </a:p>
          <a:p>
            <a:pPr marL="285750" indent="-285750" defTabSz="604670">
              <a:buClr>
                <a:schemeClr val="accent1"/>
              </a:buClr>
              <a:buFont typeface="Arial" panose="020B0604020202020204" pitchFamily="34" charset="0"/>
              <a:buChar char="•"/>
              <a:defRPr/>
            </a:pPr>
            <a:r>
              <a:rPr lang="de-DE" sz="1600" dirty="0">
                <a:solidFill>
                  <a:srgbClr val="002350"/>
                </a:solidFill>
              </a:rPr>
              <a:t>Leitfrage: Wo findest du Chemie im Haushalt?</a:t>
            </a: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a:lnSpc>
                <a:spcPts val="2933"/>
              </a:lnSpc>
              <a:buClr>
                <a:schemeClr val="accent1"/>
              </a:buClr>
            </a:pPr>
            <a:endParaRPr lang="de-DE" sz="1867" b="1" dirty="0"/>
          </a:p>
        </p:txBody>
      </p:sp>
      <p:pic>
        <p:nvPicPr>
          <p:cNvPr id="3" name="Audio 2">
            <a:hlinkClick r:id="" action="ppaction://media"/>
            <a:extLst>
              <a:ext uri="{FF2B5EF4-FFF2-40B4-BE49-F238E27FC236}">
                <a16:creationId xmlns:a16="http://schemas.microsoft.com/office/drawing/2014/main" id="{C15C7914-514F-374A-AB13-0FC684FEE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pic>
        <p:nvPicPr>
          <p:cNvPr id="1026" name="Picture 2" descr="Deutliche Umsatzzuwächse bei Nahrungsergänzungsmitteln: Versender  profitieren überproportional">
            <a:extLst>
              <a:ext uri="{FF2B5EF4-FFF2-40B4-BE49-F238E27FC236}">
                <a16:creationId xmlns:a16="http://schemas.microsoft.com/office/drawing/2014/main" id="{D73365B5-06AA-439F-9EB8-C798A8A547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226" y="2020763"/>
            <a:ext cx="2938460" cy="1651442"/>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54D1AA02-90EB-40C4-8995-E0F82645B921}"/>
              </a:ext>
            </a:extLst>
          </p:cNvPr>
          <p:cNvSpPr/>
          <p:nvPr/>
        </p:nvSpPr>
        <p:spPr>
          <a:xfrm>
            <a:off x="2654598" y="3646545"/>
            <a:ext cx="2460848" cy="246221"/>
          </a:xfrm>
          <a:prstGeom prst="rect">
            <a:avLst/>
          </a:prstGeom>
        </p:spPr>
        <p:txBody>
          <a:bodyPr wrap="square">
            <a:spAutoFit/>
          </a:bodyPr>
          <a:lstStyle/>
          <a:p>
            <a:r>
              <a:rPr lang="de-DE" sz="1000" dirty="0">
                <a:latin typeface="Roboto Condensed" panose="02000000000000000000" pitchFamily="2" charset="0"/>
                <a:ea typeface="Roboto Condensed" panose="02000000000000000000" pitchFamily="2" charset="0"/>
              </a:rPr>
              <a:t>Abb. [1] Nahrungsergänzungsmittel</a:t>
            </a:r>
          </a:p>
        </p:txBody>
      </p:sp>
      <p:pic>
        <p:nvPicPr>
          <p:cNvPr id="1028" name="Picture 4" descr="Sanfte Pflegeprodukte schonen die Haut ">
            <a:extLst>
              <a:ext uri="{FF2B5EF4-FFF2-40B4-BE49-F238E27FC236}">
                <a16:creationId xmlns:a16="http://schemas.microsoft.com/office/drawing/2014/main" id="{F2F9C8FB-6677-4C46-8953-4C74B0596F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1226" y="3890526"/>
            <a:ext cx="2938460" cy="1767528"/>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3EF1904C-E4DB-4DC8-A029-70D1F9EEF56B}"/>
              </a:ext>
            </a:extLst>
          </p:cNvPr>
          <p:cNvSpPr/>
          <p:nvPr/>
        </p:nvSpPr>
        <p:spPr>
          <a:xfrm>
            <a:off x="2674063" y="5648225"/>
            <a:ext cx="1584491" cy="246221"/>
          </a:xfrm>
          <a:prstGeom prst="rect">
            <a:avLst/>
          </a:prstGeom>
        </p:spPr>
        <p:txBody>
          <a:bodyPr wrap="square">
            <a:spAutoFit/>
          </a:bodyPr>
          <a:lstStyle/>
          <a:p>
            <a:r>
              <a:rPr lang="de-DE" sz="1000" dirty="0">
                <a:latin typeface="Roboto Condensed" panose="02000000000000000000" pitchFamily="2" charset="0"/>
                <a:ea typeface="Roboto Condensed" panose="02000000000000000000" pitchFamily="2" charset="0"/>
              </a:rPr>
              <a:t>Abb. [3] Pflegeprodukte</a:t>
            </a:r>
          </a:p>
        </p:txBody>
      </p:sp>
      <p:pic>
        <p:nvPicPr>
          <p:cNvPr id="1030" name="Picture 6" descr="Verschiedenene flüssige Wasch- und Putzmittel">
            <a:extLst>
              <a:ext uri="{FF2B5EF4-FFF2-40B4-BE49-F238E27FC236}">
                <a16:creationId xmlns:a16="http://schemas.microsoft.com/office/drawing/2014/main" id="{AAAB95AB-A609-4202-AA69-E5B372B4A8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2302" y="2019224"/>
            <a:ext cx="3304800" cy="165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EDA08C55-861B-4F2D-9697-BF5D47DEE710}"/>
              </a:ext>
            </a:extLst>
          </p:cNvPr>
          <p:cNvSpPr/>
          <p:nvPr/>
        </p:nvSpPr>
        <p:spPr>
          <a:xfrm>
            <a:off x="6302302" y="3660216"/>
            <a:ext cx="1912433" cy="246221"/>
          </a:xfrm>
          <a:prstGeom prst="rect">
            <a:avLst/>
          </a:prstGeom>
        </p:spPr>
        <p:txBody>
          <a:bodyPr wrap="square">
            <a:spAutoFit/>
          </a:bodyPr>
          <a:lstStyle/>
          <a:p>
            <a:r>
              <a:rPr lang="de-DE" sz="1000" dirty="0">
                <a:latin typeface="Roboto Condensed" panose="02000000000000000000" pitchFamily="2" charset="0"/>
                <a:ea typeface="Roboto Condensed" panose="02000000000000000000" pitchFamily="2" charset="0"/>
              </a:rPr>
              <a:t>Abb. [2] Reinigungsmittel</a:t>
            </a:r>
          </a:p>
        </p:txBody>
      </p:sp>
      <p:pic>
        <p:nvPicPr>
          <p:cNvPr id="1032" name="Picture 8" descr="Sallys Duo Messer Set – Nakiri, Masuta, Santoku">
            <a:extLst>
              <a:ext uri="{FF2B5EF4-FFF2-40B4-BE49-F238E27FC236}">
                <a16:creationId xmlns:a16="http://schemas.microsoft.com/office/drawing/2014/main" id="{57A6103C-AB45-4638-A023-8ACB53628A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2302" y="3919965"/>
            <a:ext cx="3304800" cy="176758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a:extLst>
              <a:ext uri="{FF2B5EF4-FFF2-40B4-BE49-F238E27FC236}">
                <a16:creationId xmlns:a16="http://schemas.microsoft.com/office/drawing/2014/main" id="{C6BA1E82-015C-49BB-B416-923EDCFF682B}"/>
              </a:ext>
            </a:extLst>
          </p:cNvPr>
          <p:cNvSpPr/>
          <p:nvPr/>
        </p:nvSpPr>
        <p:spPr>
          <a:xfrm>
            <a:off x="6289156" y="5648225"/>
            <a:ext cx="3317946" cy="246221"/>
          </a:xfrm>
          <a:prstGeom prst="rect">
            <a:avLst/>
          </a:prstGeom>
        </p:spPr>
        <p:txBody>
          <a:bodyPr wrap="square">
            <a:spAutoFit/>
          </a:bodyPr>
          <a:lstStyle/>
          <a:p>
            <a:r>
              <a:rPr lang="de-DE" sz="1000" dirty="0">
                <a:latin typeface="Roboto Condensed" panose="02000000000000000000" pitchFamily="2" charset="0"/>
                <a:ea typeface="Roboto Condensed" panose="02000000000000000000" pitchFamily="2" charset="0"/>
              </a:rPr>
              <a:t>Abb.[4] Haushaltsutensilien</a:t>
            </a:r>
          </a:p>
        </p:txBody>
      </p:sp>
    </p:spTree>
    <p:extLst>
      <p:ext uri="{BB962C8B-B14F-4D97-AF65-F5344CB8AC3E}">
        <p14:creationId xmlns:p14="http://schemas.microsoft.com/office/powerpoint/2010/main" val="3047165000"/>
      </p:ext>
    </p:extLst>
  </p:cSld>
  <p:clrMapOvr>
    <a:masterClrMapping/>
  </p:clrMapOvr>
  <mc:AlternateContent xmlns:mc="http://schemas.openxmlformats.org/markup-compatibility/2006" xmlns:p14="http://schemas.microsoft.com/office/powerpoint/2010/main">
    <mc:Choice Requires="p14">
      <p:transition spd="slow" p14:dur="2000" advTm="105520"/>
    </mc:Choice>
    <mc:Fallback xmlns="">
      <p:transition spd="slow" advTm="10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680624" y="1441161"/>
            <a:ext cx="10830752" cy="4164734"/>
          </a:xfrm>
          <a:prstGeom prst="rect">
            <a:avLst/>
          </a:prstGeom>
          <a:noFill/>
        </p:spPr>
        <p:txBody>
          <a:bodyPr wrap="square" lIns="0" tIns="0" rIns="0" bIns="0" rtlCol="0">
            <a:noAutofit/>
          </a:bodyPr>
          <a:lstStyle/>
          <a:p>
            <a:pPr marL="285750" indent="-285750" defTabSz="604670">
              <a:buClr>
                <a:schemeClr val="accent1"/>
              </a:buClr>
              <a:buFont typeface="Arial" panose="020B0604020202020204" pitchFamily="34" charset="0"/>
              <a:buChar char="•"/>
              <a:defRPr/>
            </a:pPr>
            <a:r>
              <a:rPr lang="de-DE" dirty="0">
                <a:solidFill>
                  <a:srgbClr val="002350"/>
                </a:solidFill>
              </a:rPr>
              <a:t>Folgende Fragen könnten sich die Schüler stellen:</a:t>
            </a:r>
          </a:p>
          <a:p>
            <a:pPr marL="285750" indent="-285750" defTabSz="604670">
              <a:buClr>
                <a:schemeClr val="accent1"/>
              </a:buClr>
              <a:buFont typeface="Arial" panose="020B0604020202020204" pitchFamily="34" charset="0"/>
              <a:buChar char="•"/>
              <a:defRPr/>
            </a:pPr>
            <a:endParaRPr lang="de-DE" dirty="0">
              <a:solidFill>
                <a:srgbClr val="002350"/>
              </a:solidFill>
            </a:endParaRPr>
          </a:p>
          <a:p>
            <a:pPr marL="1200150" lvl="2" indent="-285750" defTabSz="604670">
              <a:buClr>
                <a:schemeClr val="accent1"/>
              </a:buClr>
              <a:buFont typeface="Arial" panose="020B0604020202020204" pitchFamily="34" charset="0"/>
              <a:buChar char="•"/>
              <a:defRPr/>
            </a:pPr>
            <a:r>
              <a:rPr lang="de-DE" dirty="0">
                <a:solidFill>
                  <a:srgbClr val="002350"/>
                </a:solidFill>
              </a:rPr>
              <a:t>Wo finde ich Chemikalien im Haushalt und wofür werden sie genutzt?</a:t>
            </a:r>
          </a:p>
          <a:p>
            <a:pPr marL="1200150" lvl="2" indent="-285750" defTabSz="604670">
              <a:buClr>
                <a:schemeClr val="accent1"/>
              </a:buClr>
              <a:buFont typeface="Arial" panose="020B0604020202020204" pitchFamily="34" charset="0"/>
              <a:buChar char="•"/>
              <a:defRPr/>
            </a:pPr>
            <a:endParaRPr lang="de-DE" dirty="0">
              <a:solidFill>
                <a:srgbClr val="002350"/>
              </a:solidFill>
            </a:endParaRPr>
          </a:p>
          <a:p>
            <a:pPr marL="1200150" lvl="2" indent="-285750" defTabSz="604670">
              <a:buClr>
                <a:schemeClr val="accent1"/>
              </a:buClr>
              <a:buFont typeface="Arial" panose="020B0604020202020204" pitchFamily="34" charset="0"/>
              <a:buChar char="•"/>
              <a:defRPr/>
            </a:pPr>
            <a:r>
              <a:rPr lang="de-DE" dirty="0">
                <a:solidFill>
                  <a:srgbClr val="002350"/>
                </a:solidFill>
              </a:rPr>
              <a:t>Was sind überhaupt „Chemikalien“?</a:t>
            </a:r>
          </a:p>
          <a:p>
            <a:pPr marL="1200150" lvl="2" indent="-285750" defTabSz="604670">
              <a:buClr>
                <a:schemeClr val="accent1"/>
              </a:buClr>
              <a:buFont typeface="Arial" panose="020B0604020202020204" pitchFamily="34" charset="0"/>
              <a:buChar char="•"/>
              <a:defRPr/>
            </a:pPr>
            <a:endParaRPr lang="de-DE" dirty="0">
              <a:solidFill>
                <a:srgbClr val="002350"/>
              </a:solidFill>
            </a:endParaRPr>
          </a:p>
          <a:p>
            <a:pPr marL="1200150" lvl="2" indent="-285750" defTabSz="604670">
              <a:buClr>
                <a:schemeClr val="accent1"/>
              </a:buClr>
              <a:buFont typeface="Arial" panose="020B0604020202020204" pitchFamily="34" charset="0"/>
              <a:buChar char="•"/>
              <a:defRPr/>
            </a:pPr>
            <a:r>
              <a:rPr lang="de-DE" dirty="0">
                <a:solidFill>
                  <a:srgbClr val="002350"/>
                </a:solidFill>
              </a:rPr>
              <a:t>Welche Funktion haben Chemikalien in den verschiedenen Produkten, die ich gefunden habe?</a:t>
            </a:r>
          </a:p>
          <a:p>
            <a:pPr marL="1200150" lvl="2" indent="-285750" defTabSz="604670">
              <a:buClr>
                <a:schemeClr val="accent1"/>
              </a:buClr>
              <a:buFont typeface="Arial" panose="020B0604020202020204" pitchFamily="34" charset="0"/>
              <a:buChar char="•"/>
              <a:defRPr/>
            </a:pPr>
            <a:endParaRPr lang="de-DE" dirty="0">
              <a:solidFill>
                <a:srgbClr val="002350"/>
              </a:solidFill>
            </a:endParaRPr>
          </a:p>
          <a:p>
            <a:pPr marL="1200150" lvl="2" indent="-285750" defTabSz="604670">
              <a:buClr>
                <a:schemeClr val="accent1"/>
              </a:buClr>
              <a:buFont typeface="Arial" panose="020B0604020202020204" pitchFamily="34" charset="0"/>
              <a:buChar char="•"/>
              <a:defRPr/>
            </a:pPr>
            <a:r>
              <a:rPr lang="de-DE" dirty="0">
                <a:solidFill>
                  <a:srgbClr val="002350"/>
                </a:solidFill>
              </a:rPr>
              <a:t>Welche Sicherheitsvorkehrungen müssen bei Verwendung der Chemikalien bzw. von Produkten beachtet werden?</a:t>
            </a: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a:lnSpc>
                <a:spcPts val="2933"/>
              </a:lnSpc>
              <a:buClr>
                <a:schemeClr val="accent1"/>
              </a:buClr>
            </a:pPr>
            <a:endParaRPr lang="de-DE" sz="1867" b="1" dirty="0"/>
          </a:p>
        </p:txBody>
      </p:sp>
      <p:pic>
        <p:nvPicPr>
          <p:cNvPr id="3" name="Audio 2">
            <a:hlinkClick r:id="" action="ppaction://media"/>
            <a:extLst>
              <a:ext uri="{FF2B5EF4-FFF2-40B4-BE49-F238E27FC236}">
                <a16:creationId xmlns:a16="http://schemas.microsoft.com/office/drawing/2014/main" id="{C15C7914-514F-374A-AB13-0FC684FEE1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89599644"/>
      </p:ext>
    </p:extLst>
  </p:cSld>
  <p:clrMapOvr>
    <a:masterClrMapping/>
  </p:clrMapOvr>
  <mc:AlternateContent xmlns:mc="http://schemas.openxmlformats.org/markup-compatibility/2006" xmlns:p14="http://schemas.microsoft.com/office/powerpoint/2010/main">
    <mc:Choice Requires="p14">
      <p:transition spd="slow" p14:dur="2000" advTm="105520"/>
    </mc:Choice>
    <mc:Fallback xmlns="">
      <p:transition spd="slow" advTm="10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680624" y="1441161"/>
            <a:ext cx="10830752" cy="4164734"/>
          </a:xfrm>
          <a:prstGeom prst="rect">
            <a:avLst/>
          </a:prstGeom>
          <a:noFill/>
        </p:spPr>
        <p:txBody>
          <a:bodyPr wrap="square" lIns="0" tIns="0" rIns="0" bIns="0" rtlCol="0">
            <a:noAutofit/>
          </a:bodyPr>
          <a:lstStyle/>
          <a:p>
            <a:pPr marL="342900" indent="-342900" defTabSz="604670">
              <a:buClr>
                <a:schemeClr val="accent1"/>
              </a:buClr>
              <a:buFont typeface="+mj-lt"/>
              <a:buAutoNum type="arabicPeriod" startAt="2"/>
              <a:defRPr/>
            </a:pPr>
            <a:r>
              <a:rPr lang="de-DE" sz="1600" b="1" dirty="0">
                <a:solidFill>
                  <a:srgbClr val="002350"/>
                </a:solidFill>
                <a:sym typeface="Wingdings" panose="05000000000000000000" pitchFamily="2" charset="2"/>
              </a:rPr>
              <a:t>Ohne Informationen geht nichts!</a:t>
            </a:r>
          </a:p>
          <a:p>
            <a:pPr marL="285750"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Recherchieren:</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Was sind Chemikalien?</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Sind Chemikalien gefährlich, oder können sie beispielsweise auf der Haut angewendet werden (als Seife oder Creme)?</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Rechercheergebnisse mit anderen Schülern austauschen</a:t>
            </a: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Im Plenum Ergebnisse vergleichen</a:t>
            </a: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lvl="1"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r>
              <a:rPr lang="de-DE" sz="1600" dirty="0">
                <a:solidFill>
                  <a:srgbClr val="002350"/>
                </a:solidFill>
                <a:sym typeface="Wingdings" panose="05000000000000000000" pitchFamily="2" charset="2"/>
              </a:rPr>
              <a:t>Man muss einiges über die Stoffe wissen, die man Nutzen möchte!  Experimente </a:t>
            </a: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a:lnSpc>
                <a:spcPts val="2933"/>
              </a:lnSpc>
              <a:buClr>
                <a:schemeClr val="accent1"/>
              </a:buClr>
            </a:pPr>
            <a:endParaRPr lang="de-DE" sz="1867" b="1" dirty="0"/>
          </a:p>
        </p:txBody>
      </p:sp>
      <p:pic>
        <p:nvPicPr>
          <p:cNvPr id="4" name="Audio 3">
            <a:hlinkClick r:id="" action="ppaction://media"/>
            <a:extLst>
              <a:ext uri="{FF2B5EF4-FFF2-40B4-BE49-F238E27FC236}">
                <a16:creationId xmlns:a16="http://schemas.microsoft.com/office/drawing/2014/main" id="{9C0C951E-10E8-3140-ADEE-AA4ED61F2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pic>
        <p:nvPicPr>
          <p:cNvPr id="6" name="Grafik 5" descr="Ein Bild, das Person, Donut, jung, Junge enthält.&#10;&#10;Automatisch generierte Beschreibung">
            <a:extLst>
              <a:ext uri="{FF2B5EF4-FFF2-40B4-BE49-F238E27FC236}">
                <a16:creationId xmlns:a16="http://schemas.microsoft.com/office/drawing/2014/main" id="{2B537796-D9CD-4D79-9DDD-CB279AC7DCE0}"/>
              </a:ext>
            </a:extLst>
          </p:cNvPr>
          <p:cNvPicPr>
            <a:picLocks noChangeAspect="1"/>
          </p:cNvPicPr>
          <p:nvPr/>
        </p:nvPicPr>
        <p:blipFill>
          <a:blip r:embed="rId6"/>
          <a:stretch>
            <a:fillRect/>
          </a:stretch>
        </p:blipFill>
        <p:spPr>
          <a:xfrm>
            <a:off x="7734300" y="2793389"/>
            <a:ext cx="3585049" cy="2397735"/>
          </a:xfrm>
          <a:prstGeom prst="rect">
            <a:avLst/>
          </a:prstGeom>
        </p:spPr>
      </p:pic>
    </p:spTree>
    <p:extLst>
      <p:ext uri="{BB962C8B-B14F-4D97-AF65-F5344CB8AC3E}">
        <p14:creationId xmlns:p14="http://schemas.microsoft.com/office/powerpoint/2010/main" val="2806208634"/>
      </p:ext>
    </p:extLst>
  </p:cSld>
  <p:clrMapOvr>
    <a:masterClrMapping/>
  </p:clrMapOvr>
  <mc:AlternateContent xmlns:mc="http://schemas.openxmlformats.org/markup-compatibility/2006" xmlns:p14="http://schemas.microsoft.com/office/powerpoint/2010/main">
    <mc:Choice Requires="p14">
      <p:transition spd="slow" p14:dur="2000" advTm="39681"/>
    </mc:Choice>
    <mc:Fallback xmlns="">
      <p:transition spd="slow" advTm="3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680624" y="1441161"/>
            <a:ext cx="10830752" cy="4164734"/>
          </a:xfrm>
          <a:prstGeom prst="rect">
            <a:avLst/>
          </a:prstGeom>
          <a:noFill/>
        </p:spPr>
        <p:txBody>
          <a:bodyPr wrap="square" lIns="0" tIns="0" rIns="0" bIns="0" rtlCol="0">
            <a:noAutofit/>
          </a:bodyPr>
          <a:lstStyle/>
          <a:p>
            <a:pPr marL="342900" indent="-342900" defTabSz="604670">
              <a:buClr>
                <a:schemeClr val="accent1"/>
              </a:buClr>
              <a:buFont typeface="+mj-lt"/>
              <a:buAutoNum type="arabicPeriod" startAt="3"/>
              <a:defRPr/>
            </a:pPr>
            <a:r>
              <a:rPr lang="de-DE" sz="1600" b="1" dirty="0">
                <a:solidFill>
                  <a:srgbClr val="002350"/>
                </a:solidFill>
                <a:sym typeface="Wingdings" panose="05000000000000000000" pitchFamily="2" charset="2"/>
              </a:rPr>
              <a:t>Experimentieren</a:t>
            </a: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r>
              <a:rPr lang="de-DE" sz="1600" dirty="0">
                <a:solidFill>
                  <a:srgbClr val="002350"/>
                </a:solidFill>
                <a:sym typeface="Wingdings" panose="05000000000000000000" pitchFamily="2" charset="2"/>
              </a:rPr>
              <a:t>Einführung in das Schreiben eines Protokolls nach folgendem Schema:</a:t>
            </a:r>
          </a:p>
          <a:p>
            <a:pPr defTabSz="604670">
              <a:buClr>
                <a:schemeClr val="accent1"/>
              </a:buClr>
              <a:defRPr/>
            </a:pPr>
            <a:r>
              <a:rPr lang="de-DE" sz="1600" dirty="0">
                <a:solidFill>
                  <a:srgbClr val="002350"/>
                </a:solidFill>
                <a:sym typeface="Wingdings" panose="05000000000000000000" pitchFamily="2" charset="2"/>
              </a:rPr>
              <a:t>Fragestellung  Erwartung  Geräte  Chemikalien  Aufbau  Durchführung  Beobachtung  Deutung</a:t>
            </a: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b="1"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Beim Einsatz von Wasch- und Reinigungsmitteln sind die Stoffeigenschaften der Mittel wichtig:</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Löslichkeit   Untersuche, welche deiner ausgesuchten Produkte sich in Wasser lösen oder nicht.</a:t>
            </a:r>
          </a:p>
          <a:p>
            <a:pPr lvl="1" defTabSz="604670">
              <a:buClr>
                <a:schemeClr val="accent1"/>
              </a:buClr>
              <a:defRPr/>
            </a:pPr>
            <a:r>
              <a:rPr lang="de-DE" sz="1600" dirty="0">
                <a:solidFill>
                  <a:srgbClr val="002350"/>
                </a:solidFill>
                <a:sym typeface="Wingdings" panose="05000000000000000000" pitchFamily="2" charset="2"/>
              </a:rPr>
              <a:t>                            Entwickle eine Versuchsreihe, damit andere die Experimente ebenso durchführen können.</a:t>
            </a:r>
          </a:p>
          <a:p>
            <a:pPr lvl="1"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r>
              <a:rPr lang="de-DE" sz="1600" dirty="0">
                <a:solidFill>
                  <a:srgbClr val="002350"/>
                </a:solidFill>
                <a:sym typeface="Wingdings" panose="05000000000000000000" pitchFamily="2" charset="2"/>
              </a:rPr>
              <a:t>Erkenntnis:</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Salz löst sich gut in Wasser, Öl nicht so gut  es gibt wasserlösliche und wasserunlösliche Stoffe</a:t>
            </a:r>
          </a:p>
          <a:p>
            <a:pPr marL="742950" lvl="1" indent="-285750" defTabSz="604670">
              <a:buClr>
                <a:schemeClr val="accent1"/>
              </a:buClr>
              <a:buFont typeface="Wingdings" panose="05000000000000000000" pitchFamily="2" charset="2"/>
              <a:buChar char="à"/>
              <a:defRPr/>
            </a:pPr>
            <a:r>
              <a:rPr lang="de-DE" sz="1600" dirty="0">
                <a:solidFill>
                  <a:srgbClr val="002350"/>
                </a:solidFill>
                <a:sym typeface="Wingdings" panose="05000000000000000000" pitchFamily="2" charset="2"/>
              </a:rPr>
              <a:t>Versuchsreihe mit Öl als Lösungsmittel wiederholen</a:t>
            </a:r>
          </a:p>
          <a:p>
            <a:pPr lvl="1" defTabSz="604670">
              <a:buClr>
                <a:schemeClr val="accent1"/>
              </a:buCl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342900" indent="-342900" defTabSz="604670">
              <a:buClr>
                <a:schemeClr val="accent1"/>
              </a:buClr>
              <a:buFont typeface="+mj-lt"/>
              <a:buAutoNum type="arabicPeriod" startAt="3"/>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a:lnSpc>
                <a:spcPts val="2933"/>
              </a:lnSpc>
              <a:buClr>
                <a:schemeClr val="accent1"/>
              </a:buClr>
            </a:pPr>
            <a:endParaRPr lang="de-DE" sz="1867" b="1" dirty="0"/>
          </a:p>
        </p:txBody>
      </p:sp>
      <p:pic>
        <p:nvPicPr>
          <p:cNvPr id="5" name="Audio 4">
            <a:hlinkClick r:id="" action="ppaction://media"/>
            <a:extLst>
              <a:ext uri="{FF2B5EF4-FFF2-40B4-BE49-F238E27FC236}">
                <a16:creationId xmlns:a16="http://schemas.microsoft.com/office/drawing/2014/main" id="{BA5E0903-5070-A647-A292-CAB611109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0485410"/>
      </p:ext>
    </p:extLst>
  </p:cSld>
  <p:clrMapOvr>
    <a:masterClrMapping/>
  </p:clrMapOvr>
  <mc:AlternateContent xmlns:mc="http://schemas.openxmlformats.org/markup-compatibility/2006" xmlns:p14="http://schemas.microsoft.com/office/powerpoint/2010/main">
    <mc:Choice Requires="p14">
      <p:transition spd="slow" p14:dur="2000" advTm="32521"/>
    </mc:Choice>
    <mc:Fallback xmlns="">
      <p:transition spd="slow" advTm="3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852074" y="1399596"/>
            <a:ext cx="10830752" cy="4445289"/>
          </a:xfrm>
          <a:prstGeom prst="rect">
            <a:avLst/>
          </a:prstGeom>
          <a:noFill/>
        </p:spPr>
        <p:txBody>
          <a:bodyPr wrap="square" lIns="0" tIns="0" rIns="0" bIns="0" rtlCol="0">
            <a:noAutofit/>
          </a:bodyPr>
          <a:lstStyle/>
          <a:p>
            <a:pPr marL="342900" indent="-342900" defTabSz="604670">
              <a:buClr>
                <a:schemeClr val="accent1"/>
              </a:buClr>
              <a:buFont typeface="+mj-lt"/>
              <a:buAutoNum type="arabicPeriod" startAt="4"/>
              <a:defRPr/>
            </a:pPr>
            <a:endParaRPr lang="de-DE" sz="1600" b="1" dirty="0">
              <a:solidFill>
                <a:srgbClr val="002350"/>
              </a:solidFill>
              <a:sym typeface="Wingdings" panose="05000000000000000000" pitchFamily="2" charset="2"/>
            </a:endParaRPr>
          </a:p>
          <a:p>
            <a:pPr marL="342900" indent="-342900" defTabSz="604670">
              <a:buClr>
                <a:schemeClr val="accent1"/>
              </a:buClr>
              <a:buFont typeface="+mj-lt"/>
              <a:buAutoNum type="arabicPeriod" startAt="4"/>
              <a:defRPr/>
            </a:pPr>
            <a:r>
              <a:rPr lang="de-DE" sz="1600" b="1" dirty="0">
                <a:solidFill>
                  <a:srgbClr val="002350"/>
                </a:solidFill>
                <a:sym typeface="Wingdings" panose="05000000000000000000" pitchFamily="2" charset="2"/>
              </a:rPr>
              <a:t>Wissen nutzen: Stoffe untersuchen, entwickeln, anwenden</a:t>
            </a: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r>
              <a:rPr lang="de-DE" sz="1600" b="1" dirty="0">
                <a:solidFill>
                  <a:srgbClr val="002350"/>
                </a:solidFill>
                <a:sym typeface="Wingdings" panose="05000000000000000000" pitchFamily="2" charset="2"/>
              </a:rPr>
              <a:t>Input der Lehrkraft:</a:t>
            </a:r>
          </a:p>
          <a:p>
            <a:pPr marL="285750"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Leitgedanke: in manchen Haushaltsstoffen sind sowohl Wasser als auch Öle enthalten (Bsp.: Milch oder Mayonnaise)</a:t>
            </a:r>
          </a:p>
          <a:p>
            <a:pPr marL="285750"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Leitfrage: Wie kann das sein, wenn sich die beiden Stoffe nicht mischen?</a:t>
            </a: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r>
              <a:rPr lang="de-DE" sz="1600" b="1" dirty="0">
                <a:solidFill>
                  <a:srgbClr val="002350"/>
                </a:solidFill>
                <a:sym typeface="Wingdings" panose="05000000000000000000" pitchFamily="2" charset="2"/>
              </a:rPr>
              <a:t>Erklärung: </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Chemiker haben Stoffe gefunden, die nicht mischbare Stoffe miteinander mischbar machen  Emulgatoren</a:t>
            </a: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Chemiker nutzen für diese Erklärung Modelle </a:t>
            </a:r>
          </a:p>
          <a:p>
            <a:pPr lvl="1" defTabSz="604670">
              <a:buClr>
                <a:schemeClr val="accent1"/>
              </a:buClr>
              <a:defRPr/>
            </a:pPr>
            <a:r>
              <a:rPr lang="de-DE" sz="1600" dirty="0">
                <a:solidFill>
                  <a:srgbClr val="002350"/>
                </a:solidFill>
                <a:sym typeface="Wingdings" panose="05000000000000000000" pitchFamily="2" charset="2"/>
              </a:rPr>
              <a:t> So vereinfacht beispielsweise das Kugelteilchenmodell den Aufbau von Materie, indem man davon ausgeht, dass alle Materie aus kleinen Teilchen aufgebaut ist, welche wiederum als harte Kugeln betrachtet werden.</a:t>
            </a:r>
          </a:p>
          <a:p>
            <a:pPr lvl="2"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342900" indent="-342900" defTabSz="604670">
              <a:buClr>
                <a:schemeClr val="accent1"/>
              </a:buClr>
              <a:buFont typeface="+mj-lt"/>
              <a:buAutoNum type="arabicPeriod" startAt="3"/>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a:lnSpc>
                <a:spcPts val="2933"/>
              </a:lnSpc>
              <a:buClr>
                <a:schemeClr val="accent1"/>
              </a:buClr>
            </a:pPr>
            <a:endParaRPr lang="de-DE" sz="1867" b="1" dirty="0"/>
          </a:p>
        </p:txBody>
      </p:sp>
      <p:pic>
        <p:nvPicPr>
          <p:cNvPr id="6" name="Audio 5">
            <a:hlinkClick r:id="" action="ppaction://media"/>
            <a:extLst>
              <a:ext uri="{FF2B5EF4-FFF2-40B4-BE49-F238E27FC236}">
                <a16:creationId xmlns:a16="http://schemas.microsoft.com/office/drawing/2014/main" id="{36F4CD29-96C9-A84A-A7AB-8F98C62A50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299" y="5667375"/>
            <a:ext cx="974725" cy="974725"/>
          </a:xfrm>
          <a:prstGeom prst="rect">
            <a:avLst/>
          </a:prstGeom>
        </p:spPr>
      </p:pic>
    </p:spTree>
    <p:extLst>
      <p:ext uri="{BB962C8B-B14F-4D97-AF65-F5344CB8AC3E}">
        <p14:creationId xmlns:p14="http://schemas.microsoft.com/office/powerpoint/2010/main" val="781076675"/>
      </p:ext>
    </p:extLst>
  </p:cSld>
  <p:clrMapOvr>
    <a:masterClrMapping/>
  </p:clrMapOvr>
  <mc:AlternateContent xmlns:mc="http://schemas.openxmlformats.org/markup-compatibility/2006" xmlns:p14="http://schemas.microsoft.com/office/powerpoint/2010/main">
    <mc:Choice Requires="p14">
      <p:transition spd="slow" p14:dur="2000" advTm="36410"/>
    </mc:Choice>
    <mc:Fallback xmlns="">
      <p:transition spd="slow" advTm="3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Haushaltsdetektive - Anfängerunterricht mal anders</a:t>
            </a:r>
          </a:p>
        </p:txBody>
      </p:sp>
      <p:sp>
        <p:nvSpPr>
          <p:cNvPr id="14" name="Textfeld 13"/>
          <p:cNvSpPr txBox="1"/>
          <p:nvPr/>
        </p:nvSpPr>
        <p:spPr>
          <a:xfrm>
            <a:off x="852073" y="1399597"/>
            <a:ext cx="6072601" cy="4429703"/>
          </a:xfrm>
          <a:prstGeom prst="rect">
            <a:avLst/>
          </a:prstGeom>
          <a:noFill/>
        </p:spPr>
        <p:txBody>
          <a:bodyPr wrap="square" lIns="0" tIns="0" rIns="0" bIns="0" rtlCol="0">
            <a:noAutofit/>
          </a:bodyPr>
          <a:lstStyle/>
          <a:p>
            <a:pPr marL="342900" indent="-342900" defTabSz="604670">
              <a:buClr>
                <a:schemeClr val="accent1"/>
              </a:buClr>
              <a:buFont typeface="+mj-lt"/>
              <a:buAutoNum type="arabicPeriod" startAt="5"/>
              <a:defRPr/>
            </a:pPr>
            <a:r>
              <a:rPr lang="de-DE" sz="1600" b="1" dirty="0">
                <a:solidFill>
                  <a:srgbClr val="002350"/>
                </a:solidFill>
                <a:sym typeface="Wingdings" panose="05000000000000000000" pitchFamily="2" charset="2"/>
              </a:rPr>
              <a:t>Übung und Wiederholung</a:t>
            </a:r>
          </a:p>
          <a:p>
            <a:pPr defTabSz="604670">
              <a:buClr>
                <a:schemeClr val="accent1"/>
              </a:buClr>
              <a:defRPr/>
            </a:pPr>
            <a:r>
              <a:rPr lang="de-DE" sz="1600" dirty="0">
                <a:solidFill>
                  <a:srgbClr val="002350"/>
                </a:solidFill>
                <a:sym typeface="Wingdings" panose="05000000000000000000" pitchFamily="2" charset="2"/>
              </a:rPr>
              <a:t>Es sollten folgende Fragen beantwortet werden können:</a:t>
            </a:r>
          </a:p>
          <a:p>
            <a:pPr defTabSz="604670">
              <a:buClr>
                <a:schemeClr val="accent1"/>
              </a:buCl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Was sind Chemikalien?</a:t>
            </a: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Welche Sicherheitsbestimmungen sind beim Experimentieren und beim Umgang mit Chemikalien zu beachten?</a:t>
            </a: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Welche wichtige Eigenschaften, hast du kennengelernt, um Stoffe einteilen zu können?</a:t>
            </a: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Welchen Schmutz kann man mit welchen Reinigern beseitigen, welche Prozesse laufen ab?</a:t>
            </a: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342900" indent="-342900" defTabSz="604670">
              <a:buClr>
                <a:schemeClr val="accent1"/>
              </a:buClr>
              <a:buFont typeface="+mj-lt"/>
              <a:buAutoNum type="arabicPeriod" startAt="3"/>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742950" lvl="1"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sym typeface="Wingdings" panose="05000000000000000000" pitchFamily="2" charset="2"/>
            </a:endParaRPr>
          </a:p>
          <a:p>
            <a:pPr marL="285750" indent="-285750" defTabSz="604670">
              <a:buClr>
                <a:schemeClr val="accent1"/>
              </a:buClr>
              <a:buFont typeface="Wingdings" panose="05000000000000000000" pitchFamily="2" charset="2"/>
              <a:buChar char="à"/>
              <a:defRPr/>
            </a:pPr>
            <a:endParaRPr lang="de-DE" sz="1600" dirty="0">
              <a:solidFill>
                <a:srgbClr val="002350"/>
              </a:solidFill>
              <a:sym typeface="Wingdings" panose="05000000000000000000" pitchFamily="2" charset="2"/>
            </a:endParaRPr>
          </a:p>
          <a:p>
            <a:pPr marL="285750" indent="-285750" defTabSz="604670">
              <a:buClr>
                <a:schemeClr val="accent1"/>
              </a:buClr>
              <a:buFont typeface="Arial" panose="020B0604020202020204" pitchFamily="34" charset="0"/>
              <a:buChar char="•"/>
              <a:defRPr/>
            </a:pPr>
            <a:endParaRPr lang="de-DE" sz="1600" dirty="0">
              <a:solidFill>
                <a:srgbClr val="002350"/>
              </a:solidFill>
              <a:sym typeface="Wingdings" panose="05000000000000000000" pitchFamily="2" charset="2"/>
            </a:endParaRPr>
          </a:p>
          <a:p>
            <a:pPr defTabSz="604670">
              <a:buClr>
                <a:schemeClr val="accent1"/>
              </a:buCl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1200150" lvl="2"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a:lnSpc>
                <a:spcPts val="2933"/>
              </a:lnSpc>
              <a:buClr>
                <a:schemeClr val="accent1"/>
              </a:buClr>
            </a:pPr>
            <a:endParaRPr lang="de-DE" sz="1867" b="1" dirty="0"/>
          </a:p>
        </p:txBody>
      </p:sp>
      <p:pic>
        <p:nvPicPr>
          <p:cNvPr id="3" name="Audio 2">
            <a:hlinkClick r:id="" action="ppaction://media"/>
            <a:extLst>
              <a:ext uri="{FF2B5EF4-FFF2-40B4-BE49-F238E27FC236}">
                <a16:creationId xmlns:a16="http://schemas.microsoft.com/office/drawing/2014/main" id="{0592C57A-1623-834E-B433-31502228A8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pic>
        <p:nvPicPr>
          <p:cNvPr id="6" name="Grafik 5" descr="Schüler in der Klasse bei Schularbeiten">
            <a:extLst>
              <a:ext uri="{FF2B5EF4-FFF2-40B4-BE49-F238E27FC236}">
                <a16:creationId xmlns:a16="http://schemas.microsoft.com/office/drawing/2014/main" id="{2EB5CE46-E1FA-4989-AA32-163A33461619}"/>
              </a:ext>
            </a:extLst>
          </p:cNvPr>
          <p:cNvPicPr>
            <a:picLocks noChangeAspect="1"/>
          </p:cNvPicPr>
          <p:nvPr/>
        </p:nvPicPr>
        <p:blipFill>
          <a:blip r:embed="rId6"/>
          <a:stretch>
            <a:fillRect/>
          </a:stretch>
        </p:blipFill>
        <p:spPr>
          <a:xfrm>
            <a:off x="7286730" y="2044620"/>
            <a:ext cx="4154156" cy="2768760"/>
          </a:xfrm>
          <a:prstGeom prst="rect">
            <a:avLst/>
          </a:prstGeom>
        </p:spPr>
      </p:pic>
    </p:spTree>
    <p:extLst>
      <p:ext uri="{BB962C8B-B14F-4D97-AF65-F5344CB8AC3E}">
        <p14:creationId xmlns:p14="http://schemas.microsoft.com/office/powerpoint/2010/main" val="1291432992"/>
      </p:ext>
    </p:extLst>
  </p:cSld>
  <p:clrMapOvr>
    <a:masterClrMapping/>
  </p:clrMapOvr>
  <mc:AlternateContent xmlns:mc="http://schemas.openxmlformats.org/markup-compatibility/2006" xmlns:p14="http://schemas.microsoft.com/office/powerpoint/2010/main">
    <mc:Choice Requires="p14">
      <p:transition spd="slow" p14:dur="2000" advTm="54161"/>
    </mc:Choice>
    <mc:Fallback xmlns="">
      <p:transition spd="slow" advTm="5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0"/>
            <a:ext cx="12215916" cy="60134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027" name="Picture 3" descr="T:\mav\Corporate Design\Originaldaten\CD_FSU\PowerPoint\PPP_Präsident\bilder\uni_siegel_blau.png"/>
          <p:cNvPicPr>
            <a:picLocks noChangeAspect="1" noChangeArrowheads="1"/>
          </p:cNvPicPr>
          <p:nvPr/>
        </p:nvPicPr>
        <p:blipFill rotWithShape="1">
          <a:blip r:embed="rId5">
            <a:extLst>
              <a:ext uri="{28A0092B-C50C-407E-A947-70E740481C1C}">
                <a14:useLocalDpi xmlns:a14="http://schemas.microsoft.com/office/drawing/2010/main" val="0"/>
              </a:ext>
            </a:extLst>
          </a:blip>
          <a:srcRect l="-5663" t="10877" r="22009" b="26763"/>
          <a:stretch/>
        </p:blipFill>
        <p:spPr bwMode="auto">
          <a:xfrm>
            <a:off x="4149024" y="0"/>
            <a:ext cx="8066893" cy="6013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611017" y="4057650"/>
            <a:ext cx="3660417" cy="154867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12" name="Gerade Verbindung 11"/>
          <p:cNvCxnSpPr/>
          <p:nvPr/>
        </p:nvCxnSpPr>
        <p:spPr>
          <a:xfrm>
            <a:off x="954103" y="4373105"/>
            <a:ext cx="48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954104" y="4485641"/>
            <a:ext cx="3317330" cy="471924"/>
          </a:xfrm>
          <a:prstGeom prst="rect">
            <a:avLst/>
          </a:prstGeom>
          <a:noFill/>
        </p:spPr>
        <p:txBody>
          <a:bodyPr wrap="square" lIns="0" tIns="0" rIns="0" bIns="0" rtlCol="0">
            <a:noAutofit/>
          </a:bodyPr>
          <a:lstStyle/>
          <a:p>
            <a:r>
              <a:rPr lang="de-DE" sz="2667" dirty="0">
                <a:latin typeface="Palatino Linotype" panose="02040502050505030304" pitchFamily="18" charset="0"/>
              </a:rPr>
              <a:t>„Forschen“ im Chemieunterricht</a:t>
            </a:r>
          </a:p>
        </p:txBody>
      </p:sp>
      <p:pic>
        <p:nvPicPr>
          <p:cNvPr id="3" name="Audio 2">
            <a:hlinkClick r:id="" action="ppaction://media"/>
            <a:extLst>
              <a:ext uri="{FF2B5EF4-FFF2-40B4-BE49-F238E27FC236}">
                <a16:creationId xmlns:a16="http://schemas.microsoft.com/office/drawing/2014/main" id="{AD48C1C1-A066-CA4E-9B07-BD4CF5A6F6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6071995"/>
      </p:ext>
    </p:extLst>
  </p:cSld>
  <p:clrMapOvr>
    <a:masterClrMapping/>
  </p:clrMapOvr>
  <mc:AlternateContent xmlns:mc="http://schemas.openxmlformats.org/markup-compatibility/2006" xmlns:p14="http://schemas.microsoft.com/office/powerpoint/2010/main">
    <mc:Choice Requires="p14">
      <p:transition spd="slow" p14:dur="2000" advTm="11402"/>
    </mc:Choice>
    <mc:Fallback xmlns="">
      <p:transition spd="slow" advTm="1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Egg Race - ein Zugang zum forschenden Lernen  </a:t>
            </a:r>
          </a:p>
        </p:txBody>
      </p:sp>
      <p:sp>
        <p:nvSpPr>
          <p:cNvPr id="14" name="Textfeld 13"/>
          <p:cNvSpPr txBox="1"/>
          <p:nvPr/>
        </p:nvSpPr>
        <p:spPr>
          <a:xfrm>
            <a:off x="610134" y="1469310"/>
            <a:ext cx="10830752" cy="3975677"/>
          </a:xfrm>
          <a:prstGeom prst="rect">
            <a:avLst/>
          </a:prstGeom>
          <a:noFill/>
        </p:spPr>
        <p:txBody>
          <a:bodyPr wrap="square" lIns="0" tIns="0" rIns="0" bIns="0" rtlCol="0">
            <a:noAutofit/>
          </a:bodyPr>
          <a:lstStyle/>
          <a:p>
            <a:pPr marL="285750" indent="-285750" defTabSz="604670">
              <a:buClr>
                <a:schemeClr val="accent1"/>
              </a:buClr>
              <a:buFont typeface="Arial" panose="020B0604020202020204" pitchFamily="34" charset="0"/>
              <a:buChar char="•"/>
              <a:defRPr/>
            </a:pPr>
            <a:r>
              <a:rPr lang="de-DE" sz="1600" dirty="0">
                <a:solidFill>
                  <a:srgbClr val="002350"/>
                </a:solidFill>
              </a:rPr>
              <a:t>Verschiedene Lerngruppen starten mit derselben Aufgabenstellung und sollen sich einen eigenen Weg suchen, um die Aufgabe so gut wie möglich zu bewältigen.</a:t>
            </a:r>
          </a:p>
          <a:p>
            <a:pPr marL="285750" indent="-285750" defTabSz="604670">
              <a:buClr>
                <a:schemeClr val="accent1"/>
              </a:buClr>
              <a:buFont typeface="Arial" panose="020B0604020202020204" pitchFamily="34" charset="0"/>
              <a:buChar char="•"/>
              <a:defRPr/>
            </a:pPr>
            <a:r>
              <a:rPr lang="de-DE" sz="1600" dirty="0">
                <a:solidFill>
                  <a:srgbClr val="002350"/>
                </a:solidFill>
              </a:rPr>
              <a:t>In der Regel entstehen auf diese Art und Weise unterschiedliche Lösungswege und Ergebnisse, die dann als Datengrundlage für das Finden von Gesetzmäßigkeiten dienen.</a:t>
            </a: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r>
              <a:rPr lang="de-DE" sz="1600" dirty="0">
                <a:solidFill>
                  <a:srgbClr val="002350"/>
                </a:solidFill>
              </a:rPr>
              <a:t>Durch eine Vielfalt an Lösungsansätzen und Ergebnissen sollen Schüler lernen, mit Hilfe von Fachwissen zu interpretieren und zu hinterfragen.</a:t>
            </a:r>
          </a:p>
          <a:p>
            <a:pPr marL="285750" indent="-285750" defTabSz="604670">
              <a:buClr>
                <a:schemeClr val="accent1"/>
              </a:buClr>
              <a:buFont typeface="Arial" panose="020B0604020202020204" pitchFamily="34" charset="0"/>
              <a:buChar char="•"/>
              <a:defRPr/>
            </a:pPr>
            <a:r>
              <a:rPr lang="de-DE" sz="1600" dirty="0">
                <a:solidFill>
                  <a:srgbClr val="002350"/>
                </a:solidFill>
              </a:rPr>
              <a:t>Offene Fragen und Vermutungen können als Ausgangspunkt neuer Aufgabenstellungen dienen.</a:t>
            </a: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p:txBody>
      </p:sp>
      <p:graphicFrame>
        <p:nvGraphicFramePr>
          <p:cNvPr id="6" name="Tabelle 5">
            <a:extLst>
              <a:ext uri="{FF2B5EF4-FFF2-40B4-BE49-F238E27FC236}">
                <a16:creationId xmlns:a16="http://schemas.microsoft.com/office/drawing/2014/main" id="{47087FED-B892-3842-9356-D5F876B26BB3}"/>
              </a:ext>
            </a:extLst>
          </p:cNvPr>
          <p:cNvGraphicFramePr>
            <a:graphicFrameLocks noGrp="1"/>
          </p:cNvGraphicFramePr>
          <p:nvPr>
            <p:extLst>
              <p:ext uri="{D42A27DB-BD31-4B8C-83A1-F6EECF244321}">
                <p14:modId xmlns:p14="http://schemas.microsoft.com/office/powerpoint/2010/main" val="1533604496"/>
              </p:ext>
            </p:extLst>
          </p:nvPr>
        </p:nvGraphicFramePr>
        <p:xfrm>
          <a:off x="1737779" y="2615961"/>
          <a:ext cx="8566695" cy="1559560"/>
        </p:xfrm>
        <a:graphic>
          <a:graphicData uri="http://schemas.openxmlformats.org/drawingml/2006/table">
            <a:tbl>
              <a:tblPr firstRow="1" bandRow="1">
                <a:tableStyleId>{5C22544A-7EE6-4342-B048-85BDC9FD1C3A}</a:tableStyleId>
              </a:tblPr>
              <a:tblGrid>
                <a:gridCol w="4258554">
                  <a:extLst>
                    <a:ext uri="{9D8B030D-6E8A-4147-A177-3AD203B41FA5}">
                      <a16:colId xmlns:a16="http://schemas.microsoft.com/office/drawing/2014/main" val="59942778"/>
                    </a:ext>
                  </a:extLst>
                </a:gridCol>
                <a:gridCol w="4308141">
                  <a:extLst>
                    <a:ext uri="{9D8B030D-6E8A-4147-A177-3AD203B41FA5}">
                      <a16:colId xmlns:a16="http://schemas.microsoft.com/office/drawing/2014/main" val="1950671101"/>
                    </a:ext>
                  </a:extLst>
                </a:gridCol>
              </a:tblGrid>
              <a:tr h="370840">
                <a:tc>
                  <a:txBody>
                    <a:bodyPr/>
                    <a:lstStyle/>
                    <a:p>
                      <a:pPr algn="l"/>
                      <a:r>
                        <a:rPr lang="de-DE" dirty="0"/>
                        <a:t>Vorteile</a:t>
                      </a:r>
                    </a:p>
                  </a:txBody>
                  <a:tcPr>
                    <a:solidFill>
                      <a:schemeClr val="accent1">
                        <a:lumMod val="50000"/>
                      </a:schemeClr>
                    </a:solidFill>
                  </a:tcPr>
                </a:tc>
                <a:tc>
                  <a:txBody>
                    <a:bodyPr/>
                    <a:lstStyle/>
                    <a:p>
                      <a:pPr algn="l"/>
                      <a:r>
                        <a:rPr lang="de-DE" dirty="0"/>
                        <a:t>Nachteile</a:t>
                      </a:r>
                    </a:p>
                  </a:txBody>
                  <a:tcPr>
                    <a:solidFill>
                      <a:schemeClr val="accent1">
                        <a:lumMod val="50000"/>
                      </a:schemeClr>
                    </a:solidFill>
                  </a:tcPr>
                </a:tc>
                <a:extLst>
                  <a:ext uri="{0D108BD9-81ED-4DB2-BD59-A6C34878D82A}">
                    <a16:rowId xmlns:a16="http://schemas.microsoft.com/office/drawing/2014/main" val="2010990206"/>
                  </a:ext>
                </a:extLst>
              </a:tr>
              <a:tr h="370840">
                <a:tc>
                  <a:txBody>
                    <a:bodyPr/>
                    <a:lstStyle/>
                    <a:p>
                      <a:pPr marL="285750" indent="-285750" algn="l">
                        <a:buFont typeface="Arial" panose="020B0604020202020204" pitchFamily="34" charset="0"/>
                        <a:buChar char="•"/>
                      </a:pPr>
                      <a:r>
                        <a:rPr lang="de-DE" dirty="0"/>
                        <a:t>Schüler arbeiten eigenverantwortlich</a:t>
                      </a:r>
                    </a:p>
                    <a:p>
                      <a:pPr marL="285750" indent="-285750" algn="l">
                        <a:buFont typeface="Arial" panose="020B0604020202020204" pitchFamily="34" charset="0"/>
                        <a:buChar char="•"/>
                      </a:pPr>
                      <a:r>
                        <a:rPr lang="de-DE" dirty="0"/>
                        <a:t>Schülerzentrierte Arbeitsweise</a:t>
                      </a:r>
                    </a:p>
                    <a:p>
                      <a:pPr marL="285750" indent="-285750" algn="l">
                        <a:buFont typeface="Arial" panose="020B0604020202020204" pitchFamily="34" charset="0"/>
                        <a:buChar char="•"/>
                      </a:pPr>
                      <a:r>
                        <a:rPr lang="de-DE" dirty="0"/>
                        <a:t>stärkere Auseinandersetzung mit dem Prozess</a:t>
                      </a:r>
                    </a:p>
                  </a:txBody>
                  <a:tcPr/>
                </a:tc>
                <a:tc>
                  <a:txBody>
                    <a:bodyPr/>
                    <a:lstStyle/>
                    <a:p>
                      <a:pPr marL="285750" indent="-285750" algn="l">
                        <a:buFont typeface="Arial" panose="020B0604020202020204" pitchFamily="34" charset="0"/>
                        <a:buChar char="•"/>
                      </a:pPr>
                      <a:r>
                        <a:rPr lang="de-DE" dirty="0"/>
                        <a:t>die Schüler könnten zu kompetitiv arbeiten, was zu einer Vernachlässigung des eigentlichen Prozesses führen kann</a:t>
                      </a:r>
                    </a:p>
                    <a:p>
                      <a:pPr marL="285750" indent="-285750" algn="l">
                        <a:buFont typeface="Arial" panose="020B0604020202020204" pitchFamily="34" charset="0"/>
                        <a:buChar char="•"/>
                      </a:pPr>
                      <a:r>
                        <a:rPr lang="de-DE" dirty="0"/>
                        <a:t>erhöhtes Konfliktpotenzial</a:t>
                      </a:r>
                    </a:p>
                  </a:txBody>
                  <a:tcPr/>
                </a:tc>
                <a:extLst>
                  <a:ext uri="{0D108BD9-81ED-4DB2-BD59-A6C34878D82A}">
                    <a16:rowId xmlns:a16="http://schemas.microsoft.com/office/drawing/2014/main" val="2704496284"/>
                  </a:ext>
                </a:extLst>
              </a:tr>
            </a:tbl>
          </a:graphicData>
        </a:graphic>
      </p:graphicFrame>
      <p:pic>
        <p:nvPicPr>
          <p:cNvPr id="3" name="Audio 2">
            <a:hlinkClick r:id="" action="ppaction://media"/>
            <a:extLst>
              <a:ext uri="{FF2B5EF4-FFF2-40B4-BE49-F238E27FC236}">
                <a16:creationId xmlns:a16="http://schemas.microsoft.com/office/drawing/2014/main" id="{31613C00-4B5B-4F4F-A07A-B8BAF76228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33989846"/>
      </p:ext>
    </p:extLst>
  </p:cSld>
  <p:clrMapOvr>
    <a:masterClrMapping/>
  </p:clrMapOvr>
  <mc:AlternateContent xmlns:mc="http://schemas.openxmlformats.org/markup-compatibility/2006" xmlns:p14="http://schemas.microsoft.com/office/powerpoint/2010/main">
    <mc:Choice Requires="p14">
      <p:transition spd="slow" p14:dur="2000" advTm="95361"/>
    </mc:Choice>
    <mc:Fallback xmlns="">
      <p:transition spd="slow" advTm="95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Egg </a:t>
            </a:r>
            <a:r>
              <a:rPr lang="de-DE" sz="3600" dirty="0" err="1">
                <a:latin typeface="Palatino Linotype" panose="02040502050505030304" pitchFamily="18" charset="0"/>
              </a:rPr>
              <a:t>Race</a:t>
            </a:r>
            <a:r>
              <a:rPr lang="de-DE" sz="3600" dirty="0">
                <a:latin typeface="Palatino Linotype" panose="02040502050505030304" pitchFamily="18" charset="0"/>
              </a:rPr>
              <a:t> - Beispiel</a:t>
            </a:r>
          </a:p>
        </p:txBody>
      </p:sp>
      <p:sp>
        <p:nvSpPr>
          <p:cNvPr id="14" name="Textfeld 13"/>
          <p:cNvSpPr txBox="1"/>
          <p:nvPr/>
        </p:nvSpPr>
        <p:spPr>
          <a:xfrm>
            <a:off x="610134" y="1469310"/>
            <a:ext cx="10830752" cy="3975677"/>
          </a:xfrm>
          <a:prstGeom prst="rect">
            <a:avLst/>
          </a:prstGeom>
          <a:noFill/>
        </p:spPr>
        <p:txBody>
          <a:bodyPr wrap="square" lIns="0" tIns="0" rIns="0" bIns="0" rtlCol="0">
            <a:noAutofit/>
          </a:bodyPr>
          <a:lstStyle/>
          <a:p>
            <a:pPr marL="285750" indent="-285750" defTabSz="604670">
              <a:buClr>
                <a:schemeClr val="accent1"/>
              </a:buClr>
              <a:buFont typeface="Arial" panose="020B0604020202020204" pitchFamily="34" charset="0"/>
              <a:buChar char="•"/>
              <a:defRPr/>
            </a:pPr>
            <a:endParaRPr lang="de-DE" sz="1600" dirty="0">
              <a:solidFill>
                <a:srgbClr val="002350"/>
              </a:solidFill>
            </a:endParaRPr>
          </a:p>
          <a:p>
            <a:pPr marL="285750" indent="-285750" defTabSz="604670">
              <a:buClr>
                <a:schemeClr val="accent1"/>
              </a:buClr>
              <a:buFont typeface="Arial" panose="020B0604020202020204" pitchFamily="34" charset="0"/>
              <a:buChar char="•"/>
              <a:defRPr/>
            </a:pPr>
            <a:endParaRPr lang="de-DE" sz="1600" dirty="0">
              <a:solidFill>
                <a:srgbClr val="002350"/>
              </a:solidFill>
            </a:endParaRPr>
          </a:p>
        </p:txBody>
      </p:sp>
    </p:spTree>
    <p:extLst>
      <p:ext uri="{BB962C8B-B14F-4D97-AF65-F5344CB8AC3E}">
        <p14:creationId xmlns:p14="http://schemas.microsoft.com/office/powerpoint/2010/main" val="1496482414"/>
      </p:ext>
    </p:extLst>
  </p:cSld>
  <p:clrMapOvr>
    <a:masterClrMapping/>
  </p:clrMapOvr>
  <mc:AlternateContent xmlns:mc="http://schemas.openxmlformats.org/markup-compatibility/2006" xmlns:p14="http://schemas.microsoft.com/office/powerpoint/2010/main">
    <mc:Choice Requires="p14">
      <p:transition spd="slow" p14:dur="2000" advTm="50061"/>
    </mc:Choice>
    <mc:Fallback xmlns="">
      <p:transition spd="slow" advTm="5006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Anwendungsbeispiele </a:t>
            </a:r>
          </a:p>
        </p:txBody>
      </p:sp>
      <p:sp>
        <p:nvSpPr>
          <p:cNvPr id="14" name="Textfeld 13"/>
          <p:cNvSpPr txBox="1"/>
          <p:nvPr/>
        </p:nvSpPr>
        <p:spPr>
          <a:xfrm>
            <a:off x="601368" y="1335233"/>
            <a:ext cx="11094095" cy="4426678"/>
          </a:xfrm>
          <a:prstGeom prst="rect">
            <a:avLst/>
          </a:prstGeom>
          <a:noFill/>
        </p:spPr>
        <p:txBody>
          <a:bodyPr wrap="square" lIns="0" tIns="0" rIns="0" bIns="0" rtlCol="0">
            <a:noAutofit/>
          </a:bodyPr>
          <a:lstStyle/>
          <a:p>
            <a:pPr defTabSz="604670">
              <a:buClr>
                <a:schemeClr val="accent1"/>
              </a:buClr>
              <a:defRPr/>
            </a:pPr>
            <a:endParaRPr lang="de-DE" sz="1600" b="1" dirty="0">
              <a:solidFill>
                <a:srgbClr val="002350"/>
              </a:solidFill>
            </a:endParaRPr>
          </a:p>
          <a:p>
            <a:pPr defTabSz="604670">
              <a:buClr>
                <a:schemeClr val="accent1"/>
              </a:buClr>
              <a:defRPr/>
            </a:pPr>
            <a:r>
              <a:rPr lang="de-DE" sz="1600" b="1" dirty="0">
                <a:solidFill>
                  <a:srgbClr val="002350"/>
                </a:solidFill>
              </a:rPr>
              <a:t>Phase: Experimente planen</a:t>
            </a:r>
          </a:p>
          <a:p>
            <a:pPr defTabSz="604670">
              <a:buClr>
                <a:schemeClr val="accent1"/>
              </a:buClr>
              <a:defRPr/>
            </a:pPr>
            <a:r>
              <a:rPr lang="de-DE" sz="1600" dirty="0">
                <a:solidFill>
                  <a:srgbClr val="002350"/>
                </a:solidFill>
              </a:rPr>
              <a:t>Thema: Neutralisationsreaktion</a:t>
            </a:r>
          </a:p>
          <a:p>
            <a:pPr defTabSz="604670">
              <a:buClr>
                <a:schemeClr val="accent1"/>
              </a:buClr>
              <a:defRPr/>
            </a:pPr>
            <a:r>
              <a:rPr lang="de-DE" sz="1600" dirty="0">
                <a:solidFill>
                  <a:srgbClr val="002350"/>
                </a:solidFill>
                <a:sym typeface="Wingdings" panose="05000000000000000000" pitchFamily="2" charset="2"/>
              </a:rPr>
              <a:t> </a:t>
            </a:r>
            <a:r>
              <a:rPr lang="de-DE" sz="1600" dirty="0">
                <a:solidFill>
                  <a:srgbClr val="002350"/>
                </a:solidFill>
              </a:rPr>
              <a:t>Aufgabe: Dir stehen eine Base und eine Säure unterschiedlicher Konzentration zur Verfügung. Überlege dir ein mögliches Experiment, um sie zu neutralisieren.</a:t>
            </a: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r>
              <a:rPr lang="de-DE" sz="1600" b="1" dirty="0">
                <a:solidFill>
                  <a:srgbClr val="002350"/>
                </a:solidFill>
              </a:rPr>
              <a:t>Phase: Vermutungen/ Hypothesen aufstellen</a:t>
            </a:r>
          </a:p>
          <a:p>
            <a:pPr defTabSz="604670">
              <a:buClr>
                <a:schemeClr val="accent1"/>
              </a:buClr>
              <a:defRPr/>
            </a:pPr>
            <a:r>
              <a:rPr lang="de-DE" sz="1600" dirty="0">
                <a:solidFill>
                  <a:srgbClr val="002350"/>
                </a:solidFill>
              </a:rPr>
              <a:t>Thema: Eigenschaften von Säuren/Basen</a:t>
            </a:r>
          </a:p>
          <a:p>
            <a:pPr defTabSz="604670">
              <a:buClr>
                <a:schemeClr val="accent1"/>
              </a:buClr>
              <a:defRPr/>
            </a:pPr>
            <a:r>
              <a:rPr lang="de-DE" sz="1600" dirty="0">
                <a:solidFill>
                  <a:srgbClr val="002350"/>
                </a:solidFill>
              </a:rPr>
              <a:t>Ausgangssituation: Lehrkraft bringt einen verkalkten Wasserkocher mit. </a:t>
            </a:r>
          </a:p>
          <a:p>
            <a:pPr marL="1200150" lvl="2" indent="-285750" defTabSz="604670">
              <a:buClr>
                <a:schemeClr val="accent1"/>
              </a:buClr>
              <a:buFont typeface="Arial" panose="020B0604020202020204" pitchFamily="34" charset="0"/>
              <a:buChar char="•"/>
              <a:defRPr/>
            </a:pPr>
            <a:r>
              <a:rPr lang="de-DE" sz="1600" dirty="0">
                <a:solidFill>
                  <a:srgbClr val="002350"/>
                </a:solidFill>
              </a:rPr>
              <a:t>Was ist im Wasserkocher zu sehen? </a:t>
            </a:r>
            <a:r>
              <a:rPr lang="de-DE" sz="1600" dirty="0">
                <a:solidFill>
                  <a:srgbClr val="002350"/>
                </a:solidFill>
                <a:sym typeface="Wingdings" panose="05000000000000000000" pitchFamily="2" charset="2"/>
              </a:rPr>
              <a:t> Kalk</a:t>
            </a:r>
          </a:p>
          <a:p>
            <a:pPr marL="1200150" lvl="2"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Was ist Kalk?  Formel, Eigenschaften</a:t>
            </a:r>
          </a:p>
          <a:p>
            <a:pPr marL="1200150" lvl="2"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Wie entsteht Kalk?  Temperatur, Bestandteile des Wassers</a:t>
            </a:r>
          </a:p>
          <a:p>
            <a:pPr marL="1200150" lvl="2"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Welche negativen Auswirkungen besitzt Kalk im Wasserkocher?</a:t>
            </a:r>
          </a:p>
          <a:p>
            <a:pPr marL="1200150" lvl="2" indent="-285750" defTabSz="604670">
              <a:buClr>
                <a:schemeClr val="accent1"/>
              </a:buClr>
              <a:buFont typeface="Arial" panose="020B0604020202020204" pitchFamily="34" charset="0"/>
              <a:buChar char="•"/>
              <a:defRPr/>
            </a:pPr>
            <a:r>
              <a:rPr lang="de-DE" sz="1600" dirty="0">
                <a:solidFill>
                  <a:srgbClr val="002350"/>
                </a:solidFill>
                <a:sym typeface="Wingdings" panose="05000000000000000000" pitchFamily="2" charset="2"/>
              </a:rPr>
              <a:t>Hauptproblem: Wie kann Kalk entfernt werden? </a:t>
            </a:r>
          </a:p>
          <a:p>
            <a:pPr lvl="2" defTabSz="604670">
              <a:buClr>
                <a:schemeClr val="accent1"/>
              </a:buClr>
              <a:defRPr/>
            </a:pPr>
            <a:r>
              <a:rPr lang="de-DE" sz="1600" dirty="0">
                <a:solidFill>
                  <a:srgbClr val="002350"/>
                </a:solidFill>
                <a:sym typeface="Wingdings" panose="05000000000000000000" pitchFamily="2" charset="2"/>
              </a:rPr>
              <a:t> Die Schüler stellen Vermutungen auf und überprüfen sie anhand von Experimenten.</a:t>
            </a: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p:txBody>
      </p:sp>
      <p:pic>
        <p:nvPicPr>
          <p:cNvPr id="2" name="Audio 1">
            <a:hlinkClick r:id="" action="ppaction://media"/>
            <a:extLst>
              <a:ext uri="{FF2B5EF4-FFF2-40B4-BE49-F238E27FC236}">
                <a16:creationId xmlns:a16="http://schemas.microsoft.com/office/drawing/2014/main" id="{6D353CA6-BC98-F242-A03E-62B9CFDF45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7858737"/>
      </p:ext>
    </p:extLst>
  </p:cSld>
  <p:clrMapOvr>
    <a:masterClrMapping/>
  </p:clrMapOvr>
  <mc:AlternateContent xmlns:mc="http://schemas.openxmlformats.org/markup-compatibility/2006" xmlns:p14="http://schemas.microsoft.com/office/powerpoint/2010/main">
    <mc:Choice Requires="p14">
      <p:transition spd="slow" p14:dur="2000" advTm="95906"/>
    </mc:Choice>
    <mc:Fallback xmlns="">
      <p:transition spd="slow" advTm="9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9"/>
          <p:cNvCxnSpPr/>
          <p:nvPr/>
        </p:nvCxnSpPr>
        <p:spPr>
          <a:xfrm>
            <a:off x="604615" y="452669"/>
            <a:ext cx="616703"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01368" y="596592"/>
            <a:ext cx="10839518" cy="484355"/>
          </a:xfrm>
          <a:prstGeom prst="rect">
            <a:avLst/>
          </a:prstGeom>
          <a:noFill/>
        </p:spPr>
        <p:txBody>
          <a:bodyPr wrap="square" lIns="0" tIns="0" rIns="0" bIns="0" rtlCol="0">
            <a:noAutofit/>
          </a:bodyPr>
          <a:lstStyle/>
          <a:p>
            <a:r>
              <a:rPr lang="de-DE" sz="3600" dirty="0">
                <a:latin typeface="Palatino Linotype" panose="02040502050505030304" pitchFamily="18" charset="0"/>
              </a:rPr>
              <a:t>Anwendungsbeispiele </a:t>
            </a:r>
          </a:p>
        </p:txBody>
      </p:sp>
      <p:sp>
        <p:nvSpPr>
          <p:cNvPr id="14" name="Textfeld 13"/>
          <p:cNvSpPr txBox="1"/>
          <p:nvPr/>
        </p:nvSpPr>
        <p:spPr>
          <a:xfrm>
            <a:off x="601368" y="1335232"/>
            <a:ext cx="11094095" cy="4644735"/>
          </a:xfrm>
          <a:prstGeom prst="rect">
            <a:avLst/>
          </a:prstGeom>
          <a:noFill/>
        </p:spPr>
        <p:txBody>
          <a:bodyPr wrap="square" lIns="0" tIns="0" rIns="0" bIns="0" rtlCol="0">
            <a:noAutofit/>
          </a:bodyPr>
          <a:lstStyle/>
          <a:p>
            <a:pPr defTabSz="604670">
              <a:buClr>
                <a:schemeClr val="accent1"/>
              </a:buClr>
              <a:defRPr/>
            </a:pPr>
            <a:r>
              <a:rPr lang="de-DE" sz="1600" b="1" dirty="0">
                <a:solidFill>
                  <a:srgbClr val="002350"/>
                </a:solidFill>
              </a:rPr>
              <a:t>Phase: Fragen erarbeiten/formulieren</a:t>
            </a:r>
          </a:p>
          <a:p>
            <a:pPr defTabSz="604670">
              <a:buClr>
                <a:schemeClr val="accent1"/>
              </a:buClr>
              <a:defRPr/>
            </a:pPr>
            <a:r>
              <a:rPr lang="de-DE" sz="1600" dirty="0">
                <a:solidFill>
                  <a:srgbClr val="002350"/>
                </a:solidFill>
              </a:rPr>
              <a:t>Thema: Korrosion</a:t>
            </a:r>
          </a:p>
          <a:p>
            <a:pPr defTabSz="604670">
              <a:buClr>
                <a:schemeClr val="accent1"/>
              </a:buClr>
              <a:defRPr/>
            </a:pPr>
            <a:r>
              <a:rPr lang="de-DE" sz="1600" dirty="0">
                <a:solidFill>
                  <a:srgbClr val="002350"/>
                </a:solidFill>
              </a:rPr>
              <a:t>Lernausgangslage: Die Schüler kennen das Wesen der Redoxreaktion und den erweiterten Redoxbegriff.</a:t>
            </a:r>
          </a:p>
          <a:p>
            <a:pPr defTabSz="604670">
              <a:buClr>
                <a:schemeClr val="accent1"/>
              </a:buClr>
              <a:defRPr/>
            </a:pPr>
            <a:r>
              <a:rPr lang="de-DE" sz="1600" dirty="0">
                <a:solidFill>
                  <a:srgbClr val="002350"/>
                </a:solidFill>
              </a:rPr>
              <a:t>Ausgangssituation: </a:t>
            </a:r>
          </a:p>
          <a:p>
            <a:pPr defTabSz="604670">
              <a:buClr>
                <a:schemeClr val="accent1"/>
              </a:buClr>
              <a:defRPr/>
            </a:pPr>
            <a:r>
              <a:rPr lang="de-DE" sz="1600" dirty="0">
                <a:solidFill>
                  <a:srgbClr val="002350"/>
                </a:solidFill>
              </a:rPr>
              <a:t>Die Lehrkraft bringt mehrere rostige Utensilien (Nagel, Fahrradblech, …) mit.</a:t>
            </a:r>
          </a:p>
          <a:p>
            <a:pPr defTabSz="604670">
              <a:buClr>
                <a:schemeClr val="accent1"/>
              </a:buClr>
              <a:defRPr/>
            </a:pPr>
            <a:r>
              <a:rPr lang="de-DE" sz="1600" dirty="0">
                <a:solidFill>
                  <a:srgbClr val="002350"/>
                </a:solidFill>
              </a:rPr>
              <a:t>Aufgabe: Überlegt euch mehrere Problem-Fragestellungen zum Thema Korrosion.</a:t>
            </a:r>
          </a:p>
          <a:p>
            <a:pPr defTabSz="604670">
              <a:buClr>
                <a:schemeClr val="accent1"/>
              </a:buClr>
              <a:defRPr/>
            </a:pPr>
            <a:r>
              <a:rPr lang="de-DE" sz="1600" dirty="0">
                <a:solidFill>
                  <a:srgbClr val="002350"/>
                </a:solidFill>
              </a:rPr>
              <a:t>Mögliche Fragen: </a:t>
            </a:r>
          </a:p>
          <a:p>
            <a:pPr defTabSz="604670">
              <a:buClr>
                <a:schemeClr val="accent1"/>
              </a:buClr>
              <a:defRPr/>
            </a:pPr>
            <a:r>
              <a:rPr lang="de-DE" sz="1600" dirty="0">
                <a:solidFill>
                  <a:srgbClr val="002350"/>
                </a:solidFill>
              </a:rPr>
              <a:t>Was ist Rost, wie entsteht er?</a:t>
            </a:r>
          </a:p>
          <a:p>
            <a:pPr defTabSz="604670">
              <a:buClr>
                <a:schemeClr val="accent1"/>
              </a:buClr>
              <a:defRPr/>
            </a:pPr>
            <a:r>
              <a:rPr lang="de-DE" sz="1600" dirty="0">
                <a:solidFill>
                  <a:srgbClr val="002350"/>
                </a:solidFill>
              </a:rPr>
              <a:t>Korrodieren alle Metalle?</a:t>
            </a:r>
          </a:p>
          <a:p>
            <a:pPr defTabSz="604670">
              <a:buClr>
                <a:schemeClr val="accent1"/>
              </a:buClr>
              <a:defRPr/>
            </a:pPr>
            <a:r>
              <a:rPr lang="de-DE" sz="1600" dirty="0">
                <a:solidFill>
                  <a:srgbClr val="002350"/>
                </a:solidFill>
              </a:rPr>
              <a:t>Wie kann gegen Rost vorgegangen werden?</a:t>
            </a:r>
          </a:p>
          <a:p>
            <a:pPr defTabSz="604670">
              <a:buClr>
                <a:schemeClr val="accent1"/>
              </a:buClr>
              <a:defRPr/>
            </a:pPr>
            <a:endParaRPr lang="de-DE" sz="1600" dirty="0">
              <a:solidFill>
                <a:srgbClr val="002350"/>
              </a:solidFill>
            </a:endParaRPr>
          </a:p>
          <a:p>
            <a:pPr defTabSz="604670">
              <a:buClr>
                <a:schemeClr val="accent1"/>
              </a:buClr>
              <a:defRPr/>
            </a:pPr>
            <a:r>
              <a:rPr lang="de-DE" sz="1600" b="1" dirty="0">
                <a:solidFill>
                  <a:srgbClr val="002350"/>
                </a:solidFill>
              </a:rPr>
              <a:t>Phase: Untersuchungen/ Experimente durchführen</a:t>
            </a:r>
          </a:p>
          <a:p>
            <a:pPr defTabSz="604670">
              <a:buClr>
                <a:schemeClr val="accent1"/>
              </a:buClr>
              <a:defRPr/>
            </a:pPr>
            <a:r>
              <a:rPr lang="de-DE" sz="1600" dirty="0">
                <a:solidFill>
                  <a:srgbClr val="002350"/>
                </a:solidFill>
              </a:rPr>
              <a:t>Thema: Ionennachweise (Ende 8.Klasse)</a:t>
            </a:r>
          </a:p>
          <a:p>
            <a:pPr defTabSz="604670">
              <a:buClr>
                <a:schemeClr val="accent1"/>
              </a:buClr>
              <a:defRPr/>
            </a:pPr>
            <a:r>
              <a:rPr lang="de-DE" sz="1600" dirty="0">
                <a:solidFill>
                  <a:srgbClr val="002350"/>
                </a:solidFill>
              </a:rPr>
              <a:t>Lernausgangslage: Die Schüler kennen die Ionennachweise aus den vorherigen Stunden. </a:t>
            </a:r>
          </a:p>
          <a:p>
            <a:pPr defTabSz="604670">
              <a:buClr>
                <a:schemeClr val="accent1"/>
              </a:buClr>
              <a:defRPr/>
            </a:pPr>
            <a:r>
              <a:rPr lang="de-DE" sz="1600" dirty="0">
                <a:solidFill>
                  <a:srgbClr val="002350"/>
                </a:solidFill>
              </a:rPr>
              <a:t>Aufgabe: Weise nach, aus welchen Ionen dein vorliegendes Salz besteht. </a:t>
            </a:r>
          </a:p>
          <a:p>
            <a:pPr defTabSz="604670">
              <a:buClr>
                <a:schemeClr val="accent1"/>
              </a:buClr>
              <a:defRPr/>
            </a:pPr>
            <a:endParaRPr lang="de-DE" sz="1600" dirty="0">
              <a:solidFill>
                <a:srgbClr val="002350"/>
              </a:solidFill>
            </a:endParaRPr>
          </a:p>
          <a:p>
            <a:pPr defTabSz="604670">
              <a:buClr>
                <a:schemeClr val="accent1"/>
              </a:buClr>
              <a:defRPr/>
            </a:pPr>
            <a:r>
              <a:rPr lang="de-DE" sz="1600" b="1" dirty="0">
                <a:solidFill>
                  <a:srgbClr val="002350"/>
                </a:solidFill>
              </a:rPr>
              <a:t>Phase: Ergebnisse auswerten</a:t>
            </a:r>
          </a:p>
          <a:p>
            <a:pPr defTabSz="604670">
              <a:buClr>
                <a:schemeClr val="accent1"/>
              </a:buClr>
              <a:defRPr/>
            </a:pPr>
            <a:r>
              <a:rPr lang="de-DE" sz="1600" dirty="0">
                <a:solidFill>
                  <a:srgbClr val="002350"/>
                </a:solidFill>
              </a:rPr>
              <a:t>Aufgabe: Werte die vorliegenden Messdaten zu … aus.</a:t>
            </a: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r>
              <a:rPr lang="de-DE" sz="1600" dirty="0">
                <a:solidFill>
                  <a:srgbClr val="002350"/>
                </a:solidFill>
              </a:rPr>
              <a:t> </a:t>
            </a: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r>
              <a:rPr lang="de-DE" sz="1600" dirty="0">
                <a:solidFill>
                  <a:srgbClr val="002350"/>
                </a:solidFill>
              </a:rPr>
              <a:t> </a:t>
            </a: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a:p>
            <a:pPr defTabSz="604670">
              <a:buClr>
                <a:schemeClr val="accent1"/>
              </a:buClr>
              <a:defRPr/>
            </a:pPr>
            <a:endParaRPr lang="de-DE" sz="1600" dirty="0">
              <a:solidFill>
                <a:srgbClr val="002350"/>
              </a:solidFill>
            </a:endParaRPr>
          </a:p>
        </p:txBody>
      </p:sp>
      <p:pic>
        <p:nvPicPr>
          <p:cNvPr id="2" name="Audio 1">
            <a:hlinkClick r:id="" action="ppaction://media"/>
            <a:extLst>
              <a:ext uri="{FF2B5EF4-FFF2-40B4-BE49-F238E27FC236}">
                <a16:creationId xmlns:a16="http://schemas.microsoft.com/office/drawing/2014/main" id="{687DF5FF-0C28-904E-9B94-B034023A73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66513808"/>
      </p:ext>
    </p:extLst>
  </p:cSld>
  <p:clrMapOvr>
    <a:masterClrMapping/>
  </p:clrMapOvr>
  <mc:AlternateContent xmlns:mc="http://schemas.openxmlformats.org/markup-compatibility/2006" xmlns:p14="http://schemas.microsoft.com/office/powerpoint/2010/main">
    <mc:Choice Requires="p14">
      <p:transition spd="slow" p14:dur="2000" advTm="72384"/>
    </mc:Choice>
    <mc:Fallback xmlns="">
      <p:transition spd="slow" advTm="7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5B916-03F7-412F-99FA-535102E4EB1A}"/>
              </a:ext>
            </a:extLst>
          </p:cNvPr>
          <p:cNvSpPr>
            <a:spLocks noGrp="1"/>
          </p:cNvSpPr>
          <p:nvPr>
            <p:ph type="title"/>
          </p:nvPr>
        </p:nvSpPr>
        <p:spPr/>
        <p:txBody>
          <a:bodyPr/>
          <a:lstStyle/>
          <a:p>
            <a:r>
              <a:rPr lang="de-DE" dirty="0">
                <a:latin typeface="Roboto Condensed" panose="02000000000000000000" pitchFamily="2" charset="0"/>
                <a:ea typeface="Roboto Condensed" panose="02000000000000000000" pitchFamily="2" charset="0"/>
              </a:rPr>
              <a:t>Abbildungsverzeichnis</a:t>
            </a:r>
          </a:p>
        </p:txBody>
      </p:sp>
      <p:sp>
        <p:nvSpPr>
          <p:cNvPr id="3" name="Inhaltsplatzhalter 2">
            <a:extLst>
              <a:ext uri="{FF2B5EF4-FFF2-40B4-BE49-F238E27FC236}">
                <a16:creationId xmlns:a16="http://schemas.microsoft.com/office/drawing/2014/main" id="{58821854-AF21-4D39-A9A2-A0FA98ECE17B}"/>
              </a:ext>
            </a:extLst>
          </p:cNvPr>
          <p:cNvSpPr>
            <a:spLocks noGrp="1"/>
          </p:cNvSpPr>
          <p:nvPr>
            <p:ph idx="1"/>
          </p:nvPr>
        </p:nvSpPr>
        <p:spPr/>
        <p:txBody>
          <a:bodyPr/>
          <a:lstStyle/>
          <a:p>
            <a:r>
              <a:rPr lang="de-DE" sz="1600" dirty="0">
                <a:latin typeface="Roboto Condensed" panose="02000000000000000000" pitchFamily="2" charset="0"/>
                <a:ea typeface="Roboto Condensed" panose="02000000000000000000" pitchFamily="2" charset="0"/>
              </a:rPr>
              <a:t>[1] https://www.deutsche-apotheker-zeitung.de/news/artikel/2020/08/26/versender-profitieren-ueberproportional</a:t>
            </a:r>
          </a:p>
          <a:p>
            <a:r>
              <a:rPr lang="de-DE" sz="1600" dirty="0">
                <a:latin typeface="Roboto Condensed" panose="02000000000000000000" pitchFamily="2" charset="0"/>
                <a:ea typeface="Roboto Condensed" panose="02000000000000000000" pitchFamily="2" charset="0"/>
              </a:rPr>
              <a:t>[2] https://www.umweltbundesamt.de/themen/chemikalien/wasch-reinigungsmittel</a:t>
            </a:r>
          </a:p>
          <a:p>
            <a:r>
              <a:rPr lang="de-DE" sz="1600" dirty="0">
                <a:latin typeface="Roboto Condensed" panose="02000000000000000000" pitchFamily="2" charset="0"/>
                <a:ea typeface="Roboto Condensed" panose="02000000000000000000" pitchFamily="2" charset="0"/>
              </a:rPr>
              <a:t>[3] https://www.praxisvita.de/biologische-waschmittel-sehr-trockene-haut-was-wirklich-hilft-3836.html</a:t>
            </a:r>
          </a:p>
          <a:p>
            <a:r>
              <a:rPr lang="de-DE" sz="1600" dirty="0">
                <a:latin typeface="Roboto Condensed" panose="02000000000000000000" pitchFamily="2" charset="0"/>
                <a:ea typeface="Roboto Condensed" panose="02000000000000000000" pitchFamily="2" charset="0"/>
              </a:rPr>
              <a:t>[4] https://www.sallys-shop.de/Sallys-Duo-Messer-Set-Nakiri-Masuta-Santoku</a:t>
            </a:r>
          </a:p>
        </p:txBody>
      </p:sp>
    </p:spTree>
    <p:extLst>
      <p:ext uri="{BB962C8B-B14F-4D97-AF65-F5344CB8AC3E}">
        <p14:creationId xmlns:p14="http://schemas.microsoft.com/office/powerpoint/2010/main" val="1520833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 y="-3"/>
            <a:ext cx="12215916" cy="60000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4" name="Picture 3" descr="T:\mav\Corporate Design\Originaldaten\CD_FSU\PowerPoint\PPP_Präsident\bilder\uni_siegel_blau.png"/>
          <p:cNvPicPr>
            <a:picLocks noChangeAspect="1" noChangeArrowheads="1"/>
          </p:cNvPicPr>
          <p:nvPr/>
        </p:nvPicPr>
        <p:blipFill rotWithShape="1">
          <a:blip r:embed="rId5">
            <a:extLst>
              <a:ext uri="{28A0092B-C50C-407E-A947-70E740481C1C}">
                <a14:useLocalDpi xmlns:a14="http://schemas.microsoft.com/office/drawing/2010/main" val="0"/>
              </a:ext>
            </a:extLst>
          </a:blip>
          <a:srcRect l="-5663" t="10878" r="22089" b="26902"/>
          <a:stretch/>
        </p:blipFill>
        <p:spPr bwMode="auto">
          <a:xfrm>
            <a:off x="4149024" y="0"/>
            <a:ext cx="8059200" cy="60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600000" y="3921760"/>
            <a:ext cx="5496000" cy="143022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6" name="Gerade Verbindung 15"/>
          <p:cNvCxnSpPr/>
          <p:nvPr/>
        </p:nvCxnSpPr>
        <p:spPr>
          <a:xfrm>
            <a:off x="887948" y="4246105"/>
            <a:ext cx="48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887949" y="4358640"/>
            <a:ext cx="4781332" cy="943848"/>
          </a:xfrm>
          <a:prstGeom prst="rect">
            <a:avLst/>
          </a:prstGeom>
          <a:noFill/>
        </p:spPr>
        <p:txBody>
          <a:bodyPr wrap="square" lIns="0" tIns="0" rIns="0" bIns="0" rtlCol="0">
            <a:noAutofit/>
          </a:bodyPr>
          <a:lstStyle/>
          <a:p>
            <a:r>
              <a:rPr lang="de-DE" sz="2667" dirty="0">
                <a:latin typeface="Palatino Linotype" panose="02040502050505030304" pitchFamily="18" charset="0"/>
              </a:rPr>
              <a:t>Vielen Dank </a:t>
            </a:r>
          </a:p>
          <a:p>
            <a:r>
              <a:rPr lang="de-DE" sz="2667" dirty="0">
                <a:latin typeface="Palatino Linotype" panose="02040502050505030304" pitchFamily="18" charset="0"/>
              </a:rPr>
              <a:t>für Ihre Aufmerksamkeit!</a:t>
            </a:r>
          </a:p>
        </p:txBody>
      </p:sp>
      <p:pic>
        <p:nvPicPr>
          <p:cNvPr id="8" name="Audio 7">
            <a:hlinkClick r:id="" action="ppaction://media"/>
            <a:extLst>
              <a:ext uri="{FF2B5EF4-FFF2-40B4-BE49-F238E27FC236}">
                <a16:creationId xmlns:a16="http://schemas.microsoft.com/office/drawing/2014/main" id="{EDE429DB-27F9-2740-9B98-FE674FC725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5361565"/>
      </p:ext>
    </p:extLst>
  </p:cSld>
  <p:clrMapOvr>
    <a:masterClrMapping/>
  </p:clrMapOvr>
  <mc:AlternateContent xmlns:mc="http://schemas.openxmlformats.org/markup-compatibility/2006" xmlns:p14="http://schemas.microsoft.com/office/powerpoint/2010/main">
    <mc:Choice Requires="p14">
      <p:transition spd="slow" p14:dur="2000" advTm="71375"/>
    </mc:Choice>
    <mc:Fallback xmlns="">
      <p:transition spd="slow" advTm="7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6538D87-A7FD-4F76-B3E3-755853ACB6D9}"/>
              </a:ext>
            </a:extLst>
          </p:cNvPr>
          <p:cNvSpPr txBox="1"/>
          <p:nvPr/>
        </p:nvSpPr>
        <p:spPr>
          <a:xfrm>
            <a:off x="1905000" y="2895600"/>
            <a:ext cx="9210675" cy="369332"/>
          </a:xfrm>
          <a:prstGeom prst="rect">
            <a:avLst/>
          </a:prstGeom>
          <a:noFill/>
        </p:spPr>
        <p:txBody>
          <a:bodyPr wrap="square" rtlCol="0">
            <a:spAutoFit/>
          </a:bodyPr>
          <a:lstStyle/>
          <a:p>
            <a:r>
              <a:rPr lang="de-DE" dirty="0"/>
              <a:t>Platzhalter – hier befinden sich Weiterleitungen von Interaktionen während der Präsentation</a:t>
            </a:r>
          </a:p>
        </p:txBody>
      </p:sp>
    </p:spTree>
    <p:extLst>
      <p:ext uri="{BB962C8B-B14F-4D97-AF65-F5344CB8AC3E}">
        <p14:creationId xmlns:p14="http://schemas.microsoft.com/office/powerpoint/2010/main" val="263610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6538D87-A7FD-4F76-B3E3-755853ACB6D9}"/>
              </a:ext>
            </a:extLst>
          </p:cNvPr>
          <p:cNvSpPr txBox="1"/>
          <p:nvPr/>
        </p:nvSpPr>
        <p:spPr>
          <a:xfrm>
            <a:off x="1905000" y="2895600"/>
            <a:ext cx="9210675" cy="369332"/>
          </a:xfrm>
          <a:prstGeom prst="rect">
            <a:avLst/>
          </a:prstGeom>
          <a:noFill/>
        </p:spPr>
        <p:txBody>
          <a:bodyPr wrap="square" rtlCol="0">
            <a:spAutoFit/>
          </a:bodyPr>
          <a:lstStyle/>
          <a:p>
            <a:r>
              <a:rPr lang="de-DE" dirty="0"/>
              <a:t>Platzhalter – hier befinden sich Weiterleitungen von Interaktionen während der Präsentation</a:t>
            </a:r>
          </a:p>
        </p:txBody>
      </p:sp>
    </p:spTree>
    <p:extLst>
      <p:ext uri="{BB962C8B-B14F-4D97-AF65-F5344CB8AC3E}">
        <p14:creationId xmlns:p14="http://schemas.microsoft.com/office/powerpoint/2010/main" val="2643024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6538D87-A7FD-4F76-B3E3-755853ACB6D9}"/>
              </a:ext>
            </a:extLst>
          </p:cNvPr>
          <p:cNvSpPr txBox="1"/>
          <p:nvPr/>
        </p:nvSpPr>
        <p:spPr>
          <a:xfrm>
            <a:off x="1905000" y="2895600"/>
            <a:ext cx="9210675" cy="369332"/>
          </a:xfrm>
          <a:prstGeom prst="rect">
            <a:avLst/>
          </a:prstGeom>
          <a:noFill/>
        </p:spPr>
        <p:txBody>
          <a:bodyPr wrap="square" rtlCol="0">
            <a:spAutoFit/>
          </a:bodyPr>
          <a:lstStyle/>
          <a:p>
            <a:r>
              <a:rPr lang="de-DE" dirty="0"/>
              <a:t>Platzhalter – hier befinden sich Weiterleitungen von Interaktionen während der Präsentation</a:t>
            </a:r>
          </a:p>
        </p:txBody>
      </p:sp>
    </p:spTree>
    <p:extLst>
      <p:ext uri="{BB962C8B-B14F-4D97-AF65-F5344CB8AC3E}">
        <p14:creationId xmlns:p14="http://schemas.microsoft.com/office/powerpoint/2010/main" val="2714035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902557" y="452669"/>
            <a:ext cx="590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902555" y="596832"/>
            <a:ext cx="6680903" cy="410125"/>
          </a:xfrm>
          <a:prstGeom prst="rect">
            <a:avLst/>
          </a:prstGeom>
          <a:noFill/>
        </p:spPr>
        <p:txBody>
          <a:bodyPr wrap="square" lIns="0" tIns="0" rIns="0" bIns="0" rtlCol="0">
            <a:noAutofit/>
          </a:bodyPr>
          <a:lstStyle/>
          <a:p>
            <a:r>
              <a:rPr lang="de-DE" sz="2667" dirty="0">
                <a:latin typeface="Palatino Linotype" panose="02040502050505030304" pitchFamily="18" charset="0"/>
              </a:rPr>
              <a:t>„Forschen“ im Chemieunterricht</a:t>
            </a:r>
          </a:p>
        </p:txBody>
      </p:sp>
      <p:sp>
        <p:nvSpPr>
          <p:cNvPr id="16" name="Textfeld 15"/>
          <p:cNvSpPr txBox="1"/>
          <p:nvPr/>
        </p:nvSpPr>
        <p:spPr>
          <a:xfrm>
            <a:off x="4893734" y="1440000"/>
            <a:ext cx="6083300" cy="4294051"/>
          </a:xfrm>
          <a:prstGeom prst="rect">
            <a:avLst/>
          </a:prstGeom>
          <a:noFill/>
        </p:spPr>
        <p:txBody>
          <a:bodyPr wrap="square" lIns="0" tIns="0" rIns="0" bIns="0" numCol="1" spcCol="144000" rtlCol="0">
            <a:noAutofit/>
          </a:bodyPr>
          <a:lstStyle/>
          <a:p>
            <a:pPr>
              <a:buClr>
                <a:schemeClr val="accent1"/>
              </a:buClr>
            </a:pPr>
            <a:r>
              <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rPr>
              <a:t>Naturwissenschaftliche Forschung</a:t>
            </a:r>
          </a:p>
          <a:p>
            <a:pPr algn="just">
              <a:buClr>
                <a:schemeClr val="accent1"/>
              </a:buClr>
            </a:pPr>
            <a:r>
              <a:rPr lang="de-DE" sz="1600" dirty="0"/>
              <a:t>Im Rahmen naturwissenschaftlicher Forschung sollen Forschungsfragen (experimentell) beantwortet werden. Die Forschungsprozesse sind meist sehr komplex, haben einen stark wiederholenden Charakter und sind ergebnisoffen.</a:t>
            </a:r>
          </a:p>
          <a:p>
            <a:pPr>
              <a:buClr>
                <a:schemeClr val="accent1"/>
              </a:buClr>
            </a:pPr>
            <a:endParaRPr lang="de-DE" altLang="de-DE" sz="1600" dirty="0">
              <a:solidFill>
                <a:srgbClr val="002350"/>
              </a:solidFill>
            </a:endParaRPr>
          </a:p>
          <a:p>
            <a:pPr>
              <a:buClr>
                <a:schemeClr val="accent1"/>
              </a:buClr>
            </a:pPr>
            <a:r>
              <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rPr>
              <a:t>Forschungspraxis in der Schule</a:t>
            </a:r>
          </a:p>
          <a:p>
            <a:pPr algn="just">
              <a:buClr>
                <a:schemeClr val="accent1"/>
              </a:buClr>
            </a:pPr>
            <a:r>
              <a:rPr lang="de-DE" altLang="de-DE" sz="1600" dirty="0">
                <a:solidFill>
                  <a:srgbClr val="002350"/>
                </a:solidFill>
              </a:rPr>
              <a:t>Lernende sollen durch den Schulunterricht eine naturwissenschaftliche Grundbildung erlangen. Schulbasiertes (experimentelles) Forschen dient nicht der grundlegenden Erkenntnisgewinnung, sondern der Gewinnung (für die Lernenden) neuer Erkenntnisse, die sinnvoll in deren Alltag übertragen werden können.</a:t>
            </a:r>
          </a:p>
        </p:txBody>
      </p:sp>
      <p:pic>
        <p:nvPicPr>
          <p:cNvPr id="3" name="Grafik 2" descr="Ein Bild, das Uhr enthält.&#10;&#10;Automatisch generierte Beschreibung">
            <a:extLst>
              <a:ext uri="{FF2B5EF4-FFF2-40B4-BE49-F238E27FC236}">
                <a16:creationId xmlns:a16="http://schemas.microsoft.com/office/drawing/2014/main" id="{924AB90F-7853-47F8-8E86-680B39E181B4}"/>
              </a:ext>
            </a:extLst>
          </p:cNvPr>
          <p:cNvPicPr>
            <a:picLocks noChangeAspect="1"/>
          </p:cNvPicPr>
          <p:nvPr/>
        </p:nvPicPr>
        <p:blipFill>
          <a:blip r:embed="rId5"/>
          <a:stretch>
            <a:fillRect/>
          </a:stretch>
        </p:blipFill>
        <p:spPr>
          <a:xfrm>
            <a:off x="0" y="0"/>
            <a:ext cx="4550229" cy="5978592"/>
          </a:xfrm>
          <a:prstGeom prst="rect">
            <a:avLst/>
          </a:prstGeom>
        </p:spPr>
      </p:pic>
      <p:pic>
        <p:nvPicPr>
          <p:cNvPr id="2" name="Audio 1">
            <a:hlinkClick r:id="" action="ppaction://media"/>
            <a:extLst>
              <a:ext uri="{FF2B5EF4-FFF2-40B4-BE49-F238E27FC236}">
                <a16:creationId xmlns:a16="http://schemas.microsoft.com/office/drawing/2014/main" id="{4690F5BB-6232-C449-AA9F-F12EDAA143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57559992"/>
      </p:ext>
    </p:extLst>
  </p:cSld>
  <p:clrMapOvr>
    <a:masterClrMapping/>
  </p:clrMapOvr>
  <mc:AlternateContent xmlns:mc="http://schemas.openxmlformats.org/markup-compatibility/2006" xmlns:p14="http://schemas.microsoft.com/office/powerpoint/2010/main">
    <mc:Choice Requires="p14">
      <p:transition spd="slow" p14:dur="2000" advTm="74065"/>
    </mc:Choice>
    <mc:Fallback xmlns="">
      <p:transition spd="slow" advTm="7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613291" y="595320"/>
            <a:ext cx="7923227" cy="877880"/>
          </a:xfrm>
          <a:prstGeom prst="rect">
            <a:avLst/>
          </a:prstGeom>
          <a:noFill/>
        </p:spPr>
        <p:txBody>
          <a:bodyPr wrap="square" lIns="0" tIns="0" rIns="0" bIns="0" rtlCol="0">
            <a:noAutofit/>
          </a:bodyPr>
          <a:lstStyle/>
          <a:p>
            <a:r>
              <a:rPr lang="de-DE" sz="2667" dirty="0">
                <a:latin typeface="Palatino Linotype" panose="02040502050505030304" pitchFamily="18" charset="0"/>
              </a:rPr>
              <a:t>„Forschen“ im Chemieunterricht</a:t>
            </a:r>
          </a:p>
        </p:txBody>
      </p:sp>
      <p:sp>
        <p:nvSpPr>
          <p:cNvPr id="12" name="Textfeld 11"/>
          <p:cNvSpPr txBox="1"/>
          <p:nvPr/>
        </p:nvSpPr>
        <p:spPr>
          <a:xfrm>
            <a:off x="613292" y="1680000"/>
            <a:ext cx="3660321" cy="3596538"/>
          </a:xfrm>
          <a:prstGeom prst="rect">
            <a:avLst/>
          </a:prstGeom>
          <a:noFill/>
        </p:spPr>
        <p:txBody>
          <a:bodyPr wrap="square" lIns="0" tIns="0" rIns="0" bIns="0" rtlCol="0">
            <a:noAutofit/>
          </a:bodyPr>
          <a:lstStyle/>
          <a:p>
            <a:pPr algn="ctr">
              <a:buClr>
                <a:schemeClr val="accent1"/>
              </a:buClr>
            </a:pPr>
            <a:r>
              <a:rPr lang="de-DE" altLang="de-DE" sz="1867"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rPr>
              <a:t>Naturwissenschaftliche Forschung</a:t>
            </a:r>
          </a:p>
          <a:p>
            <a:pPr marL="228594" indent="-228594" algn="ctr">
              <a:buClr>
                <a:schemeClr val="accent1"/>
              </a:buClr>
              <a:buFont typeface="Arial" panose="020B0604020202020204" pitchFamily="34" charset="0"/>
              <a:buChar char="•"/>
            </a:pPr>
            <a:endParaRPr lang="de-DE" altLang="de-DE" sz="1600" dirty="0">
              <a:solidFill>
                <a:srgbClr val="002350"/>
              </a:solidFill>
            </a:endParaRPr>
          </a:p>
          <a:p>
            <a:pPr algn="ctr">
              <a:buClr>
                <a:schemeClr val="accent1"/>
              </a:buClr>
            </a:pPr>
            <a:r>
              <a:rPr lang="de-DE" altLang="de-DE" sz="1600" dirty="0">
                <a:solidFill>
                  <a:srgbClr val="002350"/>
                </a:solidFill>
                <a:ea typeface="Roboto Condensed" panose="02000000000000000000" pitchFamily="2" charset="0"/>
                <a:cs typeface="Roboto Condensed" panose="02000000000000000000" pitchFamily="2" charset="0"/>
              </a:rPr>
              <a:t>Forschungsfragen und Hypothesen aufstellen</a:t>
            </a:r>
            <a:br>
              <a:rPr lang="de-DE" altLang="de-DE" sz="1600" dirty="0">
                <a:solidFill>
                  <a:srgbClr val="002350"/>
                </a:solidFill>
                <a:ea typeface="Roboto Condensed" panose="02000000000000000000" pitchFamily="2" charset="0"/>
                <a:cs typeface="Roboto Condensed" panose="02000000000000000000" pitchFamily="2" charset="0"/>
              </a:rPr>
            </a:br>
            <a:r>
              <a:rPr lang="de-DE" altLang="de-DE" sz="1600" dirty="0">
                <a:solidFill>
                  <a:srgbClr val="002350"/>
                </a:solidFill>
                <a:ea typeface="Roboto Condensed" panose="02000000000000000000" pitchFamily="2" charset="0"/>
                <a:cs typeface="Roboto Condensed" panose="02000000000000000000" pitchFamily="2" charset="0"/>
              </a:rPr>
              <a:t>  </a:t>
            </a:r>
          </a:p>
          <a:p>
            <a:pPr algn="ctr">
              <a:buClr>
                <a:schemeClr val="accent1"/>
              </a:buClr>
            </a:pPr>
            <a:r>
              <a:rPr lang="de-DE" altLang="de-DE" sz="1600" dirty="0">
                <a:solidFill>
                  <a:srgbClr val="002350"/>
                </a:solidFill>
                <a:ea typeface="Roboto Condensed" panose="02000000000000000000" pitchFamily="2" charset="0"/>
                <a:cs typeface="Roboto Condensed" panose="02000000000000000000" pitchFamily="2" charset="0"/>
              </a:rPr>
              <a:t>Methoden und Experimente planen</a:t>
            </a:r>
            <a:br>
              <a:rPr lang="de-DE" altLang="de-DE" sz="1600" dirty="0">
                <a:solidFill>
                  <a:srgbClr val="002350"/>
                </a:solidFill>
                <a:ea typeface="Roboto Condensed" panose="02000000000000000000" pitchFamily="2" charset="0"/>
                <a:cs typeface="Roboto Condensed" panose="02000000000000000000" pitchFamily="2" charset="0"/>
              </a:rPr>
            </a:br>
            <a:endParaRPr lang="de-DE" altLang="de-DE" sz="1600" dirty="0">
              <a:solidFill>
                <a:srgbClr val="002350"/>
              </a:solidFill>
              <a:ea typeface="Roboto Condensed" panose="02000000000000000000" pitchFamily="2" charset="0"/>
              <a:cs typeface="Roboto Condensed" panose="02000000000000000000" pitchFamily="2" charset="0"/>
            </a:endParaRPr>
          </a:p>
          <a:p>
            <a:pPr algn="ctr">
              <a:buClr>
                <a:schemeClr val="accent1"/>
              </a:buClr>
            </a:pPr>
            <a:r>
              <a:rPr lang="de-DE" altLang="de-DE" sz="1600" dirty="0">
                <a:solidFill>
                  <a:srgbClr val="002350"/>
                </a:solidFill>
                <a:ea typeface="Roboto Condensed" panose="02000000000000000000" pitchFamily="2" charset="0"/>
                <a:cs typeface="Roboto Condensed" panose="02000000000000000000" pitchFamily="2" charset="0"/>
              </a:rPr>
              <a:t>Methoden und Experimente durchführen; Daten erheben</a:t>
            </a:r>
          </a:p>
          <a:p>
            <a:pPr marL="228594" indent="-228594" algn="ctr">
              <a:buClr>
                <a:schemeClr val="accent1"/>
              </a:buClr>
              <a:buFont typeface="Arial" panose="020B0604020202020204" pitchFamily="34" charset="0"/>
              <a:buChar char="•"/>
            </a:pPr>
            <a:endParaRPr lang="de-DE" altLang="de-DE" sz="1600" dirty="0">
              <a:solidFill>
                <a:srgbClr val="002350"/>
              </a:solidFill>
              <a:ea typeface="Roboto Condensed" panose="02000000000000000000" pitchFamily="2" charset="0"/>
            </a:endParaRPr>
          </a:p>
          <a:p>
            <a:pPr algn="ctr">
              <a:buClr>
                <a:schemeClr val="accent1"/>
              </a:buClr>
            </a:pPr>
            <a:r>
              <a:rPr lang="de-DE" altLang="de-DE" sz="1600" dirty="0">
                <a:solidFill>
                  <a:srgbClr val="002350"/>
                </a:solidFill>
                <a:ea typeface="Roboto Condensed" panose="02000000000000000000" pitchFamily="2" charset="0"/>
              </a:rPr>
              <a:t>Daten reflektieren; Experimente auswerten; Fehlerbetrachtungen durchführen; Ergebnisse interpretieren</a:t>
            </a:r>
            <a:endParaRPr lang="de-DE" altLang="de-DE" sz="1600" dirty="0">
              <a:solidFill>
                <a:srgbClr val="002350"/>
              </a:solidFill>
            </a:endParaRPr>
          </a:p>
          <a:p>
            <a:pPr marL="228594" indent="-228594">
              <a:buClr>
                <a:schemeClr val="accent1"/>
              </a:buClr>
              <a:buFont typeface="Arial" panose="020B0604020202020204" pitchFamily="34" charset="0"/>
              <a:buChar char="•"/>
            </a:pPr>
            <a:endParaRPr lang="de-DE" altLang="de-DE" sz="1600" dirty="0">
              <a:solidFill>
                <a:srgbClr val="002350"/>
              </a:solidFill>
            </a:endParaRPr>
          </a:p>
          <a:p>
            <a:pPr marL="228594" indent="-228594">
              <a:buClr>
                <a:schemeClr val="accent1"/>
              </a:buClr>
              <a:buFont typeface="Arial" panose="020B0604020202020204" pitchFamily="34" charset="0"/>
              <a:buChar char="•"/>
            </a:pPr>
            <a:endParaRPr lang="de-DE" altLang="de-DE" sz="1600" dirty="0">
              <a:solidFill>
                <a:srgbClr val="002350"/>
              </a:solidFill>
            </a:endParaRPr>
          </a:p>
          <a:p>
            <a:pPr marL="380990" indent="-380990">
              <a:lnSpc>
                <a:spcPts val="2933"/>
              </a:lnSpc>
              <a:buClr>
                <a:schemeClr val="accent1"/>
              </a:buClr>
              <a:buFont typeface="Arial" panose="020B0604020202020204" pitchFamily="34" charset="0"/>
              <a:buChar char="•"/>
            </a:pPr>
            <a:endParaRPr lang="de-DE" sz="1867" b="1" dirty="0"/>
          </a:p>
        </p:txBody>
      </p:sp>
      <p:sp>
        <p:nvSpPr>
          <p:cNvPr id="2" name="Textfeld 1"/>
          <p:cNvSpPr txBox="1"/>
          <p:nvPr/>
        </p:nvSpPr>
        <p:spPr>
          <a:xfrm>
            <a:off x="4905128" y="1611633"/>
            <a:ext cx="3631389" cy="3580532"/>
          </a:xfrm>
          <a:prstGeom prst="rect">
            <a:avLst/>
          </a:prstGeom>
          <a:noFill/>
        </p:spPr>
        <p:txBody>
          <a:bodyPr wrap="square" rtlCol="0">
            <a:spAutoFit/>
          </a:bodyPr>
          <a:lstStyle/>
          <a:p>
            <a:pPr>
              <a:buClr>
                <a:schemeClr val="accent1"/>
              </a:buClr>
            </a:pPr>
            <a:r>
              <a:rPr lang="de-DE" altLang="de-DE" sz="1867"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rPr>
              <a:t>Unterrichtspraxis in der Schule</a:t>
            </a:r>
          </a:p>
          <a:p>
            <a:pPr>
              <a:buClr>
                <a:schemeClr val="accent1"/>
              </a:buClr>
            </a:pPr>
            <a:endPar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endParaRPr>
          </a:p>
          <a:p>
            <a:pPr marL="228594" indent="-228594">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vielfach methodische Entscheidungen durch die Lehrkraft notwendig</a:t>
            </a:r>
          </a:p>
          <a:p>
            <a:pPr marL="685794" lvl="1" indent="-228594">
              <a:buClr>
                <a:schemeClr val="accent1"/>
              </a:buClr>
              <a:buFont typeface="Arial" panose="020B0604020202020204" pitchFamily="34" charset="0"/>
              <a:buChar char="•"/>
            </a:pPr>
            <a:endParaRPr lang="de-DE" altLang="de-DE" sz="1600" dirty="0">
              <a:solidFill>
                <a:srgbClr val="002350"/>
              </a:solidFill>
              <a:ea typeface="Roboto Condensed" panose="02000000000000000000" pitchFamily="2" charset="0"/>
              <a:cs typeface="Roboto Condensed" panose="02000000000000000000" pitchFamily="2" charset="0"/>
            </a:endParaRPr>
          </a:p>
          <a:p>
            <a:pPr marL="685794" lvl="1" indent="-228594">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z.B. forschend-entwickelnder vs. historisch-problemorientierter Unterricht</a:t>
            </a:r>
          </a:p>
          <a:p>
            <a:pPr lvl="1">
              <a:buClr>
                <a:schemeClr val="accent1"/>
              </a:buClr>
            </a:pPr>
            <a:endParaRPr lang="de-DE" altLang="de-DE" sz="1600" dirty="0">
              <a:solidFill>
                <a:srgbClr val="002350"/>
              </a:solidFill>
              <a:ea typeface="Roboto Condensed" panose="02000000000000000000" pitchFamily="2" charset="0"/>
              <a:cs typeface="Roboto Condensed" panose="02000000000000000000" pitchFamily="2" charset="0"/>
            </a:endParaRPr>
          </a:p>
          <a:p>
            <a:pPr marL="685794" lvl="1" indent="-228594">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z.B. Erkundungsexperiment vs. Verifizierungsexperiment</a:t>
            </a:r>
          </a:p>
          <a:p>
            <a:pPr lvl="1">
              <a:buClr>
                <a:schemeClr val="accent1"/>
              </a:buClr>
            </a:pPr>
            <a:endParaRPr lang="de-DE" altLang="de-DE" sz="1600" dirty="0">
              <a:solidFill>
                <a:srgbClr val="002350"/>
              </a:solidFill>
              <a:ea typeface="Roboto Condensed" panose="02000000000000000000" pitchFamily="2" charset="0"/>
              <a:cs typeface="Roboto Condensed" panose="02000000000000000000" pitchFamily="2" charset="0"/>
            </a:endParaRPr>
          </a:p>
          <a:p>
            <a:pPr marL="685794" lvl="1" indent="-228594">
              <a:buClr>
                <a:schemeClr val="accent1"/>
              </a:buClr>
              <a:buFont typeface="Arial" panose="020B0604020202020204" pitchFamily="34" charset="0"/>
              <a:buChar char="•"/>
            </a:pPr>
            <a:r>
              <a:rPr lang="de-DE" altLang="de-DE" sz="1600" dirty="0">
                <a:solidFill>
                  <a:srgbClr val="002350"/>
                </a:solidFill>
                <a:ea typeface="Roboto Condensed" panose="02000000000000000000" pitchFamily="2" charset="0"/>
                <a:cs typeface="Roboto Condensed" panose="02000000000000000000" pitchFamily="2" charset="0"/>
              </a:rPr>
              <a:t>Induktion vs. Deduktion</a:t>
            </a:r>
          </a:p>
          <a:p>
            <a:pPr marL="685794" lvl="1" indent="-228594">
              <a:buClr>
                <a:schemeClr val="accent1"/>
              </a:buClr>
              <a:buFont typeface="Arial" panose="020B0604020202020204" pitchFamily="34" charset="0"/>
              <a:buChar char="•"/>
            </a:pPr>
            <a:endParaRPr lang="de-DE" altLang="de-DE" sz="1600" dirty="0">
              <a:solidFill>
                <a:srgbClr val="002350"/>
              </a:solidFill>
              <a:ea typeface="Roboto Condensed" panose="02000000000000000000" pitchFamily="2" charset="0"/>
              <a:cs typeface="Roboto Condensed" panose="02000000000000000000" pitchFamily="2" charset="0"/>
            </a:endParaRPr>
          </a:p>
        </p:txBody>
      </p:sp>
      <p:cxnSp>
        <p:nvCxnSpPr>
          <p:cNvPr id="7" name="Gerade Verbindung 6"/>
          <p:cNvCxnSpPr/>
          <p:nvPr/>
        </p:nvCxnSpPr>
        <p:spPr>
          <a:xfrm>
            <a:off x="9065463" y="3734616"/>
            <a:ext cx="31496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613291" y="462120"/>
            <a:ext cx="60635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Gerade Verbindung mit Pfeil 3">
            <a:extLst>
              <a:ext uri="{FF2B5EF4-FFF2-40B4-BE49-F238E27FC236}">
                <a16:creationId xmlns:a16="http://schemas.microsoft.com/office/drawing/2014/main" id="{A640A38A-FE8B-5340-947C-C04428DC885B}"/>
              </a:ext>
            </a:extLst>
          </p:cNvPr>
          <p:cNvCxnSpPr>
            <a:cxnSpLocks/>
          </p:cNvCxnSpPr>
          <p:nvPr/>
        </p:nvCxnSpPr>
        <p:spPr>
          <a:xfrm>
            <a:off x="2505654" y="2743438"/>
            <a:ext cx="0" cy="23984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6F9FF628-09CB-CB45-BBCE-3956B6DDCBB3}"/>
              </a:ext>
            </a:extLst>
          </p:cNvPr>
          <p:cNvCxnSpPr>
            <a:cxnSpLocks/>
          </p:cNvCxnSpPr>
          <p:nvPr/>
        </p:nvCxnSpPr>
        <p:spPr>
          <a:xfrm>
            <a:off x="2505654" y="3189157"/>
            <a:ext cx="0" cy="23984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6EF46D78-7ECB-0B4B-B227-1CEEA31524D6}"/>
              </a:ext>
            </a:extLst>
          </p:cNvPr>
          <p:cNvCxnSpPr>
            <a:cxnSpLocks/>
          </p:cNvCxnSpPr>
          <p:nvPr/>
        </p:nvCxnSpPr>
        <p:spPr>
          <a:xfrm>
            <a:off x="2505654" y="3961542"/>
            <a:ext cx="0" cy="23984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descr="Ein Bild, das Person, Frau, Tisch, Mann enthält.&#10;&#10;Automatisch generierte Beschreibung">
            <a:extLst>
              <a:ext uri="{FF2B5EF4-FFF2-40B4-BE49-F238E27FC236}">
                <a16:creationId xmlns:a16="http://schemas.microsoft.com/office/drawing/2014/main" id="{F82F35C1-F03F-4FB4-90AB-628DBA8B50A3}"/>
              </a:ext>
            </a:extLst>
          </p:cNvPr>
          <p:cNvPicPr>
            <a:picLocks noChangeAspect="1"/>
          </p:cNvPicPr>
          <p:nvPr/>
        </p:nvPicPr>
        <p:blipFill>
          <a:blip r:embed="rId5"/>
          <a:stretch>
            <a:fillRect/>
          </a:stretch>
        </p:blipFill>
        <p:spPr>
          <a:xfrm>
            <a:off x="8754800" y="0"/>
            <a:ext cx="3437200" cy="2293257"/>
          </a:xfrm>
          <a:prstGeom prst="rect">
            <a:avLst/>
          </a:prstGeom>
        </p:spPr>
      </p:pic>
      <p:pic>
        <p:nvPicPr>
          <p:cNvPr id="10" name="Grafik 9" descr="Ein Bild, das Tasse, Tisch, Brille, Essen enthält.&#10;&#10;Automatisch generierte Beschreibung">
            <a:extLst>
              <a:ext uri="{FF2B5EF4-FFF2-40B4-BE49-F238E27FC236}">
                <a16:creationId xmlns:a16="http://schemas.microsoft.com/office/drawing/2014/main" id="{908863B6-1699-4A8D-9376-9E3453C50607}"/>
              </a:ext>
            </a:extLst>
          </p:cNvPr>
          <p:cNvPicPr>
            <a:picLocks noChangeAspect="1"/>
          </p:cNvPicPr>
          <p:nvPr/>
        </p:nvPicPr>
        <p:blipFill>
          <a:blip r:embed="rId6"/>
          <a:stretch>
            <a:fillRect/>
          </a:stretch>
        </p:blipFill>
        <p:spPr>
          <a:xfrm>
            <a:off x="8754800" y="2293257"/>
            <a:ext cx="3437200" cy="3701142"/>
          </a:xfrm>
          <a:prstGeom prst="rect">
            <a:avLst/>
          </a:prstGeom>
        </p:spPr>
      </p:pic>
      <p:pic>
        <p:nvPicPr>
          <p:cNvPr id="3" name="Audio 2">
            <a:hlinkClick r:id="" action="ppaction://media"/>
            <a:extLst>
              <a:ext uri="{FF2B5EF4-FFF2-40B4-BE49-F238E27FC236}">
                <a16:creationId xmlns:a16="http://schemas.microsoft.com/office/drawing/2014/main" id="{C42CEFC9-A357-8744-A92A-3016F0889E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8235437"/>
      </p:ext>
    </p:extLst>
  </p:cSld>
  <p:clrMapOvr>
    <a:masterClrMapping/>
  </p:clrMapOvr>
  <mc:AlternateContent xmlns:mc="http://schemas.openxmlformats.org/markup-compatibility/2006" xmlns:p14="http://schemas.microsoft.com/office/powerpoint/2010/main">
    <mc:Choice Requires="p14">
      <p:transition spd="slow" p14:dur="2000" advTm="60884"/>
    </mc:Choice>
    <mc:Fallback xmlns="">
      <p:transition spd="slow" advTm="6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4416" y="691353"/>
            <a:ext cx="7655984" cy="371897"/>
          </a:xfrm>
          <a:prstGeom prst="rect">
            <a:avLst/>
          </a:prstGeom>
          <a:noFill/>
        </p:spPr>
        <p:txBody>
          <a:bodyPr wrap="square" lIns="0" tIns="0" rIns="0" bIns="0" rtlCol="0">
            <a:spAutoFit/>
          </a:bodyPr>
          <a:lstStyle/>
          <a:p>
            <a:pPr>
              <a:lnSpc>
                <a:spcPts val="2933"/>
              </a:lnSpc>
              <a:tabLst>
                <a:tab pos="1432948" algn="l"/>
              </a:tabLst>
            </a:pPr>
            <a:r>
              <a:rPr lang="de-DE" sz="2667" dirty="0">
                <a:latin typeface="Palatino Linotype" panose="02040502050505030304" pitchFamily="18" charset="0"/>
              </a:rPr>
              <a:t>„Forschen“ im Chemieunterricht</a:t>
            </a:r>
          </a:p>
        </p:txBody>
      </p:sp>
      <p:cxnSp>
        <p:nvCxnSpPr>
          <p:cNvPr id="3" name="Gerade Verbindung 24"/>
          <p:cNvCxnSpPr/>
          <p:nvPr/>
        </p:nvCxnSpPr>
        <p:spPr>
          <a:xfrm>
            <a:off x="624417" y="472021"/>
            <a:ext cx="48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elle 6">
            <a:extLst>
              <a:ext uri="{FF2B5EF4-FFF2-40B4-BE49-F238E27FC236}">
                <a16:creationId xmlns:a16="http://schemas.microsoft.com/office/drawing/2014/main" id="{078E1244-0F95-4C41-A154-68ACF925C234}"/>
              </a:ext>
            </a:extLst>
          </p:cNvPr>
          <p:cNvGraphicFramePr>
            <a:graphicFrameLocks noGrp="1"/>
          </p:cNvGraphicFramePr>
          <p:nvPr>
            <p:extLst>
              <p:ext uri="{D42A27DB-BD31-4B8C-83A1-F6EECF244321}">
                <p14:modId xmlns:p14="http://schemas.microsoft.com/office/powerpoint/2010/main" val="1805368053"/>
              </p:ext>
            </p:extLst>
          </p:nvPr>
        </p:nvGraphicFramePr>
        <p:xfrm>
          <a:off x="624415" y="1282581"/>
          <a:ext cx="7425303" cy="3782596"/>
        </p:xfrm>
        <a:graphic>
          <a:graphicData uri="http://schemas.openxmlformats.org/drawingml/2006/table">
            <a:tbl>
              <a:tblPr bandRow="1">
                <a:tableStyleId>{5C22544A-7EE6-4342-B048-85BDC9FD1C3A}</a:tableStyleId>
              </a:tblPr>
              <a:tblGrid>
                <a:gridCol w="3692752">
                  <a:extLst>
                    <a:ext uri="{9D8B030D-6E8A-4147-A177-3AD203B41FA5}">
                      <a16:colId xmlns:a16="http://schemas.microsoft.com/office/drawing/2014/main" val="20000"/>
                    </a:ext>
                  </a:extLst>
                </a:gridCol>
                <a:gridCol w="3732551">
                  <a:extLst>
                    <a:ext uri="{9D8B030D-6E8A-4147-A177-3AD203B41FA5}">
                      <a16:colId xmlns:a16="http://schemas.microsoft.com/office/drawing/2014/main" val="20001"/>
                    </a:ext>
                  </a:extLst>
                </a:gridCol>
              </a:tblGrid>
              <a:tr h="489218">
                <a:tc>
                  <a:txBody>
                    <a:bodyPr/>
                    <a:lstStyle/>
                    <a:p>
                      <a:r>
                        <a:rPr lang="de-DE" sz="1400" dirty="0">
                          <a:ln>
                            <a:noFill/>
                          </a:ln>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Forschend-entwickelnd</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3175" cap="flat" cmpd="sng" algn="ctr">
                      <a:solidFill>
                        <a:srgbClr val="002F5D"/>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tc>
                  <a:txBody>
                    <a:bodyPr/>
                    <a:lstStyle/>
                    <a:p>
                      <a:pPr algn="l"/>
                      <a:r>
                        <a:rPr lang="de-DE" sz="1400" dirty="0">
                          <a:ln>
                            <a:noFill/>
                          </a:ln>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Historisch-problemorientiert</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3175" cap="flat" cmpd="sng" algn="ctr">
                      <a:solidFill>
                        <a:srgbClr val="002F5D"/>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10000"/>
                  </a:ext>
                </a:extLst>
              </a:tr>
              <a:tr h="489218">
                <a:tc>
                  <a:txBody>
                    <a:bodyPr/>
                    <a:lstStyle/>
                    <a:p>
                      <a:r>
                        <a:rPr lang="de-DE" sz="1400" dirty="0">
                          <a:ln>
                            <a:noFill/>
                          </a:ln>
                          <a:latin typeface="+mn-lt"/>
                          <a:ea typeface="Roboto Condensed" panose="02000000000000000000" pitchFamily="2" charset="0"/>
                          <a:cs typeface="Roboto Condensed" panose="02000000000000000000" pitchFamily="2" charset="0"/>
                        </a:rPr>
                        <a:t>Problemorientiert nach der Unterrichtsabsicht</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de-DE" sz="1400" b="0" dirty="0">
                          <a:ln>
                            <a:noFill/>
                          </a:ln>
                          <a:latin typeface="+mn-lt"/>
                          <a:ea typeface="Roboto Condensed" panose="02000000000000000000" pitchFamily="2" charset="0"/>
                          <a:cs typeface="Roboto Condensed" panose="02000000000000000000" pitchFamily="2" charset="0"/>
                        </a:rPr>
                        <a:t>Problemorientiert nach historischen Gegebenheiten</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9218">
                <a:tc>
                  <a:txBody>
                    <a:bodyPr/>
                    <a:lstStyle/>
                    <a:p>
                      <a:r>
                        <a:rPr lang="de-DE" sz="1400" dirty="0">
                          <a:ln>
                            <a:noFill/>
                          </a:ln>
                          <a:latin typeface="+mn-lt"/>
                          <a:ea typeface="Roboto Condensed" panose="02000000000000000000" pitchFamily="2" charset="0"/>
                          <a:cs typeface="Roboto Condensed" panose="02000000000000000000" pitchFamily="2" charset="0"/>
                        </a:rPr>
                        <a:t>Erkenntnisweg wird von den Lernenden und dem Lehrenden entwickelt</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l"/>
                      <a:r>
                        <a:rPr lang="de-DE" sz="1400" b="0" dirty="0">
                          <a:ln>
                            <a:noFill/>
                          </a:ln>
                          <a:latin typeface="+mn-lt"/>
                          <a:ea typeface="Roboto Condensed" panose="02000000000000000000" pitchFamily="2" charset="0"/>
                          <a:cs typeface="Roboto Condensed" panose="02000000000000000000" pitchFamily="2" charset="0"/>
                        </a:rPr>
                        <a:t>Erkenntnisweg ist historisch vorgegeben</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489218">
                <a:tc>
                  <a:txBody>
                    <a:bodyPr/>
                    <a:lstStyle/>
                    <a:p>
                      <a:r>
                        <a:rPr lang="de-DE" sz="1400" dirty="0">
                          <a:ln>
                            <a:noFill/>
                          </a:ln>
                          <a:latin typeface="+mn-lt"/>
                          <a:ea typeface="Roboto Condensed" panose="02000000000000000000" pitchFamily="2" charset="0"/>
                          <a:cs typeface="Roboto Condensed" panose="02000000000000000000" pitchFamily="2" charset="0"/>
                        </a:rPr>
                        <a:t>Erkenntnisgewinnung kann geradlinig mit logisch-genetischen Schritten sein</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l"/>
                      <a:r>
                        <a:rPr lang="de-DE" sz="1400" b="0" dirty="0">
                          <a:ln>
                            <a:noFill/>
                          </a:ln>
                          <a:latin typeface="+mn-lt"/>
                          <a:ea typeface="Roboto Condensed" panose="02000000000000000000" pitchFamily="2" charset="0"/>
                          <a:cs typeface="Roboto Condensed" panose="02000000000000000000" pitchFamily="2" charset="0"/>
                        </a:rPr>
                        <a:t>Erkenntnisgewinnung ist nicht geradlinig</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892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a:ln>
                            <a:noFill/>
                          </a:ln>
                          <a:latin typeface="+mn-lt"/>
                          <a:ea typeface="Roboto Condensed" panose="02000000000000000000" pitchFamily="2" charset="0"/>
                          <a:cs typeface="Roboto Condensed" panose="02000000000000000000" pitchFamily="2" charset="0"/>
                        </a:rPr>
                        <a:t>Schülerangepasstes Forschen</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0" dirty="0">
                          <a:ln>
                            <a:noFill/>
                          </a:ln>
                          <a:latin typeface="+mn-lt"/>
                          <a:ea typeface="Roboto Condensed" panose="02000000000000000000" pitchFamily="2" charset="0"/>
                          <a:cs typeface="Roboto Condensed" panose="02000000000000000000" pitchFamily="2" charset="0"/>
                        </a:rPr>
                        <a:t>Der Geschichte nachempfundenes Forschen</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489218">
                <a:tc>
                  <a:txBody>
                    <a:bodyPr/>
                    <a:lstStyle/>
                    <a:p>
                      <a:r>
                        <a:rPr lang="de-DE" sz="1400" dirty="0">
                          <a:ln>
                            <a:noFill/>
                          </a:ln>
                          <a:latin typeface="+mn-lt"/>
                          <a:ea typeface="Roboto Condensed" panose="02000000000000000000" pitchFamily="2" charset="0"/>
                          <a:cs typeface="Roboto Condensed" panose="02000000000000000000" pitchFamily="2" charset="0"/>
                        </a:rPr>
                        <a:t>Struktur eines Problemlöseprozesses wird vorgegeben; Orientierung an Denkprozessen der Schüler</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9050" cap="flat" cmpd="sng" algn="ctr">
                      <a:solidFill>
                        <a:srgbClr val="002F5D"/>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de-DE" sz="1400" b="0" dirty="0">
                          <a:ln>
                            <a:noFill/>
                          </a:ln>
                          <a:latin typeface="+mn-lt"/>
                          <a:ea typeface="Roboto Condensed" panose="02000000000000000000" pitchFamily="2" charset="0"/>
                          <a:cs typeface="Roboto Condensed" panose="02000000000000000000" pitchFamily="2" charset="0"/>
                        </a:rPr>
                        <a:t>Keine vorgegebene Strukturierung des Erkenntnisprozesses; Orientierung am historischen Ablauf</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2700" cmpd="sng">
                      <a:noFill/>
                    </a:lnT>
                    <a:lnB w="19050" cap="flat" cmpd="sng" algn="ctr">
                      <a:solidFill>
                        <a:srgbClr val="002F5D"/>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89218">
                <a:tc>
                  <a:txBody>
                    <a:bodyPr/>
                    <a:lstStyle/>
                    <a:p>
                      <a:r>
                        <a:rPr lang="de-DE" sz="1400" dirty="0">
                          <a:ln>
                            <a:noFill/>
                          </a:ln>
                          <a:latin typeface="+mn-lt"/>
                          <a:ea typeface="Roboto Condensed" panose="02000000000000000000" pitchFamily="2" charset="0"/>
                          <a:cs typeface="Roboto Condensed" panose="02000000000000000000" pitchFamily="2" charset="0"/>
                        </a:rPr>
                        <a:t>Didaktisches Material (Experimente und Medien) erforderlich</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9050" cap="flat" cmpd="sng" algn="ctr">
                      <a:solidFill>
                        <a:srgbClr val="002F5D"/>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0" dirty="0">
                          <a:latin typeface="+mn-lt"/>
                          <a:ea typeface="Roboto Condensed" panose="02000000000000000000" pitchFamily="2" charset="0"/>
                          <a:cs typeface="Roboto Condensed" panose="02000000000000000000" pitchFamily="2" charset="0"/>
                        </a:rPr>
                        <a:t>Historisches Quellenmaterial erforderlich; didaktische Aufbereitung notwendig</a:t>
                      </a:r>
                    </a:p>
                  </a:txBody>
                  <a:tcPr anchor="ctr">
                    <a:lnL w="3175" cap="flat" cmpd="sng" algn="ctr">
                      <a:solidFill>
                        <a:srgbClr val="002F5D"/>
                      </a:solidFill>
                      <a:prstDash val="solid"/>
                      <a:round/>
                      <a:headEnd type="none" w="med" len="med"/>
                      <a:tailEnd type="none" w="med" len="med"/>
                    </a:lnL>
                    <a:lnR w="3175" cap="flat" cmpd="sng" algn="ctr">
                      <a:solidFill>
                        <a:srgbClr val="002F5D"/>
                      </a:solidFill>
                      <a:prstDash val="solid"/>
                      <a:round/>
                      <a:headEnd type="none" w="med" len="med"/>
                      <a:tailEnd type="none" w="med" len="med"/>
                    </a:lnR>
                    <a:lnT w="19050" cap="flat" cmpd="sng" algn="ctr">
                      <a:solidFill>
                        <a:srgbClr val="002F5D"/>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9" name="Textfeld 8">
            <a:extLst>
              <a:ext uri="{FF2B5EF4-FFF2-40B4-BE49-F238E27FC236}">
                <a16:creationId xmlns:a16="http://schemas.microsoft.com/office/drawing/2014/main" id="{0939B149-E55E-F647-9044-80F9BCAEC2AD}"/>
              </a:ext>
            </a:extLst>
          </p:cNvPr>
          <p:cNvSpPr txBox="1"/>
          <p:nvPr/>
        </p:nvSpPr>
        <p:spPr>
          <a:xfrm>
            <a:off x="569039" y="5284508"/>
            <a:ext cx="2553904" cy="400110"/>
          </a:xfrm>
          <a:prstGeom prst="rect">
            <a:avLst/>
          </a:prstGeom>
          <a:noFill/>
        </p:spPr>
        <p:txBody>
          <a:bodyPr wrap="none" rtlCol="0">
            <a:spAutoFit/>
          </a:bodyPr>
          <a:lstStyle/>
          <a:p>
            <a:r>
              <a:rPr lang="de-DE" sz="1000" dirty="0"/>
              <a:t>Tabelle 1: Unterrichtsverfahren im Vergleich. </a:t>
            </a:r>
          </a:p>
          <a:p>
            <a:r>
              <a:rPr lang="de-DE" sz="1000" dirty="0"/>
              <a:t>Vgl. Reiners (2017) S. 131</a:t>
            </a:r>
          </a:p>
        </p:txBody>
      </p:sp>
      <p:sp>
        <p:nvSpPr>
          <p:cNvPr id="10" name="Rechteck 9">
            <a:extLst>
              <a:ext uri="{FF2B5EF4-FFF2-40B4-BE49-F238E27FC236}">
                <a16:creationId xmlns:a16="http://schemas.microsoft.com/office/drawing/2014/main" id="{E5550312-F83A-1045-A600-0BA17C7BBC74}"/>
              </a:ext>
            </a:extLst>
          </p:cNvPr>
          <p:cNvSpPr/>
          <p:nvPr/>
        </p:nvSpPr>
        <p:spPr>
          <a:xfrm>
            <a:off x="624415" y="1282581"/>
            <a:ext cx="3712651" cy="378259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Ein Bild, das Person, drinnen, Mann, Bett enthält.&#10;&#10;Automatisch generierte Beschreibung">
            <a:extLst>
              <a:ext uri="{FF2B5EF4-FFF2-40B4-BE49-F238E27FC236}">
                <a16:creationId xmlns:a16="http://schemas.microsoft.com/office/drawing/2014/main" id="{4EDB526B-68C7-483B-AA6F-D74733D05622}"/>
              </a:ext>
            </a:extLst>
          </p:cNvPr>
          <p:cNvPicPr>
            <a:picLocks noChangeAspect="1"/>
          </p:cNvPicPr>
          <p:nvPr/>
        </p:nvPicPr>
        <p:blipFill>
          <a:blip r:embed="rId6"/>
          <a:stretch>
            <a:fillRect/>
          </a:stretch>
        </p:blipFill>
        <p:spPr>
          <a:xfrm>
            <a:off x="8280400" y="-1"/>
            <a:ext cx="3911600" cy="5972619"/>
          </a:xfrm>
          <a:prstGeom prst="rect">
            <a:avLst/>
          </a:prstGeom>
        </p:spPr>
      </p:pic>
      <p:pic>
        <p:nvPicPr>
          <p:cNvPr id="11" name="Audio 10">
            <a:hlinkClick r:id="" action="ppaction://media"/>
            <a:extLst>
              <a:ext uri="{FF2B5EF4-FFF2-40B4-BE49-F238E27FC236}">
                <a16:creationId xmlns:a16="http://schemas.microsoft.com/office/drawing/2014/main" id="{944742C3-E8D8-CE4C-B4D1-78590C35471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43459617"/>
      </p:ext>
    </p:extLst>
  </p:cSld>
  <p:clrMapOvr>
    <a:masterClrMapping/>
  </p:clrMapOvr>
  <mc:AlternateContent xmlns:mc="http://schemas.openxmlformats.org/markup-compatibility/2006" xmlns:p14="http://schemas.microsoft.com/office/powerpoint/2010/main">
    <mc:Choice Requires="p14">
      <p:transition spd="slow" p14:dur="2000" advTm="87808"/>
    </mc:Choice>
    <mc:Fallback xmlns="">
      <p:transition spd="slow" advTm="87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 y="0"/>
            <a:ext cx="12215916" cy="601345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027" name="Picture 3" descr="T:\mav\Corporate Design\Originaldaten\CD_FSU\PowerPoint\PPP_Präsident\bilder\uni_siegel_blau.png"/>
          <p:cNvPicPr>
            <a:picLocks noChangeAspect="1" noChangeArrowheads="1"/>
          </p:cNvPicPr>
          <p:nvPr/>
        </p:nvPicPr>
        <p:blipFill rotWithShape="1">
          <a:blip r:embed="rId5">
            <a:extLst>
              <a:ext uri="{28A0092B-C50C-407E-A947-70E740481C1C}">
                <a14:useLocalDpi xmlns:a14="http://schemas.microsoft.com/office/drawing/2010/main" val="0"/>
              </a:ext>
            </a:extLst>
          </a:blip>
          <a:srcRect l="-5663" t="10877" r="22009" b="26763"/>
          <a:stretch/>
        </p:blipFill>
        <p:spPr bwMode="auto">
          <a:xfrm>
            <a:off x="4149024" y="0"/>
            <a:ext cx="8066893" cy="6013451"/>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611017" y="3549112"/>
            <a:ext cx="3660417" cy="20572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cxnSp>
        <p:nvCxnSpPr>
          <p:cNvPr id="12" name="Gerade Verbindung 11"/>
          <p:cNvCxnSpPr/>
          <p:nvPr/>
        </p:nvCxnSpPr>
        <p:spPr>
          <a:xfrm>
            <a:off x="954104" y="3803658"/>
            <a:ext cx="480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954104" y="3834600"/>
            <a:ext cx="3317330" cy="471924"/>
          </a:xfrm>
          <a:prstGeom prst="rect">
            <a:avLst/>
          </a:prstGeom>
          <a:noFill/>
        </p:spPr>
        <p:txBody>
          <a:bodyPr wrap="square" lIns="0" tIns="0" rIns="0" bIns="0" rtlCol="0">
            <a:noAutofit/>
          </a:bodyPr>
          <a:lstStyle/>
          <a:p>
            <a:r>
              <a:rPr lang="de-DE" sz="2667" dirty="0">
                <a:latin typeface="Palatino Linotype" panose="02040502050505030304" pitchFamily="18" charset="0"/>
              </a:rPr>
              <a:t>Forschend-entwickelnder Unterricht vs. forschendes Lernen</a:t>
            </a:r>
          </a:p>
        </p:txBody>
      </p:sp>
      <p:pic>
        <p:nvPicPr>
          <p:cNvPr id="3" name="Audio 2">
            <a:hlinkClick r:id="" action="ppaction://media"/>
            <a:extLst>
              <a:ext uri="{FF2B5EF4-FFF2-40B4-BE49-F238E27FC236}">
                <a16:creationId xmlns:a16="http://schemas.microsoft.com/office/drawing/2014/main" id="{F2D3B002-12BD-204D-8387-9A23A584E5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51156489"/>
      </p:ext>
    </p:extLst>
  </p:cSld>
  <p:clrMapOvr>
    <a:masterClrMapping/>
  </p:clrMapOvr>
  <mc:AlternateContent xmlns:mc="http://schemas.openxmlformats.org/markup-compatibility/2006" xmlns:p14="http://schemas.microsoft.com/office/powerpoint/2010/main">
    <mc:Choice Requires="p14">
      <p:transition spd="slow" p14:dur="2000" advTm="13665"/>
    </mc:Choice>
    <mc:Fallback xmlns="">
      <p:transition spd="slow" advTm="1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902557" y="452669"/>
            <a:ext cx="590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902555" y="596832"/>
            <a:ext cx="6680903" cy="410125"/>
          </a:xfrm>
          <a:prstGeom prst="rect">
            <a:avLst/>
          </a:prstGeom>
          <a:noFill/>
        </p:spPr>
        <p:txBody>
          <a:bodyPr wrap="square" lIns="0" tIns="0" rIns="0" bIns="0" rtlCol="0">
            <a:noAutofit/>
          </a:bodyPr>
          <a:lstStyle/>
          <a:p>
            <a:r>
              <a:rPr lang="de-DE" sz="2667" dirty="0">
                <a:latin typeface="Palatino Linotype" panose="02040502050505030304" pitchFamily="18" charset="0"/>
              </a:rPr>
              <a:t>Forschend-entwickelnder Unterricht vs. forschendes Lernen</a:t>
            </a:r>
          </a:p>
          <a:p>
            <a:endParaRPr lang="de-DE" sz="2667" dirty="0">
              <a:latin typeface="Palatino Linotype" panose="02040502050505030304" pitchFamily="18" charset="0"/>
            </a:endParaRPr>
          </a:p>
        </p:txBody>
      </p:sp>
      <p:sp>
        <p:nvSpPr>
          <p:cNvPr id="16" name="Textfeld 15"/>
          <p:cNvSpPr txBox="1"/>
          <p:nvPr/>
        </p:nvSpPr>
        <p:spPr>
          <a:xfrm>
            <a:off x="4893734" y="1440000"/>
            <a:ext cx="6083300" cy="4294051"/>
          </a:xfrm>
          <a:prstGeom prst="rect">
            <a:avLst/>
          </a:prstGeom>
          <a:noFill/>
        </p:spPr>
        <p:txBody>
          <a:bodyPr wrap="square" lIns="0" tIns="0" rIns="0" bIns="0" numCol="1" spcCol="144000" rtlCol="0">
            <a:noAutofit/>
          </a:bodyPr>
          <a:lstStyle/>
          <a:p>
            <a:pPr>
              <a:buClr>
                <a:schemeClr val="accent1"/>
              </a:buClr>
            </a:pPr>
            <a:endPar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endParaRPr>
          </a:p>
          <a:p>
            <a:pPr>
              <a:buClr>
                <a:schemeClr val="accent1"/>
              </a:buClr>
            </a:pPr>
            <a:r>
              <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rPr>
              <a:t>Forschende Unterrichtskonzepte</a:t>
            </a:r>
          </a:p>
          <a:p>
            <a:pPr algn="just">
              <a:buClr>
                <a:schemeClr val="accent1"/>
              </a:buClr>
            </a:pPr>
            <a:r>
              <a:rPr lang="de-DE" sz="1600" dirty="0"/>
              <a:t>Schüler werden schrittweise an ein Problem herangeführt, das sie im Unterrichtsverlauf möglichst eigenständig lösen sollen.</a:t>
            </a:r>
          </a:p>
          <a:p>
            <a:pPr>
              <a:buClr>
                <a:schemeClr val="accent1"/>
              </a:buClr>
            </a:pPr>
            <a:endParaRPr lang="de-DE" altLang="de-DE" sz="1600" dirty="0">
              <a:solidFill>
                <a:srgbClr val="002350"/>
              </a:solidFill>
            </a:endParaRPr>
          </a:p>
          <a:p>
            <a:pPr>
              <a:buClr>
                <a:schemeClr val="accent1"/>
              </a:buClr>
            </a:pPr>
            <a:r>
              <a:rPr lang="de-DE" altLang="de-DE" sz="1600" dirty="0">
                <a:solidFill>
                  <a:srgbClr val="002350"/>
                </a:solidFill>
              </a:rPr>
              <a:t>Beim forschend-entwickelnden Unterricht können fünf Phasen unterschieden werden:</a:t>
            </a:r>
          </a:p>
          <a:p>
            <a:pPr>
              <a:buClr>
                <a:schemeClr val="accent1"/>
              </a:buClr>
            </a:pPr>
            <a:endParaRPr lang="de-DE" altLang="de-DE" sz="1600" dirty="0">
              <a:solidFill>
                <a:srgbClr val="002350"/>
              </a:solidFill>
            </a:endParaRPr>
          </a:p>
          <a:p>
            <a:pPr>
              <a:buClr>
                <a:schemeClr val="accent1"/>
              </a:buClr>
            </a:pPr>
            <a:r>
              <a:rPr lang="de-DE" altLang="de-DE" sz="1600" dirty="0">
                <a:solidFill>
                  <a:srgbClr val="002350"/>
                </a:solidFill>
              </a:rPr>
              <a:t>	1.	Problemgewinnung</a:t>
            </a:r>
          </a:p>
          <a:p>
            <a:pPr>
              <a:buClr>
                <a:schemeClr val="accent1"/>
              </a:buClr>
            </a:pPr>
            <a:endParaRPr lang="de-DE" altLang="de-DE" sz="1600" dirty="0">
              <a:solidFill>
                <a:srgbClr val="002350"/>
              </a:solidFill>
            </a:endParaRPr>
          </a:p>
          <a:p>
            <a:pPr>
              <a:buClr>
                <a:schemeClr val="accent1"/>
              </a:buClr>
            </a:pPr>
            <a:r>
              <a:rPr lang="de-DE" altLang="de-DE" sz="1600" dirty="0">
                <a:solidFill>
                  <a:srgbClr val="002350"/>
                </a:solidFill>
              </a:rPr>
              <a:t>	2.	Überlegungen zur Problemlösung</a:t>
            </a:r>
          </a:p>
          <a:p>
            <a:pPr>
              <a:buClr>
                <a:schemeClr val="accent1"/>
              </a:buClr>
            </a:pPr>
            <a:endParaRPr lang="de-DE" altLang="de-DE" sz="1600" dirty="0">
              <a:solidFill>
                <a:srgbClr val="002350"/>
              </a:solidFill>
            </a:endParaRPr>
          </a:p>
          <a:p>
            <a:pPr>
              <a:buClr>
                <a:schemeClr val="accent1"/>
              </a:buClr>
            </a:pPr>
            <a:r>
              <a:rPr lang="de-DE" altLang="de-DE" sz="1600" dirty="0">
                <a:solidFill>
                  <a:srgbClr val="002350"/>
                </a:solidFill>
              </a:rPr>
              <a:t>	3.	Durchführung von Problemlösevorschlägen</a:t>
            </a:r>
          </a:p>
          <a:p>
            <a:pPr>
              <a:buClr>
                <a:schemeClr val="accent1"/>
              </a:buClr>
            </a:pPr>
            <a:endParaRPr lang="de-DE" altLang="de-DE" sz="1600" dirty="0">
              <a:solidFill>
                <a:srgbClr val="002350"/>
              </a:solidFill>
            </a:endParaRPr>
          </a:p>
          <a:p>
            <a:pPr>
              <a:buClr>
                <a:schemeClr val="accent1"/>
              </a:buClr>
            </a:pPr>
            <a:r>
              <a:rPr lang="de-DE" altLang="de-DE" sz="1600" dirty="0">
                <a:solidFill>
                  <a:srgbClr val="002350"/>
                </a:solidFill>
              </a:rPr>
              <a:t>	4.	Abstraktion der gewonnenen Erkenntnisse</a:t>
            </a:r>
          </a:p>
          <a:p>
            <a:pPr>
              <a:buClr>
                <a:schemeClr val="accent1"/>
              </a:buClr>
            </a:pPr>
            <a:endParaRPr lang="de-DE" altLang="de-DE" sz="1600" dirty="0">
              <a:solidFill>
                <a:srgbClr val="002350"/>
              </a:solidFill>
            </a:endParaRPr>
          </a:p>
          <a:p>
            <a:pPr>
              <a:buClr>
                <a:schemeClr val="accent1"/>
              </a:buClr>
            </a:pPr>
            <a:r>
              <a:rPr lang="de-DE" altLang="de-DE" sz="1600" dirty="0">
                <a:solidFill>
                  <a:srgbClr val="002350"/>
                </a:solidFill>
              </a:rPr>
              <a:t>	5.	Ergebnis- und Wissenssicherung</a:t>
            </a:r>
          </a:p>
        </p:txBody>
      </p:sp>
      <p:pic>
        <p:nvPicPr>
          <p:cNvPr id="3" name="Grafik 2" descr="Ein Bild, das drinnen, Tisch, Gebäude, Wein enthält.&#10;&#10;Automatisch generierte Beschreibung">
            <a:extLst>
              <a:ext uri="{FF2B5EF4-FFF2-40B4-BE49-F238E27FC236}">
                <a16:creationId xmlns:a16="http://schemas.microsoft.com/office/drawing/2014/main" id="{211741C1-6A7F-4EAD-A3E1-1642E3847368}"/>
              </a:ext>
            </a:extLst>
          </p:cNvPr>
          <p:cNvPicPr>
            <a:picLocks noChangeAspect="1"/>
          </p:cNvPicPr>
          <p:nvPr/>
        </p:nvPicPr>
        <p:blipFill>
          <a:blip r:embed="rId5"/>
          <a:stretch>
            <a:fillRect/>
          </a:stretch>
        </p:blipFill>
        <p:spPr>
          <a:xfrm>
            <a:off x="-1" y="-1"/>
            <a:ext cx="4593771" cy="2917359"/>
          </a:xfrm>
          <a:prstGeom prst="rect">
            <a:avLst/>
          </a:prstGeom>
        </p:spPr>
      </p:pic>
      <p:pic>
        <p:nvPicPr>
          <p:cNvPr id="5" name="Grafik 4" descr="Ein Bild, das Person, Donut, jung, Junge enthält.&#10;&#10;Automatisch generierte Beschreibung">
            <a:extLst>
              <a:ext uri="{FF2B5EF4-FFF2-40B4-BE49-F238E27FC236}">
                <a16:creationId xmlns:a16="http://schemas.microsoft.com/office/drawing/2014/main" id="{C7C859F6-029A-4932-8C25-CE9466BC81F3}"/>
              </a:ext>
            </a:extLst>
          </p:cNvPr>
          <p:cNvPicPr>
            <a:picLocks noChangeAspect="1"/>
          </p:cNvPicPr>
          <p:nvPr/>
        </p:nvPicPr>
        <p:blipFill>
          <a:blip r:embed="rId6"/>
          <a:stretch>
            <a:fillRect/>
          </a:stretch>
        </p:blipFill>
        <p:spPr>
          <a:xfrm>
            <a:off x="0" y="2917358"/>
            <a:ext cx="4593771" cy="3072384"/>
          </a:xfrm>
          <a:prstGeom prst="rect">
            <a:avLst/>
          </a:prstGeom>
        </p:spPr>
      </p:pic>
      <p:pic>
        <p:nvPicPr>
          <p:cNvPr id="4" name="Audio 3">
            <a:hlinkClick r:id="" action="ppaction://media"/>
            <a:extLst>
              <a:ext uri="{FF2B5EF4-FFF2-40B4-BE49-F238E27FC236}">
                <a16:creationId xmlns:a16="http://schemas.microsoft.com/office/drawing/2014/main" id="{1FEBFE89-C911-E04E-9144-94B7A89FAF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91493187"/>
      </p:ext>
    </p:extLst>
  </p:cSld>
  <p:clrMapOvr>
    <a:masterClrMapping/>
  </p:clrMapOvr>
  <mc:AlternateContent xmlns:mc="http://schemas.openxmlformats.org/markup-compatibility/2006" xmlns:p14="http://schemas.microsoft.com/office/powerpoint/2010/main">
    <mc:Choice Requires="p14">
      <p:transition spd="slow" p14:dur="2000" advTm="67018"/>
    </mc:Choice>
    <mc:Fallback xmlns="">
      <p:transition spd="slow" advTm="6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902557" y="452669"/>
            <a:ext cx="590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902555" y="596832"/>
            <a:ext cx="6680903" cy="410125"/>
          </a:xfrm>
          <a:prstGeom prst="rect">
            <a:avLst/>
          </a:prstGeom>
          <a:noFill/>
        </p:spPr>
        <p:txBody>
          <a:bodyPr wrap="square" lIns="0" tIns="0" rIns="0" bIns="0" rtlCol="0">
            <a:noAutofit/>
          </a:bodyPr>
          <a:lstStyle/>
          <a:p>
            <a:r>
              <a:rPr lang="de-DE" sz="2667" dirty="0">
                <a:latin typeface="Palatino Linotype" panose="02040502050505030304" pitchFamily="18" charset="0"/>
              </a:rPr>
              <a:t>Forschend-entwickelnder Unterricht vs. forschendes Lernen</a:t>
            </a:r>
          </a:p>
          <a:p>
            <a:endParaRPr lang="de-DE" sz="2667" dirty="0">
              <a:latin typeface="Palatino Linotype" panose="02040502050505030304" pitchFamily="18" charset="0"/>
            </a:endParaRPr>
          </a:p>
        </p:txBody>
      </p:sp>
      <p:sp>
        <p:nvSpPr>
          <p:cNvPr id="16" name="Textfeld 15"/>
          <p:cNvSpPr txBox="1"/>
          <p:nvPr/>
        </p:nvSpPr>
        <p:spPr>
          <a:xfrm>
            <a:off x="4893734" y="1440000"/>
            <a:ext cx="6083300" cy="4294051"/>
          </a:xfrm>
          <a:prstGeom prst="rect">
            <a:avLst/>
          </a:prstGeom>
          <a:noFill/>
        </p:spPr>
        <p:txBody>
          <a:bodyPr wrap="square" lIns="0" tIns="0" rIns="0" bIns="0" numCol="1" spcCol="144000" rtlCol="0">
            <a:noAutofit/>
          </a:bodyPr>
          <a:lstStyle/>
          <a:p>
            <a:pPr>
              <a:buClr>
                <a:schemeClr val="accent1"/>
              </a:buClr>
            </a:pPr>
            <a:endPar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a:buClr>
                <a:schemeClr val="accent1"/>
              </a:buClr>
            </a:pPr>
            <a:r>
              <a:rPr lang="de-DE" altLang="de-DE" sz="1600" dirty="0">
                <a:solidFill>
                  <a:srgbClr val="002350"/>
                </a:solidFill>
              </a:rPr>
              <a:t>Aktuelle Konzepte forschenden Lernens berücksichtigen Phasen und Prozesse tatsächlicher naturwissenschaftlicher Forschung. </a:t>
            </a:r>
          </a:p>
          <a:p>
            <a:pPr algn="just">
              <a:buClr>
                <a:schemeClr val="accent1"/>
              </a:buClr>
            </a:pPr>
            <a:endParaRPr lang="de-DE" altLang="de-DE" sz="1600" dirty="0">
              <a:solidFill>
                <a:srgbClr val="002350"/>
              </a:solidFill>
            </a:endParaRPr>
          </a:p>
        </p:txBody>
      </p:sp>
      <p:pic>
        <p:nvPicPr>
          <p:cNvPr id="3" name="Grafik 2" descr="Ein Bild, das Spielzeug, haltend, surfend, sitzend enthält.&#10;&#10;Automatisch generierte Beschreibung">
            <a:extLst>
              <a:ext uri="{FF2B5EF4-FFF2-40B4-BE49-F238E27FC236}">
                <a16:creationId xmlns:a16="http://schemas.microsoft.com/office/drawing/2014/main" id="{A9C7403F-B387-43A1-87FA-AD4872C24F33}"/>
              </a:ext>
            </a:extLst>
          </p:cNvPr>
          <p:cNvPicPr>
            <a:picLocks noChangeAspect="1"/>
          </p:cNvPicPr>
          <p:nvPr/>
        </p:nvPicPr>
        <p:blipFill>
          <a:blip r:embed="rId5"/>
          <a:stretch>
            <a:fillRect/>
          </a:stretch>
        </p:blipFill>
        <p:spPr>
          <a:xfrm>
            <a:off x="0" y="32657"/>
            <a:ext cx="4503057" cy="5907314"/>
          </a:xfrm>
          <a:prstGeom prst="rect">
            <a:avLst/>
          </a:prstGeom>
        </p:spPr>
      </p:pic>
      <p:pic>
        <p:nvPicPr>
          <p:cNvPr id="4" name="Audio 3">
            <a:hlinkClick r:id="" action="ppaction://media"/>
            <a:extLst>
              <a:ext uri="{FF2B5EF4-FFF2-40B4-BE49-F238E27FC236}">
                <a16:creationId xmlns:a16="http://schemas.microsoft.com/office/drawing/2014/main" id="{C7C1D5B1-2251-A340-AAE1-C5BC1F10A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74159347"/>
      </p:ext>
    </p:extLst>
  </p:cSld>
  <p:clrMapOvr>
    <a:masterClrMapping/>
  </p:clrMapOvr>
  <mc:AlternateContent xmlns:mc="http://schemas.openxmlformats.org/markup-compatibility/2006" xmlns:p14="http://schemas.microsoft.com/office/powerpoint/2010/main">
    <mc:Choice Requires="p14">
      <p:transition spd="slow" p14:dur="2000" advTm="16712"/>
    </mc:Choice>
    <mc:Fallback xmlns="">
      <p:transition spd="slow" advTm="1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Gerade Verbindung 8"/>
          <p:cNvCxnSpPr/>
          <p:nvPr/>
        </p:nvCxnSpPr>
        <p:spPr>
          <a:xfrm>
            <a:off x="4902557" y="452669"/>
            <a:ext cx="59035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4902555" y="596832"/>
            <a:ext cx="6680903" cy="410125"/>
          </a:xfrm>
          <a:prstGeom prst="rect">
            <a:avLst/>
          </a:prstGeom>
          <a:noFill/>
        </p:spPr>
        <p:txBody>
          <a:bodyPr wrap="square" lIns="0" tIns="0" rIns="0" bIns="0" rtlCol="0">
            <a:noAutofit/>
          </a:bodyPr>
          <a:lstStyle/>
          <a:p>
            <a:r>
              <a:rPr lang="de-DE" sz="2667" dirty="0">
                <a:latin typeface="Palatino Linotype" panose="02040502050505030304" pitchFamily="18" charset="0"/>
              </a:rPr>
              <a:t>Forschend-entwickelnder Unterricht vs. forschendes Lernen</a:t>
            </a:r>
          </a:p>
          <a:p>
            <a:endParaRPr lang="de-DE" sz="2667" dirty="0">
              <a:latin typeface="Palatino Linotype" panose="02040502050505030304" pitchFamily="18" charset="0"/>
            </a:endParaRPr>
          </a:p>
        </p:txBody>
      </p:sp>
      <p:sp>
        <p:nvSpPr>
          <p:cNvPr id="16" name="Textfeld 15"/>
          <p:cNvSpPr txBox="1"/>
          <p:nvPr/>
        </p:nvSpPr>
        <p:spPr>
          <a:xfrm>
            <a:off x="4893734" y="1440000"/>
            <a:ext cx="6083300" cy="4294051"/>
          </a:xfrm>
          <a:prstGeom prst="rect">
            <a:avLst/>
          </a:prstGeom>
          <a:noFill/>
        </p:spPr>
        <p:txBody>
          <a:bodyPr wrap="square" lIns="0" tIns="0" rIns="0" bIns="0" numCol="1" spcCol="144000" rtlCol="0">
            <a:noAutofit/>
          </a:bodyPr>
          <a:lstStyle/>
          <a:p>
            <a:pPr>
              <a:buClr>
                <a:schemeClr val="accent1"/>
              </a:buClr>
            </a:pPr>
            <a:endParaRPr lang="de-DE" altLang="de-DE" sz="1600" b="1" dirty="0">
              <a:solidFill>
                <a:srgbClr val="002350"/>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4" name="Grafik 3">
            <a:extLst>
              <a:ext uri="{FF2B5EF4-FFF2-40B4-BE49-F238E27FC236}">
                <a16:creationId xmlns:a16="http://schemas.microsoft.com/office/drawing/2014/main" id="{2DE6D05E-1BA1-466C-96E1-9E3EE598ABC2}"/>
              </a:ext>
            </a:extLst>
          </p:cNvPr>
          <p:cNvPicPr>
            <a:picLocks noChangeAspect="1"/>
          </p:cNvPicPr>
          <p:nvPr/>
        </p:nvPicPr>
        <p:blipFill>
          <a:blip r:embed="rId5"/>
          <a:stretch>
            <a:fillRect/>
          </a:stretch>
        </p:blipFill>
        <p:spPr>
          <a:xfrm>
            <a:off x="0" y="2939144"/>
            <a:ext cx="4653442" cy="3029282"/>
          </a:xfrm>
          <a:prstGeom prst="rect">
            <a:avLst/>
          </a:prstGeom>
        </p:spPr>
      </p:pic>
      <p:pic>
        <p:nvPicPr>
          <p:cNvPr id="6" name="Grafik 5" descr="Ein Bild, das Text enthält.&#10;&#10;Automatisch generierte Beschreibung">
            <a:extLst>
              <a:ext uri="{FF2B5EF4-FFF2-40B4-BE49-F238E27FC236}">
                <a16:creationId xmlns:a16="http://schemas.microsoft.com/office/drawing/2014/main" id="{96C9C3B3-B707-4E51-B22A-BDC7D0E936FD}"/>
              </a:ext>
            </a:extLst>
          </p:cNvPr>
          <p:cNvPicPr>
            <a:picLocks noChangeAspect="1"/>
          </p:cNvPicPr>
          <p:nvPr/>
        </p:nvPicPr>
        <p:blipFill>
          <a:blip r:embed="rId6"/>
          <a:stretch>
            <a:fillRect/>
          </a:stretch>
        </p:blipFill>
        <p:spPr>
          <a:xfrm>
            <a:off x="0" y="0"/>
            <a:ext cx="4653442" cy="2939143"/>
          </a:xfrm>
          <a:prstGeom prst="rect">
            <a:avLst/>
          </a:prstGeom>
        </p:spPr>
      </p:pic>
      <p:graphicFrame>
        <p:nvGraphicFramePr>
          <p:cNvPr id="2" name="Diagramm 1">
            <a:extLst>
              <a:ext uri="{FF2B5EF4-FFF2-40B4-BE49-F238E27FC236}">
                <a16:creationId xmlns:a16="http://schemas.microsoft.com/office/drawing/2014/main" id="{CFA80AD9-2EFE-D949-A747-A47BF094D7BB}"/>
              </a:ext>
            </a:extLst>
          </p:cNvPr>
          <p:cNvGraphicFramePr/>
          <p:nvPr>
            <p:extLst>
              <p:ext uri="{D42A27DB-BD31-4B8C-83A1-F6EECF244321}">
                <p14:modId xmlns:p14="http://schemas.microsoft.com/office/powerpoint/2010/main" val="2939314681"/>
              </p:ext>
            </p:extLst>
          </p:nvPr>
        </p:nvGraphicFramePr>
        <p:xfrm>
          <a:off x="5197736" y="1459912"/>
          <a:ext cx="6083300" cy="44632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Audio 4">
            <a:hlinkClick r:id="" action="ppaction://media"/>
            <a:extLst>
              <a:ext uri="{FF2B5EF4-FFF2-40B4-BE49-F238E27FC236}">
                <a16:creationId xmlns:a16="http://schemas.microsoft.com/office/drawing/2014/main" id="{105F14F5-974D-F449-BF2C-C3B80721CF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79307244"/>
      </p:ext>
    </p:extLst>
  </p:cSld>
  <p:clrMapOvr>
    <a:masterClrMapping/>
  </p:clrMapOvr>
  <mc:AlternateContent xmlns:mc="http://schemas.openxmlformats.org/markup-compatibility/2006" xmlns:p14="http://schemas.microsoft.com/office/powerpoint/2010/main">
    <mc:Choice Requires="p14">
      <p:transition spd="slow" p14:dur="2000" advTm="64242"/>
    </mc:Choice>
    <mc:Fallback xmlns="">
      <p:transition spd="slow" advTm="6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6"/>
</p:tagLst>
</file>

<file path=ppt/tags/tag2.xml><?xml version="1.0" encoding="utf-8"?>
<p:tagLst xmlns:a="http://schemas.openxmlformats.org/drawingml/2006/main" xmlns:r="http://schemas.openxmlformats.org/officeDocument/2006/relationships" xmlns:p="http://schemas.openxmlformats.org/presentationml/2006/main">
  <p:tag name="TIMING" val="|49.3"/>
</p:tagLst>
</file>

<file path=ppt/tags/tag3.xml><?xml version="1.0" encoding="utf-8"?>
<p:tagLst xmlns:a="http://schemas.openxmlformats.org/drawingml/2006/main" xmlns:r="http://schemas.openxmlformats.org/officeDocument/2006/relationships" xmlns:p="http://schemas.openxmlformats.org/presentationml/2006/main">
  <p:tag name="TIMING" val="|62.6"/>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20F6AA76A84CC44B7DB83CE7CBF78DF" ma:contentTypeVersion="4" ma:contentTypeDescription="Ein neues Dokument erstellen." ma:contentTypeScope="" ma:versionID="a265881b186112ed17dd292efd5e2dca">
  <xsd:schema xmlns:xsd="http://www.w3.org/2001/XMLSchema" xmlns:xs="http://www.w3.org/2001/XMLSchema" xmlns:p="http://schemas.microsoft.com/office/2006/metadata/properties" xmlns:ns2="44d71a85-72a5-43fb-bafe-0064c075c558" targetNamespace="http://schemas.microsoft.com/office/2006/metadata/properties" ma:root="true" ma:fieldsID="a613922b523ce2a9c143e4510668e6c7" ns2:_="">
    <xsd:import namespace="44d71a85-72a5-43fb-bafe-0064c075c5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71a85-72a5-43fb-bafe-0064c075c5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14A5F9-ED76-408A-8AC1-2C957A7B3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d71a85-72a5-43fb-bafe-0064c075c5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A1AB89-AE8A-488C-80BD-25C7878A8341}">
  <ds:schemaRefs>
    <ds:schemaRef ds:uri="http://schemas.microsoft.com/sharepoint/v3/contenttype/forms"/>
  </ds:schemaRefs>
</ds:datastoreItem>
</file>

<file path=customXml/itemProps3.xml><?xml version="1.0" encoding="utf-8"?>
<ds:datastoreItem xmlns:ds="http://schemas.openxmlformats.org/officeDocument/2006/customXml" ds:itemID="{FBDBCBBC-A4AC-4108-8023-090A96F7461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4d71a85-72a5-43fb-bafe-0064c075c55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4320</Words>
  <Application>Microsoft Office PowerPoint</Application>
  <PresentationFormat>Breitbild</PresentationFormat>
  <Paragraphs>518</Paragraphs>
  <Slides>28</Slides>
  <Notes>24</Notes>
  <HiddenSlides>0</HiddenSlides>
  <MMClips>23</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28</vt:i4>
      </vt:variant>
    </vt:vector>
  </HeadingPairs>
  <TitlesOfParts>
    <vt:vector size="35" baseType="lpstr">
      <vt:lpstr>Arial</vt:lpstr>
      <vt:lpstr>Calibri</vt:lpstr>
      <vt:lpstr>Calibri Light</vt:lpstr>
      <vt:lpstr>Palatino Linotype</vt:lpstr>
      <vt:lpstr>Roboto Condensed</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Abbildungsverzeichnis</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tom.traeder</dc:creator>
  <cp:lastModifiedBy>justin.eckardt</cp:lastModifiedBy>
  <cp:revision>104</cp:revision>
  <dcterms:created xsi:type="dcterms:W3CDTF">2020-06-07T12:34:04Z</dcterms:created>
  <dcterms:modified xsi:type="dcterms:W3CDTF">2021-10-10T16:14:54Z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0x010100920F6AA76A84CC44B7DB83CE7CBF78DF</vt:lpwstr>
  </property>
</Properties>
</file>