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8.jpg" ContentType="image/jp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5" r:id="rId2"/>
  </p:sldMasterIdLst>
  <p:notesMasterIdLst>
    <p:notesMasterId r:id="rId17"/>
  </p:notesMasterIdLst>
  <p:handoutMasterIdLst>
    <p:handoutMasterId r:id="rId18"/>
  </p:handoutMasterIdLst>
  <p:sldIdLst>
    <p:sldId id="299" r:id="rId3"/>
    <p:sldId id="332" r:id="rId4"/>
    <p:sldId id="307" r:id="rId5"/>
    <p:sldId id="337" r:id="rId6"/>
    <p:sldId id="306" r:id="rId7"/>
    <p:sldId id="300" r:id="rId8"/>
    <p:sldId id="344" r:id="rId9"/>
    <p:sldId id="338" r:id="rId10"/>
    <p:sldId id="341" r:id="rId11"/>
    <p:sldId id="339" r:id="rId12"/>
    <p:sldId id="342" r:id="rId13"/>
    <p:sldId id="343" r:id="rId14"/>
    <p:sldId id="345" r:id="rId15"/>
    <p:sldId id="325" r:id="rId16"/>
  </p:sldIdLst>
  <p:sldSz cx="6858000" cy="51435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Palatino Linotype" panose="02040502050505030304" pitchFamily="18" charset="0"/>
      <p:regular r:id="rId23"/>
      <p:bold r:id="rId24"/>
      <p:italic r:id="rId25"/>
      <p:boldItalic r:id="rId26"/>
    </p:embeddedFont>
    <p:embeddedFont>
      <p:font typeface="Roboto Condensed" panose="02000000000000000000" pitchFamily="2" charset="0"/>
      <p:regular r:id="rId27"/>
      <p:bold r:id="rId28"/>
      <p:italic r:id="rId29"/>
      <p:boldItalic r:id="rId30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orient="horz" pos="3162" userDrawn="1">
          <p15:clr>
            <a:srgbClr val="A4A3A4"/>
          </p15:clr>
        </p15:guide>
        <p15:guide id="3" orient="horz" pos="2414" userDrawn="1">
          <p15:clr>
            <a:srgbClr val="A4A3A4"/>
          </p15:clr>
        </p15:guide>
        <p15:guide id="5" orient="horz" pos="2867" userDrawn="1">
          <p15:clr>
            <a:srgbClr val="A4A3A4"/>
          </p15:clr>
        </p15:guide>
        <p15:guide id="6" orient="horz" pos="214" userDrawn="1">
          <p15:clr>
            <a:srgbClr val="A4A3A4"/>
          </p15:clr>
        </p15:guide>
        <p15:guide id="7" orient="horz" pos="696" userDrawn="1">
          <p15:clr>
            <a:srgbClr val="A4A3A4"/>
          </p15:clr>
        </p15:guide>
        <p15:guide id="8" orient="horz" pos="2709" userDrawn="1">
          <p15:clr>
            <a:srgbClr val="A4A3A4"/>
          </p15:clr>
        </p15:guide>
        <p15:guide id="9" pos="1514" userDrawn="1">
          <p15:clr>
            <a:srgbClr val="A4A3A4"/>
          </p15:clr>
        </p15:guide>
        <p15:guide id="10" pos="1292" userDrawn="1">
          <p15:clr>
            <a:srgbClr val="A4A3A4"/>
          </p15:clr>
        </p15:guide>
        <p15:guide id="11" pos="4106" userDrawn="1">
          <p15:clr>
            <a:srgbClr val="A4A3A4"/>
          </p15:clr>
        </p15:guide>
        <p15:guide id="12" pos="221" userDrawn="1">
          <p15:clr>
            <a:srgbClr val="A4A3A4"/>
          </p15:clr>
        </p15:guide>
        <p15:guide id="13" pos="3025" userDrawn="1">
          <p15:clr>
            <a:srgbClr val="A4A3A4"/>
          </p15:clr>
        </p15:guide>
        <p15:guide id="14" pos="2809" userDrawn="1">
          <p15:clr>
            <a:srgbClr val="A4A3A4"/>
          </p15:clr>
        </p15:guide>
        <p15:guide id="15" pos="2378" userDrawn="1">
          <p15:clr>
            <a:srgbClr val="A4A3A4"/>
          </p15:clr>
        </p15:guide>
        <p15:guide id="16" pos="433" userDrawn="1">
          <p15:clr>
            <a:srgbClr val="A4A3A4"/>
          </p15:clr>
        </p15:guide>
        <p15:guide id="17" pos="648" userDrawn="1">
          <p15:clr>
            <a:srgbClr val="A4A3A4"/>
          </p15:clr>
        </p15:guide>
        <p15:guide id="18" pos="867" userDrawn="1">
          <p15:clr>
            <a:srgbClr val="A4A3A4"/>
          </p15:clr>
        </p15:guide>
        <p15:guide id="19" pos="1082" userDrawn="1">
          <p15:clr>
            <a:srgbClr val="A4A3A4"/>
          </p15:clr>
        </p15:guide>
        <p15:guide id="20" pos="1734" userDrawn="1">
          <p15:clr>
            <a:srgbClr val="A4A3A4"/>
          </p15:clr>
        </p15:guide>
        <p15:guide id="21" pos="1946" userDrawn="1">
          <p15:clr>
            <a:srgbClr val="A4A3A4"/>
          </p15:clr>
        </p15:guide>
        <p15:guide id="22" pos="2160" userDrawn="1">
          <p15:clr>
            <a:srgbClr val="A4A3A4"/>
          </p15:clr>
        </p15:guide>
        <p15:guide id="23" pos="2594" userDrawn="1">
          <p15:clr>
            <a:srgbClr val="A4A3A4"/>
          </p15:clr>
        </p15:guide>
        <p15:guide id="25" pos="3453" userDrawn="1">
          <p15:clr>
            <a:srgbClr val="A4A3A4"/>
          </p15:clr>
        </p15:guide>
        <p15:guide id="26" pos="3674" userDrawn="1">
          <p15:clr>
            <a:srgbClr val="A4A3A4"/>
          </p15:clr>
        </p15:guide>
        <p15:guide id="27" pos="3890" userDrawn="1">
          <p15:clr>
            <a:srgbClr val="A4A3A4"/>
          </p15:clr>
        </p15:guide>
        <p15:guide id="28" orient="horz" pos="3153" userDrawn="1">
          <p15:clr>
            <a:srgbClr val="A4A3A4"/>
          </p15:clr>
        </p15:guide>
        <p15:guide id="29" orient="horz" pos="2836" userDrawn="1">
          <p15:clr>
            <a:srgbClr val="A4A3A4"/>
          </p15:clr>
        </p15:guide>
        <p15:guide id="30" pos="324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A050"/>
    <a:srgbClr val="FFFFFF"/>
    <a:srgbClr val="002F5D"/>
    <a:srgbClr val="BD9F21"/>
    <a:srgbClr val="FFC864"/>
    <a:srgbClr val="FFBE64"/>
    <a:srgbClr val="F0AA46"/>
    <a:srgbClr val="FFB464"/>
    <a:srgbClr val="FABE5A"/>
    <a:srgbClr val="F0A0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2" autoAdjust="0"/>
    <p:restoredTop sz="91807" autoAdjust="0"/>
  </p:normalViewPr>
  <p:slideViewPr>
    <p:cSldViewPr snapToGrid="0" snapToObjects="1">
      <p:cViewPr varScale="1">
        <p:scale>
          <a:sx n="139" d="100"/>
          <a:sy n="139" d="100"/>
        </p:scale>
        <p:origin x="1677" y="51"/>
      </p:cViewPr>
      <p:guideLst>
        <p:guide orient="horz" pos="1620"/>
        <p:guide orient="horz" pos="3162"/>
        <p:guide orient="horz" pos="2414"/>
        <p:guide orient="horz" pos="2867"/>
        <p:guide orient="horz" pos="214"/>
        <p:guide orient="horz" pos="696"/>
        <p:guide orient="horz" pos="2709"/>
        <p:guide pos="1514"/>
        <p:guide pos="1292"/>
        <p:guide pos="4106"/>
        <p:guide pos="221"/>
        <p:guide pos="3025"/>
        <p:guide pos="2809"/>
        <p:guide pos="2378"/>
        <p:guide pos="433"/>
        <p:guide pos="648"/>
        <p:guide pos="867"/>
        <p:guide pos="1082"/>
        <p:guide pos="1734"/>
        <p:guide pos="1946"/>
        <p:guide pos="2160"/>
        <p:guide pos="2594"/>
        <p:guide pos="3453"/>
        <p:guide pos="3674"/>
        <p:guide pos="3890"/>
        <p:guide orient="horz" pos="3153"/>
        <p:guide orient="horz" pos="2836"/>
        <p:guide pos="324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82" d="100"/>
          <a:sy n="82" d="100"/>
        </p:scale>
        <p:origin x="-3180" y="-96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0333F7-6548-431C-B2F7-C13070224B80}" type="doc">
      <dgm:prSet loTypeId="urn:microsoft.com/office/officeart/2005/8/layout/hList6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55085E03-C49B-4B76-8360-C6B4188FDF62}">
      <dgm:prSet phldrT="[Text]"/>
      <dgm:spPr/>
      <dgm:t>
        <a:bodyPr/>
        <a:lstStyle/>
        <a:p>
          <a:r>
            <a:rPr lang="de-DE" b="1" dirty="0"/>
            <a:t>(</a:t>
          </a:r>
          <a:r>
            <a:rPr lang="de-DE" b="1" dirty="0" err="1"/>
            <a:t>technical</a:t>
          </a:r>
          <a:r>
            <a:rPr lang="de-DE" b="1" dirty="0"/>
            <a:t>) </a:t>
          </a:r>
          <a:r>
            <a:rPr lang="de-DE" b="1" dirty="0" err="1"/>
            <a:t>rationality</a:t>
          </a:r>
          <a:endParaRPr lang="de-DE" b="1" dirty="0"/>
        </a:p>
      </dgm:t>
    </dgm:pt>
    <dgm:pt modelId="{F2C5940F-6708-4AE1-A11D-DA909258AE20}" type="parTrans" cxnId="{0FCC7EBB-D30A-426E-9334-C00E184FCF3E}">
      <dgm:prSet/>
      <dgm:spPr/>
      <dgm:t>
        <a:bodyPr/>
        <a:lstStyle/>
        <a:p>
          <a:endParaRPr lang="de-DE"/>
        </a:p>
      </dgm:t>
    </dgm:pt>
    <dgm:pt modelId="{83AAA371-3ABC-4C60-A39B-E260969CDFC8}" type="sibTrans" cxnId="{0FCC7EBB-D30A-426E-9334-C00E184FCF3E}">
      <dgm:prSet/>
      <dgm:spPr/>
      <dgm:t>
        <a:bodyPr/>
        <a:lstStyle/>
        <a:p>
          <a:endParaRPr lang="de-DE"/>
        </a:p>
      </dgm:t>
    </dgm:pt>
    <dgm:pt modelId="{8204BC86-2DFC-4773-80E0-349F0AA1C34F}">
      <dgm:prSet phldrT="[Text]"/>
      <dgm:spPr/>
      <dgm:t>
        <a:bodyPr/>
        <a:lstStyle/>
        <a:p>
          <a:r>
            <a:rPr lang="de-DE" dirty="0">
              <a:solidFill>
                <a:srgbClr val="C00000"/>
              </a:solidFill>
            </a:rPr>
            <a:t>online</a:t>
          </a:r>
        </a:p>
      </dgm:t>
    </dgm:pt>
    <dgm:pt modelId="{9B8CD5CA-A9B5-4713-B184-3CD543267091}" type="parTrans" cxnId="{DFB1F9CB-69F9-409D-A8DD-76D6B0DAE225}">
      <dgm:prSet/>
      <dgm:spPr/>
      <dgm:t>
        <a:bodyPr/>
        <a:lstStyle/>
        <a:p>
          <a:endParaRPr lang="de-DE"/>
        </a:p>
      </dgm:t>
    </dgm:pt>
    <dgm:pt modelId="{44296EDA-8A20-486A-97F1-4EC5D720024F}" type="sibTrans" cxnId="{DFB1F9CB-69F9-409D-A8DD-76D6B0DAE225}">
      <dgm:prSet/>
      <dgm:spPr/>
      <dgm:t>
        <a:bodyPr/>
        <a:lstStyle/>
        <a:p>
          <a:endParaRPr lang="de-DE"/>
        </a:p>
      </dgm:t>
    </dgm:pt>
    <dgm:pt modelId="{C6C0D7A9-F0CF-48A7-9114-35925B7F8B1A}">
      <dgm:prSet phldrT="[Text]"/>
      <dgm:spPr/>
      <dgm:t>
        <a:bodyPr/>
        <a:lstStyle/>
        <a:p>
          <a:r>
            <a:rPr lang="de-DE" dirty="0"/>
            <a:t>Bedingungen</a:t>
          </a:r>
        </a:p>
      </dgm:t>
    </dgm:pt>
    <dgm:pt modelId="{285F86C5-67D3-46AF-BDC7-430B7E157E2A}" type="parTrans" cxnId="{E719A213-42FD-4A97-B768-6148ECC737FF}">
      <dgm:prSet/>
      <dgm:spPr/>
      <dgm:t>
        <a:bodyPr/>
        <a:lstStyle/>
        <a:p>
          <a:endParaRPr lang="de-DE"/>
        </a:p>
      </dgm:t>
    </dgm:pt>
    <dgm:pt modelId="{CD582BF3-DD64-4113-9810-416F39C41B76}" type="sibTrans" cxnId="{E719A213-42FD-4A97-B768-6148ECC737FF}">
      <dgm:prSet/>
      <dgm:spPr/>
      <dgm:t>
        <a:bodyPr/>
        <a:lstStyle/>
        <a:p>
          <a:endParaRPr lang="de-DE"/>
        </a:p>
      </dgm:t>
    </dgm:pt>
    <dgm:pt modelId="{DA84FA5E-0175-48B6-8A9F-DBCD96483131}">
      <dgm:prSet phldrT="[Text]"/>
      <dgm:spPr/>
      <dgm:t>
        <a:bodyPr/>
        <a:lstStyle/>
        <a:p>
          <a:r>
            <a:rPr lang="de-DE" b="1" dirty="0" err="1"/>
            <a:t>reflection</a:t>
          </a:r>
          <a:r>
            <a:rPr lang="de-DE" b="1" dirty="0"/>
            <a:t> on </a:t>
          </a:r>
          <a:r>
            <a:rPr lang="de-DE" b="1" dirty="0" err="1"/>
            <a:t>action</a:t>
          </a:r>
          <a:endParaRPr lang="de-DE" b="1" dirty="0"/>
        </a:p>
      </dgm:t>
    </dgm:pt>
    <dgm:pt modelId="{49CEAC5D-158D-486B-8B50-B4E8560E81BE}" type="parTrans" cxnId="{11BB71CA-5E03-443A-B14C-6C92C8611099}">
      <dgm:prSet/>
      <dgm:spPr/>
      <dgm:t>
        <a:bodyPr/>
        <a:lstStyle/>
        <a:p>
          <a:endParaRPr lang="de-DE"/>
        </a:p>
      </dgm:t>
    </dgm:pt>
    <dgm:pt modelId="{694906BD-001A-49FC-981D-1BF8AB759860}" type="sibTrans" cxnId="{11BB71CA-5E03-443A-B14C-6C92C8611099}">
      <dgm:prSet/>
      <dgm:spPr/>
      <dgm:t>
        <a:bodyPr/>
        <a:lstStyle/>
        <a:p>
          <a:endParaRPr lang="de-DE"/>
        </a:p>
      </dgm:t>
    </dgm:pt>
    <dgm:pt modelId="{396E057B-5591-4FDA-82F2-F308423EAA2E}">
      <dgm:prSet phldrT="[Text]"/>
      <dgm:spPr/>
      <dgm:t>
        <a:bodyPr/>
        <a:lstStyle/>
        <a:p>
          <a:r>
            <a:rPr lang="de-DE" dirty="0">
              <a:solidFill>
                <a:srgbClr val="C00000"/>
              </a:solidFill>
            </a:rPr>
            <a:t>online</a:t>
          </a:r>
        </a:p>
      </dgm:t>
    </dgm:pt>
    <dgm:pt modelId="{BADC5498-4D28-4AEA-AE3B-2B1CE62205F2}" type="parTrans" cxnId="{6B57B192-4D7D-4E36-BD7B-111781F038F0}">
      <dgm:prSet/>
      <dgm:spPr/>
      <dgm:t>
        <a:bodyPr/>
        <a:lstStyle/>
        <a:p>
          <a:endParaRPr lang="de-DE"/>
        </a:p>
      </dgm:t>
    </dgm:pt>
    <dgm:pt modelId="{98789E23-BECB-4EA9-98ED-4D7391D1F512}" type="sibTrans" cxnId="{6B57B192-4D7D-4E36-BD7B-111781F038F0}">
      <dgm:prSet/>
      <dgm:spPr/>
      <dgm:t>
        <a:bodyPr/>
        <a:lstStyle/>
        <a:p>
          <a:endParaRPr lang="de-DE"/>
        </a:p>
      </dgm:t>
    </dgm:pt>
    <dgm:pt modelId="{C15AAF3E-9A53-43B1-8729-8F8390FA2A0A}">
      <dgm:prSet phldrT="[Text]"/>
      <dgm:spPr/>
      <dgm:t>
        <a:bodyPr/>
        <a:lstStyle/>
        <a:p>
          <a:r>
            <a:rPr lang="de-DE" dirty="0"/>
            <a:t>basiert auf Beiträgen in Kursräumen</a:t>
          </a:r>
        </a:p>
      </dgm:t>
    </dgm:pt>
    <dgm:pt modelId="{8C3009DD-9CE7-430C-A8A5-AFE39736B9D4}" type="parTrans" cxnId="{64B8874D-B062-48E0-A46C-94CDB967C750}">
      <dgm:prSet/>
      <dgm:spPr/>
      <dgm:t>
        <a:bodyPr/>
        <a:lstStyle/>
        <a:p>
          <a:endParaRPr lang="de-DE"/>
        </a:p>
      </dgm:t>
    </dgm:pt>
    <dgm:pt modelId="{DCC4D7A1-0537-47DA-A8B1-AC919804A72D}" type="sibTrans" cxnId="{64B8874D-B062-48E0-A46C-94CDB967C750}">
      <dgm:prSet/>
      <dgm:spPr/>
      <dgm:t>
        <a:bodyPr/>
        <a:lstStyle/>
        <a:p>
          <a:endParaRPr lang="de-DE"/>
        </a:p>
      </dgm:t>
    </dgm:pt>
    <dgm:pt modelId="{DD47347A-C381-448C-8814-65EC5AAFDAF2}">
      <dgm:prSet phldrT="[Text]"/>
      <dgm:spPr/>
      <dgm:t>
        <a:bodyPr/>
        <a:lstStyle/>
        <a:p>
          <a:r>
            <a:rPr lang="de-DE" b="1" dirty="0" err="1"/>
            <a:t>reflection</a:t>
          </a:r>
          <a:r>
            <a:rPr lang="de-DE" b="1" dirty="0"/>
            <a:t> in </a:t>
          </a:r>
          <a:r>
            <a:rPr lang="de-DE" b="1" dirty="0" err="1"/>
            <a:t>action</a:t>
          </a:r>
          <a:endParaRPr lang="de-DE" b="1" dirty="0"/>
        </a:p>
      </dgm:t>
    </dgm:pt>
    <dgm:pt modelId="{CF2CF186-13F3-42F1-B44F-B068A328C578}" type="parTrans" cxnId="{29C5EBB5-6D44-4FB0-93D0-543171B3AF4B}">
      <dgm:prSet/>
      <dgm:spPr/>
      <dgm:t>
        <a:bodyPr/>
        <a:lstStyle/>
        <a:p>
          <a:endParaRPr lang="de-DE"/>
        </a:p>
      </dgm:t>
    </dgm:pt>
    <dgm:pt modelId="{95837628-1B83-416A-924B-5BC48A115F03}" type="sibTrans" cxnId="{29C5EBB5-6D44-4FB0-93D0-543171B3AF4B}">
      <dgm:prSet/>
      <dgm:spPr/>
      <dgm:t>
        <a:bodyPr/>
        <a:lstStyle/>
        <a:p>
          <a:endParaRPr lang="de-DE"/>
        </a:p>
      </dgm:t>
    </dgm:pt>
    <dgm:pt modelId="{7015D83F-F663-4C92-A47A-D95845729C88}">
      <dgm:prSet phldrT="[Text]"/>
      <dgm:spPr/>
      <dgm:t>
        <a:bodyPr/>
        <a:lstStyle/>
        <a:p>
          <a:r>
            <a:rPr lang="de-DE" dirty="0"/>
            <a:t>Routinen</a:t>
          </a:r>
        </a:p>
      </dgm:t>
    </dgm:pt>
    <dgm:pt modelId="{85509991-995E-47D0-BF22-487782659816}" type="parTrans" cxnId="{0ACCC3BB-223C-4DB3-97B6-6810A66A1E71}">
      <dgm:prSet/>
      <dgm:spPr/>
      <dgm:t>
        <a:bodyPr/>
        <a:lstStyle/>
        <a:p>
          <a:endParaRPr lang="de-DE"/>
        </a:p>
      </dgm:t>
    </dgm:pt>
    <dgm:pt modelId="{C4A490B3-35CB-42BE-B001-F312C48C9128}" type="sibTrans" cxnId="{0ACCC3BB-223C-4DB3-97B6-6810A66A1E71}">
      <dgm:prSet/>
      <dgm:spPr/>
      <dgm:t>
        <a:bodyPr/>
        <a:lstStyle/>
        <a:p>
          <a:endParaRPr lang="de-DE"/>
        </a:p>
      </dgm:t>
    </dgm:pt>
    <dgm:pt modelId="{0EAFCA6A-CD27-4229-A5AC-F3099E81C060}">
      <dgm:prSet custT="1"/>
      <dgm:spPr/>
      <dgm:t>
        <a:bodyPr/>
        <a:lstStyle/>
        <a:p>
          <a:r>
            <a:rPr lang="de-DE" sz="1600" b="1" dirty="0" err="1"/>
            <a:t>reflection</a:t>
          </a:r>
          <a:r>
            <a:rPr lang="de-DE" sz="1600" b="1" dirty="0"/>
            <a:t> on </a:t>
          </a:r>
          <a:r>
            <a:rPr lang="de-DE" sz="1600" b="1" dirty="0" err="1"/>
            <a:t>action</a:t>
          </a:r>
          <a:endParaRPr lang="de-DE" sz="1600" b="1" dirty="0"/>
        </a:p>
        <a:p>
          <a:r>
            <a:rPr lang="de-DE" sz="1600" dirty="0"/>
            <a:t>- </a:t>
          </a:r>
          <a:r>
            <a:rPr lang="de-DE" sz="1200" dirty="0">
              <a:solidFill>
                <a:srgbClr val="C00000"/>
              </a:solidFill>
            </a:rPr>
            <a:t>Präsenz</a:t>
          </a:r>
        </a:p>
        <a:p>
          <a:r>
            <a:rPr lang="de-DE" sz="1200" dirty="0"/>
            <a:t>-Präsentation der Erkundung eigenen </a:t>
          </a:r>
          <a:r>
            <a:rPr lang="de-DE" sz="1200" dirty="0" err="1"/>
            <a:t>Tutorierens</a:t>
          </a:r>
          <a:endParaRPr lang="de-DE" sz="1200" dirty="0"/>
        </a:p>
      </dgm:t>
    </dgm:pt>
    <dgm:pt modelId="{1B5C27A8-5170-4FDB-A590-6641C7BFCB6D}" type="parTrans" cxnId="{7B40CAEC-A004-45F8-93B1-053976E5304D}">
      <dgm:prSet/>
      <dgm:spPr/>
      <dgm:t>
        <a:bodyPr/>
        <a:lstStyle/>
        <a:p>
          <a:endParaRPr lang="de-DE"/>
        </a:p>
      </dgm:t>
    </dgm:pt>
    <dgm:pt modelId="{2BADEAE8-BDBC-43E2-AEFA-C1A8863CEAC3}" type="sibTrans" cxnId="{7B40CAEC-A004-45F8-93B1-053976E5304D}">
      <dgm:prSet/>
      <dgm:spPr/>
      <dgm:t>
        <a:bodyPr/>
        <a:lstStyle/>
        <a:p>
          <a:endParaRPr lang="de-DE"/>
        </a:p>
      </dgm:t>
    </dgm:pt>
    <dgm:pt modelId="{7B1E6CEE-3B01-4AFB-834E-16F3A00C6B1E}">
      <dgm:prSet phldrT="[Text]"/>
      <dgm:spPr/>
      <dgm:t>
        <a:bodyPr/>
        <a:lstStyle/>
        <a:p>
          <a:r>
            <a:rPr lang="de-DE" dirty="0">
              <a:solidFill>
                <a:srgbClr val="C00000"/>
              </a:solidFill>
            </a:rPr>
            <a:t>individuell</a:t>
          </a:r>
        </a:p>
      </dgm:t>
    </dgm:pt>
    <dgm:pt modelId="{2F7B90F0-B8FD-4C4D-AA84-DA5D4F6C24B3}" type="sibTrans" cxnId="{4D13B7B2-96B1-4159-8C0A-F4EF088642C8}">
      <dgm:prSet/>
      <dgm:spPr/>
      <dgm:t>
        <a:bodyPr/>
        <a:lstStyle/>
        <a:p>
          <a:endParaRPr lang="de-DE"/>
        </a:p>
      </dgm:t>
    </dgm:pt>
    <dgm:pt modelId="{10E7661A-E749-4EDD-96A0-CEC29E40622F}" type="parTrans" cxnId="{4D13B7B2-96B1-4159-8C0A-F4EF088642C8}">
      <dgm:prSet/>
      <dgm:spPr/>
      <dgm:t>
        <a:bodyPr/>
        <a:lstStyle/>
        <a:p>
          <a:endParaRPr lang="de-DE"/>
        </a:p>
      </dgm:t>
    </dgm:pt>
    <dgm:pt modelId="{924E9DDA-480E-4A38-B17B-7F42AB047CAA}">
      <dgm:prSet phldrT="[Text]"/>
      <dgm:spPr/>
      <dgm:t>
        <a:bodyPr/>
        <a:lstStyle/>
        <a:p>
          <a:r>
            <a:rPr lang="de-DE" dirty="0"/>
            <a:t>Vorgaben</a:t>
          </a:r>
        </a:p>
      </dgm:t>
    </dgm:pt>
    <dgm:pt modelId="{34BEB5A2-5C60-4BC0-9F1F-5D55B45FF9E6}" type="parTrans" cxnId="{BA114F5A-3007-4CC1-86A4-384EE0706A9D}">
      <dgm:prSet/>
      <dgm:spPr/>
      <dgm:t>
        <a:bodyPr/>
        <a:lstStyle/>
        <a:p>
          <a:endParaRPr lang="de-DE"/>
        </a:p>
      </dgm:t>
    </dgm:pt>
    <dgm:pt modelId="{6C9BCD79-8FE9-4737-9462-7F59F6644BF7}" type="sibTrans" cxnId="{BA114F5A-3007-4CC1-86A4-384EE0706A9D}">
      <dgm:prSet/>
      <dgm:spPr/>
      <dgm:t>
        <a:bodyPr/>
        <a:lstStyle/>
        <a:p>
          <a:endParaRPr lang="de-DE"/>
        </a:p>
      </dgm:t>
    </dgm:pt>
    <dgm:pt modelId="{41454C0C-4303-4EF9-9237-5B3ACB1FB261}">
      <dgm:prSet phldrT="[Text]"/>
      <dgm:spPr/>
      <dgm:t>
        <a:bodyPr/>
        <a:lstStyle/>
        <a:p>
          <a:r>
            <a:rPr lang="de-DE" dirty="0"/>
            <a:t>nach der Handlung</a:t>
          </a:r>
        </a:p>
      </dgm:t>
    </dgm:pt>
    <dgm:pt modelId="{2C0F2B41-639B-4B2F-9E00-A768B9079AB5}" type="parTrans" cxnId="{C9E46DF0-64FB-4087-9C9F-B6E20AFDACBC}">
      <dgm:prSet/>
      <dgm:spPr/>
      <dgm:t>
        <a:bodyPr/>
        <a:lstStyle/>
        <a:p>
          <a:endParaRPr lang="de-DE"/>
        </a:p>
      </dgm:t>
    </dgm:pt>
    <dgm:pt modelId="{0869CFA3-4784-4604-B02D-EFB707F23FD2}" type="sibTrans" cxnId="{C9E46DF0-64FB-4087-9C9F-B6E20AFDACBC}">
      <dgm:prSet/>
      <dgm:spPr/>
      <dgm:t>
        <a:bodyPr/>
        <a:lstStyle/>
        <a:p>
          <a:endParaRPr lang="de-DE"/>
        </a:p>
      </dgm:t>
    </dgm:pt>
    <dgm:pt modelId="{55D8F69B-D54E-4FFC-B7F3-9B369530E264}">
      <dgm:prSet phldrT="[Text]"/>
      <dgm:spPr/>
      <dgm:t>
        <a:bodyPr/>
        <a:lstStyle/>
        <a:p>
          <a:r>
            <a:rPr lang="de-DE" dirty="0"/>
            <a:t>Erkundung eigenen </a:t>
          </a:r>
          <a:r>
            <a:rPr lang="de-DE" dirty="0" err="1"/>
            <a:t>Tutorierens</a:t>
          </a:r>
          <a:r>
            <a:rPr lang="de-DE" dirty="0"/>
            <a:t> (PEP)</a:t>
          </a:r>
        </a:p>
      </dgm:t>
    </dgm:pt>
    <dgm:pt modelId="{214ABCAF-CC6A-4E37-955D-EFC96FEB711C}" type="parTrans" cxnId="{750581C7-4F0D-447D-BB8B-E0AB20D8F0FC}">
      <dgm:prSet/>
      <dgm:spPr/>
      <dgm:t>
        <a:bodyPr/>
        <a:lstStyle/>
        <a:p>
          <a:endParaRPr lang="de-DE"/>
        </a:p>
      </dgm:t>
    </dgm:pt>
    <dgm:pt modelId="{EE260EE7-DE2B-4445-93C0-27750E36F350}" type="sibTrans" cxnId="{750581C7-4F0D-447D-BB8B-E0AB20D8F0FC}">
      <dgm:prSet/>
      <dgm:spPr/>
      <dgm:t>
        <a:bodyPr/>
        <a:lstStyle/>
        <a:p>
          <a:endParaRPr lang="de-DE"/>
        </a:p>
      </dgm:t>
    </dgm:pt>
    <dgm:pt modelId="{561F8D26-3FC5-4F93-9949-02133CE777AA}" type="pres">
      <dgm:prSet presAssocID="{DA0333F7-6548-431C-B2F7-C13070224B80}" presName="Name0" presStyleCnt="0">
        <dgm:presLayoutVars>
          <dgm:dir/>
          <dgm:resizeHandles val="exact"/>
        </dgm:presLayoutVars>
      </dgm:prSet>
      <dgm:spPr/>
    </dgm:pt>
    <dgm:pt modelId="{8642839A-C593-49FE-A0F6-BE7DBBD7E712}" type="pres">
      <dgm:prSet presAssocID="{55085E03-C49B-4B76-8360-C6B4188FDF62}" presName="node" presStyleLbl="node1" presStyleIdx="0" presStyleCnt="4">
        <dgm:presLayoutVars>
          <dgm:bulletEnabled val="1"/>
        </dgm:presLayoutVars>
      </dgm:prSet>
      <dgm:spPr/>
    </dgm:pt>
    <dgm:pt modelId="{C68E3CB8-006E-427B-8ACF-444871853D14}" type="pres">
      <dgm:prSet presAssocID="{83AAA371-3ABC-4C60-A39B-E260969CDFC8}" presName="sibTrans" presStyleCnt="0"/>
      <dgm:spPr/>
    </dgm:pt>
    <dgm:pt modelId="{C0E1EBE7-EF85-490F-A9BA-DD52DA74EEA0}" type="pres">
      <dgm:prSet presAssocID="{DA84FA5E-0175-48B6-8A9F-DBCD96483131}" presName="node" presStyleLbl="node1" presStyleIdx="1" presStyleCnt="4">
        <dgm:presLayoutVars>
          <dgm:bulletEnabled val="1"/>
        </dgm:presLayoutVars>
      </dgm:prSet>
      <dgm:spPr/>
    </dgm:pt>
    <dgm:pt modelId="{BBD474D4-5D08-4889-A2DB-B92FCFDD7C6D}" type="pres">
      <dgm:prSet presAssocID="{694906BD-001A-49FC-981D-1BF8AB759860}" presName="sibTrans" presStyleCnt="0"/>
      <dgm:spPr/>
    </dgm:pt>
    <dgm:pt modelId="{84497D56-A196-4279-A6A5-82FE1AE436C1}" type="pres">
      <dgm:prSet presAssocID="{0EAFCA6A-CD27-4229-A5AC-F3099E81C060}" presName="node" presStyleLbl="node1" presStyleIdx="2" presStyleCnt="4" custLinFactX="100000" custLinFactNeighborX="101360" custLinFactNeighborY="-3271">
        <dgm:presLayoutVars>
          <dgm:bulletEnabled val="1"/>
        </dgm:presLayoutVars>
      </dgm:prSet>
      <dgm:spPr/>
    </dgm:pt>
    <dgm:pt modelId="{2D1AC1DC-DF3C-4927-8CF2-69BEFE528274}" type="pres">
      <dgm:prSet presAssocID="{2BADEAE8-BDBC-43E2-AEFA-C1A8863CEAC3}" presName="sibTrans" presStyleCnt="0"/>
      <dgm:spPr/>
    </dgm:pt>
    <dgm:pt modelId="{B4ECFD1B-6F02-4264-A2C8-1BC476523EAD}" type="pres">
      <dgm:prSet presAssocID="{DD47347A-C381-448C-8814-65EC5AAFDAF2}" presName="node" presStyleLbl="node1" presStyleIdx="3" presStyleCnt="4" custLinFactX="-100000" custLinFactNeighborX="-105908" custLinFactNeighborY="0">
        <dgm:presLayoutVars>
          <dgm:bulletEnabled val="1"/>
        </dgm:presLayoutVars>
      </dgm:prSet>
      <dgm:spPr/>
    </dgm:pt>
  </dgm:ptLst>
  <dgm:cxnLst>
    <dgm:cxn modelId="{E719A213-42FD-4A97-B768-6148ECC737FF}" srcId="{55085E03-C49B-4B76-8360-C6B4188FDF62}" destId="{C6C0D7A9-F0CF-48A7-9114-35925B7F8B1A}" srcOrd="3" destOrd="0" parTransId="{285F86C5-67D3-46AF-BDC7-430B7E157E2A}" sibTransId="{CD582BF3-DD64-4113-9810-416F39C41B76}"/>
    <dgm:cxn modelId="{71BFE916-99FC-44F4-B9E9-6B691FFB5CE7}" type="presOf" srcId="{396E057B-5591-4FDA-82F2-F308423EAA2E}" destId="{C0E1EBE7-EF85-490F-A9BA-DD52DA74EEA0}" srcOrd="0" destOrd="1" presId="urn:microsoft.com/office/officeart/2005/8/layout/hList6"/>
    <dgm:cxn modelId="{DBBC7636-6078-4B2B-8E72-0877FBD0AE3E}" type="presOf" srcId="{8204BC86-2DFC-4773-80E0-349F0AA1C34F}" destId="{8642839A-C593-49FE-A0F6-BE7DBBD7E712}" srcOrd="0" destOrd="1" presId="urn:microsoft.com/office/officeart/2005/8/layout/hList6"/>
    <dgm:cxn modelId="{DE65B23F-35B5-4DC5-A2DE-CB75E98CCB7D}" type="presOf" srcId="{7B1E6CEE-3B01-4AFB-834E-16F3A00C6B1E}" destId="{B4ECFD1B-6F02-4264-A2C8-1BC476523EAD}" srcOrd="0" destOrd="1" presId="urn:microsoft.com/office/officeart/2005/8/layout/hList6"/>
    <dgm:cxn modelId="{F76CB05D-3D19-4D99-B8BB-6B5645CCB6A2}" type="presOf" srcId="{DA84FA5E-0175-48B6-8A9F-DBCD96483131}" destId="{C0E1EBE7-EF85-490F-A9BA-DD52DA74EEA0}" srcOrd="0" destOrd="0" presId="urn:microsoft.com/office/officeart/2005/8/layout/hList6"/>
    <dgm:cxn modelId="{E562CD62-F970-4C1D-9A53-4CEED0185429}" type="presOf" srcId="{55D8F69B-D54E-4FFC-B7F3-9B369530E264}" destId="{B4ECFD1B-6F02-4264-A2C8-1BC476523EAD}" srcOrd="0" destOrd="2" presId="urn:microsoft.com/office/officeart/2005/8/layout/hList6"/>
    <dgm:cxn modelId="{0293F947-DCA5-4431-A224-8A0614F51FC0}" type="presOf" srcId="{0EAFCA6A-CD27-4229-A5AC-F3099E81C060}" destId="{84497D56-A196-4279-A6A5-82FE1AE436C1}" srcOrd="0" destOrd="0" presId="urn:microsoft.com/office/officeart/2005/8/layout/hList6"/>
    <dgm:cxn modelId="{64B8874D-B062-48E0-A46C-94CDB967C750}" srcId="{DA84FA5E-0175-48B6-8A9F-DBCD96483131}" destId="{C15AAF3E-9A53-43B1-8729-8F8390FA2A0A}" srcOrd="2" destOrd="0" parTransId="{8C3009DD-9CE7-430C-A8A5-AFE39736B9D4}" sibTransId="{DCC4D7A1-0537-47DA-A8B1-AC919804A72D}"/>
    <dgm:cxn modelId="{AFC65657-0A3D-4F2B-9DC2-48C1D9611E93}" type="presOf" srcId="{7015D83F-F663-4C92-A47A-D95845729C88}" destId="{8642839A-C593-49FE-A0F6-BE7DBBD7E712}" srcOrd="0" destOrd="3" presId="urn:microsoft.com/office/officeart/2005/8/layout/hList6"/>
    <dgm:cxn modelId="{BA114F5A-3007-4CC1-86A4-384EE0706A9D}" srcId="{55085E03-C49B-4B76-8360-C6B4188FDF62}" destId="{924E9DDA-480E-4A38-B17B-7F42AB047CAA}" srcOrd="1" destOrd="0" parTransId="{34BEB5A2-5C60-4BC0-9F1F-5D55B45FF9E6}" sibTransId="{6C9BCD79-8FE9-4737-9462-7F59F6644BF7}"/>
    <dgm:cxn modelId="{3684F482-4351-4470-BA80-29C15DF413F3}" type="presOf" srcId="{C15AAF3E-9A53-43B1-8729-8F8390FA2A0A}" destId="{C0E1EBE7-EF85-490F-A9BA-DD52DA74EEA0}" srcOrd="0" destOrd="3" presId="urn:microsoft.com/office/officeart/2005/8/layout/hList6"/>
    <dgm:cxn modelId="{89F7DA86-EC93-4D03-8E0D-688FCFDECDAE}" type="presOf" srcId="{DD47347A-C381-448C-8814-65EC5AAFDAF2}" destId="{B4ECFD1B-6F02-4264-A2C8-1BC476523EAD}" srcOrd="0" destOrd="0" presId="urn:microsoft.com/office/officeart/2005/8/layout/hList6"/>
    <dgm:cxn modelId="{6B57B192-4D7D-4E36-BD7B-111781F038F0}" srcId="{DA84FA5E-0175-48B6-8A9F-DBCD96483131}" destId="{396E057B-5591-4FDA-82F2-F308423EAA2E}" srcOrd="0" destOrd="0" parTransId="{BADC5498-4D28-4AEA-AE3B-2B1CE62205F2}" sibTransId="{98789E23-BECB-4EA9-98ED-4D7391D1F512}"/>
    <dgm:cxn modelId="{4D9D0FA2-1D17-41C2-831F-865EECB2FEA6}" type="presOf" srcId="{41454C0C-4303-4EF9-9237-5B3ACB1FB261}" destId="{C0E1EBE7-EF85-490F-A9BA-DD52DA74EEA0}" srcOrd="0" destOrd="2" presId="urn:microsoft.com/office/officeart/2005/8/layout/hList6"/>
    <dgm:cxn modelId="{91DB96B2-B102-4BF6-9788-C7E38C783F24}" type="presOf" srcId="{DA0333F7-6548-431C-B2F7-C13070224B80}" destId="{561F8D26-3FC5-4F93-9949-02133CE777AA}" srcOrd="0" destOrd="0" presId="urn:microsoft.com/office/officeart/2005/8/layout/hList6"/>
    <dgm:cxn modelId="{4D13B7B2-96B1-4159-8C0A-F4EF088642C8}" srcId="{DD47347A-C381-448C-8814-65EC5AAFDAF2}" destId="{7B1E6CEE-3B01-4AFB-834E-16F3A00C6B1E}" srcOrd="0" destOrd="0" parTransId="{10E7661A-E749-4EDD-96A0-CEC29E40622F}" sibTransId="{2F7B90F0-B8FD-4C4D-AA84-DA5D4F6C24B3}"/>
    <dgm:cxn modelId="{29C5EBB5-6D44-4FB0-93D0-543171B3AF4B}" srcId="{DA0333F7-6548-431C-B2F7-C13070224B80}" destId="{DD47347A-C381-448C-8814-65EC5AAFDAF2}" srcOrd="3" destOrd="0" parTransId="{CF2CF186-13F3-42F1-B44F-B068A328C578}" sibTransId="{95837628-1B83-416A-924B-5BC48A115F03}"/>
    <dgm:cxn modelId="{0FCC7EBB-D30A-426E-9334-C00E184FCF3E}" srcId="{DA0333F7-6548-431C-B2F7-C13070224B80}" destId="{55085E03-C49B-4B76-8360-C6B4188FDF62}" srcOrd="0" destOrd="0" parTransId="{F2C5940F-6708-4AE1-A11D-DA909258AE20}" sibTransId="{83AAA371-3ABC-4C60-A39B-E260969CDFC8}"/>
    <dgm:cxn modelId="{0ACCC3BB-223C-4DB3-97B6-6810A66A1E71}" srcId="{55085E03-C49B-4B76-8360-C6B4188FDF62}" destId="{7015D83F-F663-4C92-A47A-D95845729C88}" srcOrd="2" destOrd="0" parTransId="{85509991-995E-47D0-BF22-487782659816}" sibTransId="{C4A490B3-35CB-42BE-B001-F312C48C9128}"/>
    <dgm:cxn modelId="{C0F4F9C6-748A-4628-BE30-117D559A6936}" type="presOf" srcId="{924E9DDA-480E-4A38-B17B-7F42AB047CAA}" destId="{8642839A-C593-49FE-A0F6-BE7DBBD7E712}" srcOrd="0" destOrd="2" presId="urn:microsoft.com/office/officeart/2005/8/layout/hList6"/>
    <dgm:cxn modelId="{750581C7-4F0D-447D-BB8B-E0AB20D8F0FC}" srcId="{DD47347A-C381-448C-8814-65EC5AAFDAF2}" destId="{55D8F69B-D54E-4FFC-B7F3-9B369530E264}" srcOrd="1" destOrd="0" parTransId="{214ABCAF-CC6A-4E37-955D-EFC96FEB711C}" sibTransId="{EE260EE7-DE2B-4445-93C0-27750E36F350}"/>
    <dgm:cxn modelId="{11BB71CA-5E03-443A-B14C-6C92C8611099}" srcId="{DA0333F7-6548-431C-B2F7-C13070224B80}" destId="{DA84FA5E-0175-48B6-8A9F-DBCD96483131}" srcOrd="1" destOrd="0" parTransId="{49CEAC5D-158D-486B-8B50-B4E8560E81BE}" sibTransId="{694906BD-001A-49FC-981D-1BF8AB759860}"/>
    <dgm:cxn modelId="{DFB1F9CB-69F9-409D-A8DD-76D6B0DAE225}" srcId="{55085E03-C49B-4B76-8360-C6B4188FDF62}" destId="{8204BC86-2DFC-4773-80E0-349F0AA1C34F}" srcOrd="0" destOrd="0" parTransId="{9B8CD5CA-A9B5-4713-B184-3CD543267091}" sibTransId="{44296EDA-8A20-486A-97F1-4EC5D720024F}"/>
    <dgm:cxn modelId="{2CDF5CCF-E754-460F-986F-1CA25B5235E5}" type="presOf" srcId="{55085E03-C49B-4B76-8360-C6B4188FDF62}" destId="{8642839A-C593-49FE-A0F6-BE7DBBD7E712}" srcOrd="0" destOrd="0" presId="urn:microsoft.com/office/officeart/2005/8/layout/hList6"/>
    <dgm:cxn modelId="{7B40CAEC-A004-45F8-93B1-053976E5304D}" srcId="{DA0333F7-6548-431C-B2F7-C13070224B80}" destId="{0EAFCA6A-CD27-4229-A5AC-F3099E81C060}" srcOrd="2" destOrd="0" parTransId="{1B5C27A8-5170-4FDB-A590-6641C7BFCB6D}" sibTransId="{2BADEAE8-BDBC-43E2-AEFA-C1A8863CEAC3}"/>
    <dgm:cxn modelId="{C9E46DF0-64FB-4087-9C9F-B6E20AFDACBC}" srcId="{DA84FA5E-0175-48B6-8A9F-DBCD96483131}" destId="{41454C0C-4303-4EF9-9237-5B3ACB1FB261}" srcOrd="1" destOrd="0" parTransId="{2C0F2B41-639B-4B2F-9E00-A768B9079AB5}" sibTransId="{0869CFA3-4784-4604-B02D-EFB707F23FD2}"/>
    <dgm:cxn modelId="{427395F2-5244-4486-9595-DA0A3CDC5349}" type="presOf" srcId="{C6C0D7A9-F0CF-48A7-9114-35925B7F8B1A}" destId="{8642839A-C593-49FE-A0F6-BE7DBBD7E712}" srcOrd="0" destOrd="4" presId="urn:microsoft.com/office/officeart/2005/8/layout/hList6"/>
    <dgm:cxn modelId="{4724AF19-8080-4E9B-9C44-22210AA73F55}" type="presParOf" srcId="{561F8D26-3FC5-4F93-9949-02133CE777AA}" destId="{8642839A-C593-49FE-A0F6-BE7DBBD7E712}" srcOrd="0" destOrd="0" presId="urn:microsoft.com/office/officeart/2005/8/layout/hList6"/>
    <dgm:cxn modelId="{2D868452-4F63-417A-8E5E-85FD341C22E8}" type="presParOf" srcId="{561F8D26-3FC5-4F93-9949-02133CE777AA}" destId="{C68E3CB8-006E-427B-8ACF-444871853D14}" srcOrd="1" destOrd="0" presId="urn:microsoft.com/office/officeart/2005/8/layout/hList6"/>
    <dgm:cxn modelId="{E8CA3EA3-2BCF-469A-ABBC-E3047B971924}" type="presParOf" srcId="{561F8D26-3FC5-4F93-9949-02133CE777AA}" destId="{C0E1EBE7-EF85-490F-A9BA-DD52DA74EEA0}" srcOrd="2" destOrd="0" presId="urn:microsoft.com/office/officeart/2005/8/layout/hList6"/>
    <dgm:cxn modelId="{AF31C203-7DF5-45A2-8926-CA9FFE7ED2E1}" type="presParOf" srcId="{561F8D26-3FC5-4F93-9949-02133CE777AA}" destId="{BBD474D4-5D08-4889-A2DB-B92FCFDD7C6D}" srcOrd="3" destOrd="0" presId="urn:microsoft.com/office/officeart/2005/8/layout/hList6"/>
    <dgm:cxn modelId="{A7FD3E4F-7221-48CE-9610-CF15CD753050}" type="presParOf" srcId="{561F8D26-3FC5-4F93-9949-02133CE777AA}" destId="{84497D56-A196-4279-A6A5-82FE1AE436C1}" srcOrd="4" destOrd="0" presId="urn:microsoft.com/office/officeart/2005/8/layout/hList6"/>
    <dgm:cxn modelId="{FBE874DB-7DB4-4A9A-B83F-1489555EF38B}" type="presParOf" srcId="{561F8D26-3FC5-4F93-9949-02133CE777AA}" destId="{2D1AC1DC-DF3C-4927-8CF2-69BEFE528274}" srcOrd="5" destOrd="0" presId="urn:microsoft.com/office/officeart/2005/8/layout/hList6"/>
    <dgm:cxn modelId="{C48A163F-8918-4CC5-A0BD-E36D03FF0E3F}" type="presParOf" srcId="{561F8D26-3FC5-4F93-9949-02133CE777AA}" destId="{B4ECFD1B-6F02-4264-A2C8-1BC476523EAD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42839A-C593-49FE-A0F6-BE7DBBD7E712}">
      <dsp:nvSpPr>
        <dsp:cNvPr id="0" name=""/>
        <dsp:cNvSpPr/>
      </dsp:nvSpPr>
      <dsp:spPr>
        <a:xfrm rot="16200000">
          <a:off x="-1188065" y="1189366"/>
          <a:ext cx="3654705" cy="1275972"/>
        </a:xfrm>
        <a:prstGeom prst="flowChartManualOperati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0" rIns="112675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/>
            <a:t>(</a:t>
          </a:r>
          <a:r>
            <a:rPr lang="de-DE" sz="1800" b="1" kern="1200" dirty="0" err="1"/>
            <a:t>technical</a:t>
          </a:r>
          <a:r>
            <a:rPr lang="de-DE" sz="1800" b="1" kern="1200" dirty="0"/>
            <a:t>) </a:t>
          </a:r>
          <a:r>
            <a:rPr lang="de-DE" sz="1800" b="1" kern="1200" dirty="0" err="1"/>
            <a:t>rationality</a:t>
          </a:r>
          <a:endParaRPr lang="de-DE" sz="18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>
              <a:solidFill>
                <a:srgbClr val="C00000"/>
              </a:solidFill>
            </a:rPr>
            <a:t>online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/>
            <a:t>Vorgaben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/>
            <a:t>Routinen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/>
            <a:t>Bedingungen</a:t>
          </a:r>
        </a:p>
      </dsp:txBody>
      <dsp:txXfrm rot="5400000">
        <a:off x="1301" y="730941"/>
        <a:ext cx="1275972" cy="2192823"/>
      </dsp:txXfrm>
    </dsp:sp>
    <dsp:sp modelId="{C0E1EBE7-EF85-490F-A9BA-DD52DA74EEA0}">
      <dsp:nvSpPr>
        <dsp:cNvPr id="0" name=""/>
        <dsp:cNvSpPr/>
      </dsp:nvSpPr>
      <dsp:spPr>
        <a:xfrm rot="16200000">
          <a:off x="183604" y="1189366"/>
          <a:ext cx="3654705" cy="1275972"/>
        </a:xfrm>
        <a:prstGeom prst="flowChartManualOperation">
          <a:avLst/>
        </a:prstGeom>
        <a:gradFill rotWithShape="0">
          <a:gsLst>
            <a:gs pos="0">
              <a:schemeClr val="accent3">
                <a:hueOff val="-4507319"/>
                <a:satOff val="-7387"/>
                <a:lumOff val="12091"/>
                <a:alphaOff val="0"/>
                <a:tint val="50000"/>
                <a:satMod val="300000"/>
              </a:schemeClr>
            </a:gs>
            <a:gs pos="35000">
              <a:schemeClr val="accent3">
                <a:hueOff val="-4507319"/>
                <a:satOff val="-7387"/>
                <a:lumOff val="12091"/>
                <a:alphaOff val="0"/>
                <a:tint val="37000"/>
                <a:satMod val="300000"/>
              </a:schemeClr>
            </a:gs>
            <a:gs pos="100000">
              <a:schemeClr val="accent3">
                <a:hueOff val="-4507319"/>
                <a:satOff val="-7387"/>
                <a:lumOff val="1209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0" rIns="112675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 err="1"/>
            <a:t>reflection</a:t>
          </a:r>
          <a:r>
            <a:rPr lang="de-DE" sz="1800" b="1" kern="1200" dirty="0"/>
            <a:t> on </a:t>
          </a:r>
          <a:r>
            <a:rPr lang="de-DE" sz="1800" b="1" kern="1200" dirty="0" err="1"/>
            <a:t>action</a:t>
          </a:r>
          <a:endParaRPr lang="de-DE" sz="18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>
              <a:solidFill>
                <a:srgbClr val="C00000"/>
              </a:solidFill>
            </a:rPr>
            <a:t>online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/>
            <a:t>nach der Handlung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/>
            <a:t>basiert auf Beiträgen in Kursräumen</a:t>
          </a:r>
        </a:p>
      </dsp:txBody>
      <dsp:txXfrm rot="5400000">
        <a:off x="1372970" y="730941"/>
        <a:ext cx="1275972" cy="2192823"/>
      </dsp:txXfrm>
    </dsp:sp>
    <dsp:sp modelId="{84497D56-A196-4279-A6A5-82FE1AE436C1}">
      <dsp:nvSpPr>
        <dsp:cNvPr id="0" name=""/>
        <dsp:cNvSpPr/>
      </dsp:nvSpPr>
      <dsp:spPr>
        <a:xfrm rot="16200000">
          <a:off x="2928246" y="1189366"/>
          <a:ext cx="3654705" cy="1275972"/>
        </a:xfrm>
        <a:prstGeom prst="flowChartManualOperation">
          <a:avLst/>
        </a:prstGeom>
        <a:gradFill rotWithShape="0">
          <a:gsLst>
            <a:gs pos="0">
              <a:schemeClr val="accent3">
                <a:hueOff val="-9014637"/>
                <a:satOff val="-14775"/>
                <a:lumOff val="24183"/>
                <a:alphaOff val="0"/>
                <a:tint val="50000"/>
                <a:satMod val="300000"/>
              </a:schemeClr>
            </a:gs>
            <a:gs pos="35000">
              <a:schemeClr val="accent3">
                <a:hueOff val="-9014637"/>
                <a:satOff val="-14775"/>
                <a:lumOff val="24183"/>
                <a:alphaOff val="0"/>
                <a:tint val="37000"/>
                <a:satMod val="300000"/>
              </a:schemeClr>
            </a:gs>
            <a:gs pos="100000">
              <a:schemeClr val="accent3">
                <a:hueOff val="-9014637"/>
                <a:satOff val="-14775"/>
                <a:lumOff val="2418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 err="1"/>
            <a:t>reflection</a:t>
          </a:r>
          <a:r>
            <a:rPr lang="de-DE" sz="1600" b="1" kern="1200" dirty="0"/>
            <a:t> on </a:t>
          </a:r>
          <a:r>
            <a:rPr lang="de-DE" sz="1600" b="1" kern="1200" dirty="0" err="1"/>
            <a:t>action</a:t>
          </a:r>
          <a:endParaRPr lang="de-DE" sz="1600" b="1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- </a:t>
          </a:r>
          <a:r>
            <a:rPr lang="de-DE" sz="1200" kern="1200" dirty="0">
              <a:solidFill>
                <a:srgbClr val="C00000"/>
              </a:solidFill>
            </a:rPr>
            <a:t>Präsenz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-Präsentation der Erkundung eigenen </a:t>
          </a:r>
          <a:r>
            <a:rPr lang="de-DE" sz="1200" kern="1200" dirty="0" err="1"/>
            <a:t>Tutorierens</a:t>
          </a:r>
          <a:endParaRPr lang="de-DE" sz="1200" kern="1200" dirty="0"/>
        </a:p>
      </dsp:txBody>
      <dsp:txXfrm rot="5400000">
        <a:off x="4117612" y="730941"/>
        <a:ext cx="1275972" cy="2192823"/>
      </dsp:txXfrm>
    </dsp:sp>
    <dsp:sp modelId="{B4ECFD1B-6F02-4264-A2C8-1BC476523EAD}">
      <dsp:nvSpPr>
        <dsp:cNvPr id="0" name=""/>
        <dsp:cNvSpPr/>
      </dsp:nvSpPr>
      <dsp:spPr>
        <a:xfrm rot="16200000">
          <a:off x="1549621" y="1189366"/>
          <a:ext cx="3654705" cy="1275972"/>
        </a:xfrm>
        <a:prstGeom prst="flowChartManualOperation">
          <a:avLst/>
        </a:prstGeom>
        <a:gradFill rotWithShape="0">
          <a:gsLst>
            <a:gs pos="0">
              <a:schemeClr val="accent3">
                <a:hueOff val="-13521955"/>
                <a:satOff val="-22162"/>
                <a:lumOff val="36274"/>
                <a:alphaOff val="0"/>
                <a:tint val="50000"/>
                <a:satMod val="300000"/>
              </a:schemeClr>
            </a:gs>
            <a:gs pos="35000">
              <a:schemeClr val="accent3">
                <a:hueOff val="-13521955"/>
                <a:satOff val="-22162"/>
                <a:lumOff val="36274"/>
                <a:alphaOff val="0"/>
                <a:tint val="37000"/>
                <a:satMod val="300000"/>
              </a:schemeClr>
            </a:gs>
            <a:gs pos="100000">
              <a:schemeClr val="accent3">
                <a:hueOff val="-13521955"/>
                <a:satOff val="-22162"/>
                <a:lumOff val="3627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0" rIns="112675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 err="1"/>
            <a:t>reflection</a:t>
          </a:r>
          <a:r>
            <a:rPr lang="de-DE" sz="1800" b="1" kern="1200" dirty="0"/>
            <a:t> in </a:t>
          </a:r>
          <a:r>
            <a:rPr lang="de-DE" sz="1800" b="1" kern="1200" dirty="0" err="1"/>
            <a:t>action</a:t>
          </a:r>
          <a:endParaRPr lang="de-DE" sz="18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>
              <a:solidFill>
                <a:srgbClr val="C00000"/>
              </a:solidFill>
            </a:rPr>
            <a:t>individuell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400" kern="1200" dirty="0"/>
            <a:t>Erkundung eigenen </a:t>
          </a:r>
          <a:r>
            <a:rPr lang="de-DE" sz="1400" kern="1200" dirty="0" err="1"/>
            <a:t>Tutorierens</a:t>
          </a:r>
          <a:r>
            <a:rPr lang="de-DE" sz="1400" kern="1200" dirty="0"/>
            <a:t> (PEP)</a:t>
          </a:r>
        </a:p>
      </dsp:txBody>
      <dsp:txXfrm rot="5400000">
        <a:off x="2738987" y="730941"/>
        <a:ext cx="1275972" cy="21928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2642F8-4030-468B-846F-DE3B6AB6CE0D}" type="datetimeFigureOut">
              <a:rPr lang="de-DE" smtClean="0"/>
              <a:t>28.10.2021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6AA542-7317-4AC6-A4A4-9C0CA743576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24962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AB2040-EA4D-4002-BC41-13AC0377AF84}" type="datetimeFigureOut">
              <a:rPr lang="de-DE" smtClean="0"/>
              <a:t>28.10.2021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DADD7A-5464-40FD-B5CC-4CA36D7CC1F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5305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ADD7A-5464-40FD-B5CC-4CA36D7CC1F5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19527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ADD7A-5464-40FD-B5CC-4CA36D7CC1F5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67914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ADD7A-5464-40FD-B5CC-4CA36D7CC1F5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45894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ADD7A-5464-40FD-B5CC-4CA36D7CC1F5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1149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ADD7A-5464-40FD-B5CC-4CA36D7CC1F5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1483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ADD7A-5464-40FD-B5CC-4CA36D7CC1F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5412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ADD7A-5464-40FD-B5CC-4CA36D7CC1F5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6208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ADD7A-5464-40FD-B5CC-4CA36D7CC1F5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64675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ADD7A-5464-40FD-B5CC-4CA36D7CC1F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6679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ADD7A-5464-40FD-B5CC-4CA36D7CC1F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0553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ADD7A-5464-40FD-B5CC-4CA36D7CC1F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26692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ADD7A-5464-40FD-B5CC-4CA36D7CC1F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07538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ADD7A-5464-40FD-B5CC-4CA36D7CC1F5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2751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 flipV="1">
            <a:off x="-1" y="4500000"/>
            <a:ext cx="3442500" cy="396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pic>
        <p:nvPicPr>
          <p:cNvPr id="7" name="Grafik 6"/>
          <p:cNvPicPr preferRelativeResize="0"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787" y="4500000"/>
            <a:ext cx="3429000" cy="39600"/>
          </a:xfrm>
          <a:prstGeom prst="rect">
            <a:avLst/>
          </a:prstGeom>
        </p:spPr>
      </p:pic>
      <p:sp>
        <p:nvSpPr>
          <p:cNvPr id="9" name="Textplatzhalt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2249685" y="4719770"/>
            <a:ext cx="4266010" cy="144000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lang="de-DE" sz="75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r>
              <a:rPr lang="de-DE" dirty="0"/>
              <a:t>Name des Referenten, Funktion</a:t>
            </a:r>
          </a:p>
        </p:txBody>
      </p:sp>
      <p:sp>
        <p:nvSpPr>
          <p:cNvPr id="6" name="Textplatzhalter 24"/>
          <p:cNvSpPr txBox="1">
            <a:spLocks/>
          </p:cNvSpPr>
          <p:nvPr userDrawn="1"/>
        </p:nvSpPr>
        <p:spPr>
          <a:xfrm>
            <a:off x="2641231" y="4884575"/>
            <a:ext cx="3874464" cy="15420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000" kern="1200" baseline="0" dirty="0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22FCD78-D96D-4F80-9AD7-6954839C45E1}" type="slidenum">
              <a:rPr lang="de-DE" sz="750" smtClean="0">
                <a:solidFill>
                  <a:srgbClr val="002F5D"/>
                </a:solidFill>
                <a:latin typeface="Roboto Condensed" pitchFamily="2" charset="0"/>
                <a:ea typeface="Roboto Condensed" pitchFamily="2" charset="0"/>
              </a:rPr>
              <a:pPr>
                <a:defRPr/>
              </a:pPr>
              <a:t>‹Nr.›</a:t>
            </a:fld>
            <a:r>
              <a:rPr lang="de-DE" sz="750" dirty="0">
                <a:solidFill>
                  <a:srgbClr val="002F5D"/>
                </a:solidFill>
                <a:latin typeface="Roboto Condensed" pitchFamily="2" charset="0"/>
                <a:ea typeface="Roboto Condensed" pitchFamily="2" charset="0"/>
              </a:rPr>
              <a:t> / 31</a:t>
            </a:r>
          </a:p>
        </p:txBody>
      </p:sp>
    </p:spTree>
    <p:extLst>
      <p:ext uri="{BB962C8B-B14F-4D97-AF65-F5344CB8AC3E}">
        <p14:creationId xmlns:p14="http://schemas.microsoft.com/office/powerpoint/2010/main" val="346644152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nderseite für große Grafi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0" y="4312920"/>
            <a:ext cx="6858000" cy="891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2867" y="4644000"/>
            <a:ext cx="784428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726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 flipV="1">
            <a:off x="-1" y="4500000"/>
            <a:ext cx="3442500" cy="396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pic>
        <p:nvPicPr>
          <p:cNvPr id="7" name="Grafik 6"/>
          <p:cNvPicPr preferRelativeResize="0"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787" y="4500000"/>
            <a:ext cx="3429000" cy="39600"/>
          </a:xfrm>
          <a:prstGeom prst="rect">
            <a:avLst/>
          </a:prstGeom>
        </p:spPr>
      </p:pic>
      <p:sp>
        <p:nvSpPr>
          <p:cNvPr id="9" name="Textplatzhalt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2249685" y="4719770"/>
            <a:ext cx="4266010" cy="144000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lang="de-DE" sz="75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r>
              <a:rPr lang="de-DE" dirty="0"/>
              <a:t>Name des Referenten, Funktion</a:t>
            </a:r>
          </a:p>
        </p:txBody>
      </p:sp>
      <p:sp>
        <p:nvSpPr>
          <p:cNvPr id="6" name="Textplatzhalter 24"/>
          <p:cNvSpPr txBox="1">
            <a:spLocks/>
          </p:cNvSpPr>
          <p:nvPr userDrawn="1"/>
        </p:nvSpPr>
        <p:spPr>
          <a:xfrm>
            <a:off x="2641231" y="4884575"/>
            <a:ext cx="3874464" cy="15420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000" kern="1200" baseline="0" dirty="0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22FCD78-D96D-4F80-9AD7-6954839C45E1}" type="slidenum">
              <a:rPr lang="de-DE" sz="750" smtClean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</a:rPr>
              <a:pPr>
                <a:defRPr/>
              </a:pPr>
              <a:t>‹Nr.›</a:t>
            </a:fld>
            <a:r>
              <a:rPr lang="de-DE" sz="750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</a:rPr>
              <a:t> / 31</a:t>
            </a:r>
          </a:p>
        </p:txBody>
      </p:sp>
    </p:spTree>
    <p:extLst>
      <p:ext uri="{BB962C8B-B14F-4D97-AF65-F5344CB8AC3E}">
        <p14:creationId xmlns:p14="http://schemas.microsoft.com/office/powerpoint/2010/main" val="63193198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42900" y="205978"/>
            <a:ext cx="6172200" cy="8572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42900" y="1200152"/>
            <a:ext cx="6172200" cy="187565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»Fünfte Ebene mit Anführungszeichen«</a:t>
            </a:r>
          </a:p>
        </p:txBody>
      </p:sp>
      <p:sp>
        <p:nvSpPr>
          <p:cNvPr id="11" name="Rechteck 10"/>
          <p:cNvSpPr/>
          <p:nvPr userDrawn="1"/>
        </p:nvSpPr>
        <p:spPr>
          <a:xfrm>
            <a:off x="-1" y="4526341"/>
            <a:ext cx="6858000" cy="64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pic>
        <p:nvPicPr>
          <p:cNvPr id="1026" name="Picture 2"/>
          <p:cNvPicPr>
            <a:picLocks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2867" y="4644000"/>
            <a:ext cx="1047454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4529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4" r:id="rId2"/>
  </p:sldLayoutIdLst>
  <p:hf hdr="0" ftr="0" dt="0"/>
  <p:txStyles>
    <p:titleStyle>
      <a:lvl1pPr algn="l" defTabSz="685800" rtl="0" eaLnBrk="1" latinLnBrk="0" hangingPunct="1">
        <a:spcBef>
          <a:spcPct val="0"/>
        </a:spcBef>
        <a:buNone/>
        <a:defRPr sz="1500" kern="1200" spc="15" baseline="0">
          <a:solidFill>
            <a:schemeClr val="tx1"/>
          </a:solidFill>
          <a:latin typeface="Palatino Linotype" panose="02040502050505030304" pitchFamily="18" charset="0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spcBef>
          <a:spcPct val="20000"/>
        </a:spcBef>
        <a:buFontTx/>
        <a:buNone/>
        <a:defRPr sz="1650" kern="1200">
          <a:solidFill>
            <a:schemeClr val="tx1"/>
          </a:solidFill>
          <a:latin typeface="Roboto Condensed" pitchFamily="2" charset="0"/>
          <a:ea typeface="Roboto Condensed" pitchFamily="2" charset="0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Roboto Condensed" pitchFamily="2" charset="0"/>
          <a:ea typeface="Roboto Condensed" pitchFamily="2" charset="0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Clr>
          <a:schemeClr val="accent3"/>
        </a:buClr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Roboto Condensed" pitchFamily="2" charset="0"/>
          <a:ea typeface="Roboto Condensed" pitchFamily="2" charset="0"/>
          <a:cs typeface="+mn-cs"/>
        </a:defRPr>
      </a:lvl3pPr>
      <a:lvl4pPr marL="1028700" indent="0" algn="l" defTabSz="685800" rtl="0" eaLnBrk="1" latinLnBrk="0" hangingPunct="1">
        <a:spcBef>
          <a:spcPct val="20000"/>
        </a:spcBef>
        <a:buFontTx/>
        <a:buNone/>
        <a:defRPr sz="825" kern="1200">
          <a:solidFill>
            <a:schemeClr val="tx1"/>
          </a:solidFill>
          <a:latin typeface="Roboto Condensed" pitchFamily="2" charset="0"/>
          <a:ea typeface="Roboto Condensed" pitchFamily="2" charset="0"/>
          <a:cs typeface="+mn-cs"/>
        </a:defRPr>
      </a:lvl4pPr>
      <a:lvl5pPr marL="1371600" indent="0" algn="l" defTabSz="685800" rtl="0" eaLnBrk="1" latinLnBrk="0" hangingPunct="1">
        <a:spcBef>
          <a:spcPct val="20000"/>
        </a:spcBef>
        <a:buFont typeface="Arial" panose="020B0604020202020204" pitchFamily="34" charset="0"/>
        <a:buNone/>
        <a:defRPr sz="675" kern="1200">
          <a:solidFill>
            <a:schemeClr val="tx1"/>
          </a:solidFill>
          <a:latin typeface="Roboto Condensed" pitchFamily="2" charset="0"/>
          <a:ea typeface="Roboto Condensed" pitchFamily="2" charset="0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42900" y="205978"/>
            <a:ext cx="6172200" cy="8572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42900" y="1200152"/>
            <a:ext cx="6172200" cy="187565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»Fünfte Ebene mit Anführungszeichen«</a:t>
            </a:r>
          </a:p>
        </p:txBody>
      </p:sp>
      <p:sp>
        <p:nvSpPr>
          <p:cNvPr id="11" name="Rechteck 10"/>
          <p:cNvSpPr/>
          <p:nvPr userDrawn="1"/>
        </p:nvSpPr>
        <p:spPr>
          <a:xfrm>
            <a:off x="-1" y="4500000"/>
            <a:ext cx="6858000" cy="64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de-DE" sz="135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619" y="4607704"/>
            <a:ext cx="785700" cy="43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151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</p:sldLayoutIdLst>
  <p:hf hdr="0" ftr="0" dt="0"/>
  <p:txStyles>
    <p:titleStyle>
      <a:lvl1pPr algn="l" defTabSz="685800" rtl="0" eaLnBrk="1" latinLnBrk="0" hangingPunct="1">
        <a:spcBef>
          <a:spcPct val="0"/>
        </a:spcBef>
        <a:buNone/>
        <a:defRPr sz="1500" kern="1200" spc="15" baseline="0">
          <a:solidFill>
            <a:schemeClr val="tx1"/>
          </a:solidFill>
          <a:latin typeface="Palatino Linotype" panose="02040502050505030304" pitchFamily="18" charset="0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spcBef>
          <a:spcPct val="20000"/>
        </a:spcBef>
        <a:buFontTx/>
        <a:buNone/>
        <a:defRPr sz="1650" kern="1200">
          <a:solidFill>
            <a:schemeClr val="tx1"/>
          </a:solidFill>
          <a:latin typeface="Roboto Condensed" pitchFamily="2" charset="0"/>
          <a:ea typeface="Roboto Condensed" pitchFamily="2" charset="0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Roboto Condensed" pitchFamily="2" charset="0"/>
          <a:ea typeface="Roboto Condensed" pitchFamily="2" charset="0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Clr>
          <a:schemeClr val="accent3"/>
        </a:buClr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Roboto Condensed" pitchFamily="2" charset="0"/>
          <a:ea typeface="Roboto Condensed" pitchFamily="2" charset="0"/>
          <a:cs typeface="+mn-cs"/>
        </a:defRPr>
      </a:lvl3pPr>
      <a:lvl4pPr marL="1028700" indent="0" algn="l" defTabSz="685800" rtl="0" eaLnBrk="1" latinLnBrk="0" hangingPunct="1">
        <a:spcBef>
          <a:spcPct val="20000"/>
        </a:spcBef>
        <a:buFontTx/>
        <a:buNone/>
        <a:defRPr sz="825" kern="1200">
          <a:solidFill>
            <a:schemeClr val="tx1"/>
          </a:solidFill>
          <a:latin typeface="Roboto Condensed" pitchFamily="2" charset="0"/>
          <a:ea typeface="Roboto Condensed" pitchFamily="2" charset="0"/>
          <a:cs typeface="+mn-cs"/>
        </a:defRPr>
      </a:lvl4pPr>
      <a:lvl5pPr marL="1371600" indent="0" algn="l" defTabSz="685800" rtl="0" eaLnBrk="1" latinLnBrk="0" hangingPunct="1">
        <a:spcBef>
          <a:spcPct val="20000"/>
        </a:spcBef>
        <a:buFont typeface="Arial" panose="020B0604020202020204" pitchFamily="34" charset="0"/>
        <a:buNone/>
        <a:defRPr sz="675" kern="1200">
          <a:solidFill>
            <a:schemeClr val="tx1"/>
          </a:solidFill>
          <a:latin typeface="Roboto Condensed" pitchFamily="2" charset="0"/>
          <a:ea typeface="Roboto Condensed" pitchFamily="2" charset="0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160" userDrawn="1">
          <p15:clr>
            <a:srgbClr val="F26B43"/>
          </p15:clr>
        </p15:guide>
        <p15:guide id="3" pos="22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6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6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6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6.png"/><Relationship Id="rId5" Type="http://schemas.openxmlformats.org/officeDocument/2006/relationships/hyperlink" Target="https://kurs.uni-jena.de/mod/page/view.php?id=2323" TargetMode="External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www.uni-giessen.de/org/admin/dez/c/personalentwicklung/weitere-angebote/mentoring" TargetMode="Externa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1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4.xml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hyperlink" Target="https://doi.org/10.1177%2F1362168815617335" TargetMode="External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" t="-180" r="1743" b="6583"/>
          <a:stretch/>
        </p:blipFill>
        <p:spPr>
          <a:xfrm>
            <a:off x="-1" y="-119332"/>
            <a:ext cx="6858000" cy="4544577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29959" y="2866768"/>
            <a:ext cx="5930827" cy="115865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8" name="Textfeld 7"/>
          <p:cNvSpPr txBox="1"/>
          <p:nvPr/>
        </p:nvSpPr>
        <p:spPr>
          <a:xfrm>
            <a:off x="124320" y="2951604"/>
            <a:ext cx="5836467" cy="10738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dirty="0"/>
              <a:t>Qualitätssicherung und Professionalisierung in der Tutorierung</a:t>
            </a:r>
            <a:r>
              <a:rPr lang="de-DE" sz="1000" dirty="0"/>
              <a:t> </a:t>
            </a:r>
            <a:br>
              <a:rPr lang="de-DE" sz="1600" dirty="0"/>
            </a:br>
            <a:r>
              <a:rPr lang="de-DE" sz="1600" b="1" i="1" dirty="0"/>
              <a:t>Deutsch Lehren Lernen</a:t>
            </a:r>
          </a:p>
          <a:p>
            <a:endParaRPr lang="de-DE" sz="1000" dirty="0">
              <a:solidFill>
                <a:srgbClr val="002F5D"/>
              </a:solidFill>
            </a:endParaRPr>
          </a:p>
          <a:p>
            <a:r>
              <a:rPr lang="de-DE" sz="1100" dirty="0">
                <a:solidFill>
                  <a:srgbClr val="002F5D"/>
                </a:solidFill>
              </a:rPr>
              <a:t>Friedrich-Schiller-Universität Jena</a:t>
            </a:r>
          </a:p>
          <a:p>
            <a:r>
              <a:rPr lang="de-DE" sz="1100" dirty="0">
                <a:solidFill>
                  <a:srgbClr val="002F5D"/>
                </a:solidFill>
              </a:rPr>
              <a:t>Dr. Bernd Helmbold (Studiengangsleitung)</a:t>
            </a:r>
          </a:p>
        </p:txBody>
      </p:sp>
      <p:cxnSp>
        <p:nvCxnSpPr>
          <p:cNvPr id="9" name="Gerade Verbindung 8"/>
          <p:cNvCxnSpPr/>
          <p:nvPr/>
        </p:nvCxnSpPr>
        <p:spPr>
          <a:xfrm>
            <a:off x="526051" y="2416568"/>
            <a:ext cx="341709" cy="0"/>
          </a:xfrm>
          <a:prstGeom prst="line">
            <a:avLst/>
          </a:prstGeom>
          <a:ln w="44450">
            <a:solidFill>
              <a:srgbClr val="002F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de-DE" dirty="0"/>
              <a:t>Dr. Bernd Helmbold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189" y="3744097"/>
            <a:ext cx="1482811" cy="143074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DE14985-2D23-413C-A78F-6575DFFD24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73813" y="465931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299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227"/>
    </mc:Choice>
    <mc:Fallback>
      <p:transition spd="slow" advTm="762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8" t="892" r="15832" b="624"/>
          <a:stretch/>
        </p:blipFill>
        <p:spPr bwMode="auto">
          <a:xfrm>
            <a:off x="1" y="-7558"/>
            <a:ext cx="1720849" cy="451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Gerade Verbindung 8"/>
          <p:cNvCxnSpPr/>
          <p:nvPr/>
        </p:nvCxnSpPr>
        <p:spPr>
          <a:xfrm>
            <a:off x="2051879" y="217320"/>
            <a:ext cx="332077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Dr. Bernd Helmbold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2023046" y="334317"/>
            <a:ext cx="4798111" cy="23069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b="1" dirty="0" err="1"/>
              <a:t>reflection</a:t>
            </a:r>
            <a:r>
              <a:rPr lang="de-DE" b="1" dirty="0"/>
              <a:t> in </a:t>
            </a:r>
            <a:r>
              <a:rPr lang="de-DE" b="1" dirty="0" err="1"/>
              <a:t>action</a:t>
            </a:r>
            <a:r>
              <a:rPr lang="de-DE" b="1" dirty="0"/>
              <a:t> (individuell):</a:t>
            </a:r>
          </a:p>
        </p:txBody>
      </p:sp>
      <p:sp>
        <p:nvSpPr>
          <p:cNvPr id="3" name="Rechteck 2"/>
          <p:cNvSpPr/>
          <p:nvPr/>
        </p:nvSpPr>
        <p:spPr>
          <a:xfrm>
            <a:off x="1720851" y="682009"/>
            <a:ext cx="5020272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1700" indent="-342900">
              <a:buFont typeface="Arial" panose="020B0604020202020204" pitchFamily="34" charset="0"/>
              <a:buChar char="•"/>
            </a:pPr>
            <a:r>
              <a:rPr lang="de-DE" sz="1700" dirty="0"/>
              <a:t>Es geht um die Reflexion während Ihrer Tutorierung </a:t>
            </a:r>
          </a:p>
          <a:p>
            <a:pPr marL="461700" indent="-342900">
              <a:buFont typeface="Arial" panose="020B0604020202020204" pitchFamily="34" charset="0"/>
              <a:buChar char="•"/>
            </a:pPr>
            <a:r>
              <a:rPr lang="de-DE" sz="1700" dirty="0"/>
              <a:t>Sie führen eine Erkundung Ihrer eigenen </a:t>
            </a:r>
            <a:r>
              <a:rPr lang="de-DE" sz="1700" dirty="0" err="1"/>
              <a:t>Tutorierungspraxis</a:t>
            </a:r>
            <a:r>
              <a:rPr lang="de-DE" sz="1700" dirty="0"/>
              <a:t> durch (PEP)</a:t>
            </a:r>
          </a:p>
          <a:p>
            <a:pPr marL="461700" indent="-342900">
              <a:buFont typeface="Arial" panose="020B0604020202020204" pitchFamily="34" charset="0"/>
              <a:buChar char="•"/>
            </a:pPr>
            <a:r>
              <a:rPr lang="de-DE" sz="1700" dirty="0"/>
              <a:t>Sie dokumentieren diese in angemessener Weise</a:t>
            </a:r>
          </a:p>
          <a:p>
            <a:pPr marL="461700" indent="-342900">
              <a:buFont typeface="Arial" panose="020B0604020202020204" pitchFamily="34" charset="0"/>
              <a:buChar char="•"/>
            </a:pPr>
            <a:r>
              <a:rPr lang="de-DE" sz="1700" dirty="0"/>
              <a:t>Sie bereiten eine Präsentation Ihrer Erkundung für die Präsenz vor</a:t>
            </a:r>
          </a:p>
          <a:p>
            <a:pPr marL="118800"/>
            <a:endParaRPr lang="de-DE" sz="1700" dirty="0"/>
          </a:p>
          <a:p>
            <a:pPr marL="118800"/>
            <a:r>
              <a:rPr lang="de-DE" sz="1700" dirty="0"/>
              <a:t>Orientieren Sie sich an den Aspekten, die in DLL für die PEPs gelten:</a:t>
            </a:r>
          </a:p>
          <a:p>
            <a:pPr marL="404550" indent="-285750">
              <a:buFontTx/>
              <a:buChar char="-"/>
            </a:pPr>
            <a:r>
              <a:rPr lang="de-DE" sz="1700" dirty="0"/>
              <a:t>Impuls kommt aus Ihrer Praxis</a:t>
            </a:r>
          </a:p>
          <a:p>
            <a:pPr marL="404550" indent="-285750">
              <a:buFontTx/>
              <a:buChar char="-"/>
            </a:pPr>
            <a:r>
              <a:rPr lang="de-DE" sz="1700" dirty="0"/>
              <a:t>Frage formulieren, Motivation, Zielgruppe beschreiben</a:t>
            </a:r>
          </a:p>
          <a:p>
            <a:pPr marL="404550" indent="-285750">
              <a:buFontTx/>
              <a:buChar char="-"/>
            </a:pPr>
            <a:r>
              <a:rPr lang="de-DE" sz="1700" dirty="0"/>
              <a:t>Methode und Indikatoren fixieren</a:t>
            </a:r>
          </a:p>
          <a:p>
            <a:pPr marL="404550" indent="-285750">
              <a:buFontTx/>
              <a:buChar char="-"/>
            </a:pPr>
            <a:r>
              <a:rPr lang="de-DE" sz="1700" dirty="0"/>
              <a:t>Ergebnisse darstellen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E70C732-2ECC-4126-93EE-862BC7472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73813" y="465931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335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475"/>
    </mc:Choice>
    <mc:Fallback>
      <p:transition spd="slow" advTm="88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8" t="892" r="15832" b="624"/>
          <a:stretch/>
        </p:blipFill>
        <p:spPr bwMode="auto">
          <a:xfrm>
            <a:off x="1" y="-7558"/>
            <a:ext cx="1720849" cy="451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Gerade Verbindung 8"/>
          <p:cNvCxnSpPr/>
          <p:nvPr/>
        </p:nvCxnSpPr>
        <p:spPr>
          <a:xfrm>
            <a:off x="2051879" y="231070"/>
            <a:ext cx="332077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Dr. Bernd Helmbold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2023046" y="363725"/>
            <a:ext cx="4798111" cy="23069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b="1" dirty="0" err="1"/>
              <a:t>reflection</a:t>
            </a:r>
            <a:r>
              <a:rPr lang="de-DE" b="1" dirty="0"/>
              <a:t> on </a:t>
            </a:r>
            <a:r>
              <a:rPr lang="de-DE" b="1" dirty="0" err="1"/>
              <a:t>action</a:t>
            </a:r>
            <a:r>
              <a:rPr lang="de-DE" b="1" dirty="0"/>
              <a:t> (Präsenz):</a:t>
            </a:r>
          </a:p>
        </p:txBody>
      </p:sp>
      <p:sp>
        <p:nvSpPr>
          <p:cNvPr id="3" name="Rechteck 2"/>
          <p:cNvSpPr/>
          <p:nvPr/>
        </p:nvSpPr>
        <p:spPr>
          <a:xfrm>
            <a:off x="2023046" y="727075"/>
            <a:ext cx="4562733" cy="3585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6000" indent="-457200">
              <a:spcAft>
                <a:spcPts val="600"/>
              </a:spcAft>
            </a:pPr>
            <a:r>
              <a:rPr lang="de-DE" sz="1700" dirty="0"/>
              <a:t>Präsentation:</a:t>
            </a:r>
          </a:p>
          <a:p>
            <a:pPr marL="576000" indent="-457200">
              <a:spcAft>
                <a:spcPts val="600"/>
              </a:spcAft>
              <a:buFontTx/>
              <a:buChar char="-"/>
            </a:pPr>
            <a:r>
              <a:rPr lang="de-DE" sz="1700" dirty="0"/>
              <a:t>Ihrer PEPs</a:t>
            </a:r>
          </a:p>
          <a:p>
            <a:pPr marL="576000" indent="-457200">
              <a:spcAft>
                <a:spcPts val="600"/>
              </a:spcAft>
              <a:buFontTx/>
              <a:buChar char="-"/>
            </a:pPr>
            <a:r>
              <a:rPr lang="de-DE" sz="1700" dirty="0"/>
              <a:t>unserer Forschungsergebnisse</a:t>
            </a:r>
          </a:p>
          <a:p>
            <a:pPr marL="576000" indent="-457200">
              <a:spcAft>
                <a:spcPts val="600"/>
              </a:spcAft>
              <a:buFontTx/>
              <a:buChar char="-"/>
            </a:pPr>
            <a:r>
              <a:rPr lang="de-DE" sz="1700" dirty="0"/>
              <a:t>jeweils Team-Reflektion (</a:t>
            </a:r>
            <a:r>
              <a:rPr lang="de-DE" sz="1700" dirty="0" err="1"/>
              <a:t>critical</a:t>
            </a:r>
            <a:r>
              <a:rPr lang="de-DE" sz="1700" dirty="0"/>
              <a:t> </a:t>
            </a:r>
            <a:r>
              <a:rPr lang="de-DE" sz="1700" dirty="0" err="1"/>
              <a:t>friends</a:t>
            </a:r>
            <a:r>
              <a:rPr lang="de-DE" sz="1700" dirty="0"/>
              <a:t>)</a:t>
            </a:r>
          </a:p>
          <a:p>
            <a:pPr marL="576000" indent="-457200">
              <a:spcAft>
                <a:spcPts val="600"/>
              </a:spcAft>
              <a:buFontTx/>
              <a:buChar char="-"/>
            </a:pPr>
            <a:r>
              <a:rPr lang="de-DE" sz="1700" dirty="0"/>
              <a:t>Sammlung und Diskussion zu den 4 Stufen (Philosophie, Prinzipien, subjektive Theorien und Nachvollziehbarkeit)</a:t>
            </a:r>
          </a:p>
          <a:p>
            <a:pPr marL="118800">
              <a:spcAft>
                <a:spcPts val="600"/>
              </a:spcAft>
            </a:pPr>
            <a:endParaRPr lang="de-DE" sz="1700" dirty="0"/>
          </a:p>
          <a:p>
            <a:pPr marL="118800">
              <a:spcAft>
                <a:spcPts val="600"/>
              </a:spcAft>
            </a:pPr>
            <a:r>
              <a:rPr lang="de-DE" sz="1700" dirty="0"/>
              <a:t>Formulierung von Merkmalen für gutes Tutorieren</a:t>
            </a:r>
          </a:p>
          <a:p>
            <a:pPr marL="118800">
              <a:spcAft>
                <a:spcPts val="600"/>
              </a:spcAft>
            </a:pPr>
            <a:endParaRPr lang="de-DE" sz="1700" dirty="0"/>
          </a:p>
          <a:p>
            <a:pPr marL="118800">
              <a:spcAft>
                <a:spcPts val="600"/>
              </a:spcAft>
            </a:pPr>
            <a:r>
              <a:rPr lang="de-DE" sz="1700" dirty="0"/>
              <a:t>Evaluation des Seminares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3F98C05-3EFB-401C-8EA7-F9C758E6AE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73813" y="465931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213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995"/>
    </mc:Choice>
    <mc:Fallback>
      <p:transition spd="slow" advTm="64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8" t="892" r="15832" b="624"/>
          <a:stretch/>
        </p:blipFill>
        <p:spPr bwMode="auto">
          <a:xfrm>
            <a:off x="1" y="-7558"/>
            <a:ext cx="1720849" cy="451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Gerade Verbindung 8"/>
          <p:cNvCxnSpPr/>
          <p:nvPr/>
        </p:nvCxnSpPr>
        <p:spPr>
          <a:xfrm>
            <a:off x="2051879" y="231070"/>
            <a:ext cx="332077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Dr. Bernd Helmbold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2023046" y="363725"/>
            <a:ext cx="4798111" cy="23069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b="1" dirty="0" err="1"/>
              <a:t>reflection</a:t>
            </a:r>
            <a:r>
              <a:rPr lang="de-DE" b="1" dirty="0"/>
              <a:t> on </a:t>
            </a:r>
            <a:r>
              <a:rPr lang="de-DE" b="1" dirty="0" err="1"/>
              <a:t>action</a:t>
            </a:r>
            <a:r>
              <a:rPr lang="de-DE" b="1" dirty="0"/>
              <a:t> (Präsenz):</a:t>
            </a:r>
          </a:p>
        </p:txBody>
      </p:sp>
      <p:sp>
        <p:nvSpPr>
          <p:cNvPr id="3" name="Rechteck 2"/>
          <p:cNvSpPr/>
          <p:nvPr/>
        </p:nvSpPr>
        <p:spPr>
          <a:xfrm>
            <a:off x="2023046" y="727075"/>
            <a:ext cx="4562733" cy="297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6000" indent="-457200">
              <a:spcAft>
                <a:spcPts val="600"/>
              </a:spcAft>
            </a:pPr>
            <a:r>
              <a:rPr lang="de-DE" dirty="0"/>
              <a:t>Hier geht es in der Reflexion darum:</a:t>
            </a:r>
          </a:p>
          <a:p>
            <a:pPr marL="576000" indent="-457200">
              <a:spcAft>
                <a:spcPts val="600"/>
              </a:spcAft>
              <a:buFont typeface="Arial" pitchFamily="34" charset="0"/>
              <a:buChar char="•"/>
            </a:pPr>
            <a:r>
              <a:rPr lang="de-DE" dirty="0"/>
              <a:t>Erkenntnisse sichtbar und analysierbar zu machen</a:t>
            </a:r>
          </a:p>
          <a:p>
            <a:pPr marL="576000" indent="-457200">
              <a:spcAft>
                <a:spcPts val="600"/>
              </a:spcAft>
              <a:buFont typeface="Arial" pitchFamily="34" charset="0"/>
              <a:buChar char="•"/>
            </a:pPr>
            <a:r>
              <a:rPr lang="de-DE" dirty="0"/>
              <a:t>Transparenz zu erzeugen und Qualitäten auszuhandeln</a:t>
            </a:r>
          </a:p>
          <a:p>
            <a:pPr marL="576000" indent="-457200">
              <a:spcAft>
                <a:spcPts val="600"/>
              </a:spcAft>
              <a:buFont typeface="Arial" pitchFamily="34" charset="0"/>
              <a:buChar char="•"/>
            </a:pPr>
            <a:r>
              <a:rPr lang="de-DE" dirty="0"/>
              <a:t>„gute Praktiken“ abzuleiten</a:t>
            </a:r>
          </a:p>
          <a:p>
            <a:pPr marL="576000" indent="-457200">
              <a:spcAft>
                <a:spcPts val="600"/>
              </a:spcAft>
              <a:buFont typeface="Arial" pitchFamily="34" charset="0"/>
              <a:buChar char="•"/>
            </a:pPr>
            <a:r>
              <a:rPr lang="de-DE" dirty="0"/>
              <a:t>Voraussetzungen zu schaffen, Handeln zu „reorganisieren“</a:t>
            </a:r>
          </a:p>
          <a:p>
            <a:pPr marL="576000" indent="-457200">
              <a:spcAft>
                <a:spcPts val="600"/>
              </a:spcAft>
              <a:buFont typeface="Arial" pitchFamily="34" charset="0"/>
              <a:buChar char="•"/>
            </a:pPr>
            <a:r>
              <a:rPr lang="de-DE" dirty="0"/>
              <a:t>den eigenen Prozess </a:t>
            </a:r>
            <a:r>
              <a:rPr lang="de-DE"/>
              <a:t>zu beschreiben</a:t>
            </a:r>
            <a:endParaRPr lang="de-DE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78F473C-3946-4D54-ADDC-6CF3E9CDC7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73813" y="465931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197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119"/>
    </mc:Choice>
    <mc:Fallback>
      <p:transition spd="slow" advTm="48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Gerade Verbindung 8"/>
          <p:cNvCxnSpPr/>
          <p:nvPr/>
        </p:nvCxnSpPr>
        <p:spPr>
          <a:xfrm>
            <a:off x="2051879" y="231070"/>
            <a:ext cx="332077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Dr. Bernd Helmbold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2023046" y="363725"/>
            <a:ext cx="4798111" cy="23069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b="1" dirty="0"/>
              <a:t>Zeitplanung und Durchführung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8B3A088-D80C-46E3-8410-E8F27F3A8C95}"/>
              </a:ext>
            </a:extLst>
          </p:cNvPr>
          <p:cNvSpPr txBox="1"/>
          <p:nvPr/>
        </p:nvSpPr>
        <p:spPr>
          <a:xfrm>
            <a:off x="594730" y="817424"/>
            <a:ext cx="566169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Dauer: 5 Wochen online + 2 Tage Präsenz (Januar)</a:t>
            </a:r>
          </a:p>
          <a:p>
            <a:endParaRPr lang="de-DE" dirty="0"/>
          </a:p>
          <a:p>
            <a:r>
              <a:rPr lang="de-DE" dirty="0"/>
              <a:t>Videotreffen am Ende der jeweiligen Online-Woche</a:t>
            </a:r>
          </a:p>
          <a:p>
            <a:endParaRPr lang="de-DE" dirty="0"/>
          </a:p>
          <a:p>
            <a:r>
              <a:rPr lang="de-DE" dirty="0"/>
              <a:t>Aufgaben werden fortgeschrieben – Entwicklung des Kurses wird berücksichtigt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siehe: </a:t>
            </a:r>
            <a:r>
              <a:rPr lang="de-DE" dirty="0">
                <a:hlinkClick r:id="rId5"/>
              </a:rPr>
              <a:t>https://kurs.uni-jena.de/mod/page/view.php?id=2323</a:t>
            </a:r>
            <a:endParaRPr lang="de-DE" dirty="0"/>
          </a:p>
          <a:p>
            <a:endParaRPr lang="de-DE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9E61168-920B-47FC-A77D-E88763A10E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73813" y="465931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322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131"/>
    </mc:Choice>
    <mc:Fallback>
      <p:transition spd="slow" advTm="51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0" y="0"/>
            <a:ext cx="6871453" cy="4490884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Dr. Bernd Helmbold</a:t>
            </a:r>
          </a:p>
          <a:p>
            <a:endParaRPr lang="en-US" dirty="0"/>
          </a:p>
        </p:txBody>
      </p:sp>
      <p:pic>
        <p:nvPicPr>
          <p:cNvPr id="8" name="Picture 3" descr="T:\mav\Corporate Design\Originaldaten\CD_FSU\PowerPoint\PPP_Präsident\bilder\uni_siegel_blau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56" t="13297" r="33126" b="15504"/>
          <a:stretch/>
        </p:blipFill>
        <p:spPr bwMode="auto">
          <a:xfrm>
            <a:off x="2333826" y="-7557"/>
            <a:ext cx="4537628" cy="450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>
          <a:xfrm>
            <a:off x="359622" y="3033280"/>
            <a:ext cx="3069378" cy="80450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cxnSp>
        <p:nvCxnSpPr>
          <p:cNvPr id="6" name="Gerade Verbindung 15"/>
          <p:cNvCxnSpPr/>
          <p:nvPr/>
        </p:nvCxnSpPr>
        <p:spPr>
          <a:xfrm>
            <a:off x="499471" y="3215725"/>
            <a:ext cx="2700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499471" y="3279025"/>
            <a:ext cx="2689499" cy="5309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500" dirty="0">
                <a:latin typeface="Palatino Linotype" panose="02040502050505030304" pitchFamily="18" charset="0"/>
              </a:rPr>
              <a:t>Vielen Dank </a:t>
            </a:r>
          </a:p>
          <a:p>
            <a:r>
              <a:rPr lang="de-DE" sz="1500" dirty="0">
                <a:latin typeface="Palatino Linotype" panose="02040502050505030304" pitchFamily="18" charset="0"/>
              </a:rPr>
              <a:t>für Ihre Aufmerksamkeit!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5E394DE-8593-4DEF-9ED6-FD565600D5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73813" y="465931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958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32"/>
    </mc:Choice>
    <mc:Fallback>
      <p:transition spd="slow" advTm="7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8FCB49D-A05F-4281-83FF-A28C7A3181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013" y="2014430"/>
            <a:ext cx="3314987" cy="2486240"/>
          </a:xfrm>
          <a:prstGeom prst="rect">
            <a:avLst/>
          </a:prstGeom>
        </p:spPr>
      </p:pic>
      <p:sp>
        <p:nvSpPr>
          <p:cNvPr id="11" name="object 4"/>
          <p:cNvSpPr/>
          <p:nvPr/>
        </p:nvSpPr>
        <p:spPr>
          <a:xfrm>
            <a:off x="89282" y="501607"/>
            <a:ext cx="4204274" cy="23515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Dr. Bernd Helmbold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05B695F3-0911-4AAA-AFB6-02E8C15B6321}"/>
              </a:ext>
            </a:extLst>
          </p:cNvPr>
          <p:cNvSpPr/>
          <p:nvPr/>
        </p:nvSpPr>
        <p:spPr>
          <a:xfrm>
            <a:off x="535185" y="4027472"/>
            <a:ext cx="3429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800" dirty="0">
                <a:hlinkClick r:id="rId7"/>
              </a:rPr>
              <a:t>https://www.uni-giessen.de/org/admin/dez/c/personalentwicklung/weitere-angebote/mentoring</a:t>
            </a:r>
            <a:r>
              <a:rPr lang="de-DE" sz="800" dirty="0"/>
              <a:t>. </a:t>
            </a:r>
            <a:r>
              <a:rPr lang="de-DE" sz="800" dirty="0" err="1"/>
              <a:t>Zugiff</a:t>
            </a:r>
            <a:r>
              <a:rPr lang="de-DE" sz="800" dirty="0"/>
              <a:t>: 27.10.2021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F480EE3-59C2-4FCE-977A-1FD2EE63EC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73813" y="465931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893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700"/>
    </mc:Choice>
    <mc:Fallback>
      <p:transition spd="slow" advTm="60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Dr. Bernd Helmbold</a:t>
            </a:r>
          </a:p>
        </p:txBody>
      </p:sp>
      <p:grpSp>
        <p:nvGrpSpPr>
          <p:cNvPr id="3" name="Gruppieren 2"/>
          <p:cNvGrpSpPr/>
          <p:nvPr/>
        </p:nvGrpSpPr>
        <p:grpSpPr>
          <a:xfrm>
            <a:off x="250292" y="245837"/>
            <a:ext cx="5346357" cy="448014"/>
            <a:chOff x="3097753" y="368574"/>
            <a:chExt cx="3758008" cy="271595"/>
          </a:xfrm>
        </p:grpSpPr>
        <p:cxnSp>
          <p:nvCxnSpPr>
            <p:cNvPr id="9" name="Gerade Verbindung 8"/>
            <p:cNvCxnSpPr/>
            <p:nvPr/>
          </p:nvCxnSpPr>
          <p:spPr>
            <a:xfrm>
              <a:off x="3097753" y="368574"/>
              <a:ext cx="332077" cy="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feld 12"/>
            <p:cNvSpPr txBox="1"/>
            <p:nvPr/>
          </p:nvSpPr>
          <p:spPr>
            <a:xfrm>
              <a:off x="3097753" y="409473"/>
              <a:ext cx="3758008" cy="2306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de-DE" sz="2400" b="1" dirty="0"/>
                <a:t>Seminarziel und Ansatz</a:t>
              </a:r>
            </a:p>
          </p:txBody>
        </p:sp>
      </p:grpSp>
      <p:sp>
        <p:nvSpPr>
          <p:cNvPr id="11" name="object 3"/>
          <p:cNvSpPr txBox="1"/>
          <p:nvPr/>
        </p:nvSpPr>
        <p:spPr>
          <a:xfrm>
            <a:off x="250292" y="957257"/>
            <a:ext cx="6377049" cy="21544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buClr>
                <a:srgbClr val="5A92BA"/>
              </a:buClr>
              <a:buSzPct val="79166"/>
              <a:tabLst>
                <a:tab pos="355600" algn="l"/>
              </a:tabLst>
            </a:pPr>
            <a:r>
              <a:rPr lang="de-DE" sz="2000" b="1" dirty="0">
                <a:solidFill>
                  <a:srgbClr val="002250"/>
                </a:solidFill>
                <a:cs typeface="Calibri"/>
              </a:rPr>
              <a:t>Ziel:</a:t>
            </a:r>
          </a:p>
          <a:p>
            <a:pPr marL="12700">
              <a:buClr>
                <a:srgbClr val="5A92BA"/>
              </a:buClr>
              <a:buSzPct val="79166"/>
              <a:tabLst>
                <a:tab pos="355600" algn="l"/>
              </a:tabLst>
            </a:pPr>
            <a:r>
              <a:rPr lang="de-DE" sz="2000" dirty="0">
                <a:solidFill>
                  <a:srgbClr val="002250"/>
                </a:solidFill>
                <a:cs typeface="Calibri"/>
              </a:rPr>
              <a:t>Qualitätssicherung und Professionalisierung der eigenen Tutorierung</a:t>
            </a:r>
          </a:p>
          <a:p>
            <a:pPr marL="12700">
              <a:buClr>
                <a:srgbClr val="5A92BA"/>
              </a:buClr>
              <a:buSzPct val="79166"/>
              <a:tabLst>
                <a:tab pos="355600" algn="l"/>
              </a:tabLst>
            </a:pPr>
            <a:endParaRPr lang="de-DE" sz="2000" dirty="0">
              <a:solidFill>
                <a:srgbClr val="002250"/>
              </a:solidFill>
              <a:cs typeface="Calibri"/>
            </a:endParaRPr>
          </a:p>
          <a:p>
            <a:pPr marL="12700">
              <a:buClr>
                <a:srgbClr val="5A92BA"/>
              </a:buClr>
              <a:buSzPct val="79166"/>
              <a:tabLst>
                <a:tab pos="355600" algn="l"/>
              </a:tabLst>
            </a:pPr>
            <a:r>
              <a:rPr lang="de-DE" sz="2000" b="1" dirty="0">
                <a:solidFill>
                  <a:srgbClr val="002250"/>
                </a:solidFill>
                <a:cs typeface="Calibri"/>
              </a:rPr>
              <a:t>Ansatz:</a:t>
            </a:r>
          </a:p>
          <a:p>
            <a:pPr marL="12700">
              <a:buClr>
                <a:srgbClr val="5A92BA"/>
              </a:buClr>
              <a:buSzPct val="79166"/>
              <a:tabLst>
                <a:tab pos="355600" algn="l"/>
              </a:tabLst>
            </a:pPr>
            <a:r>
              <a:rPr lang="de-DE" sz="2000" dirty="0">
                <a:solidFill>
                  <a:srgbClr val="002250"/>
                </a:solidFill>
                <a:cs typeface="Calibri"/>
              </a:rPr>
              <a:t>Entwicklung von Reflexionskompetenz über gestufte Erfahrungsperspektiven der </a:t>
            </a:r>
            <a:r>
              <a:rPr lang="de-DE" sz="2000" dirty="0" err="1">
                <a:solidFill>
                  <a:srgbClr val="002250"/>
                </a:solidFill>
                <a:cs typeface="Calibri"/>
              </a:rPr>
              <a:t>Tutorierungspaxis</a:t>
            </a:r>
            <a:endParaRPr sz="2000" dirty="0">
              <a:solidFill>
                <a:prstClr val="black"/>
              </a:solidFill>
              <a:cs typeface="Calibri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2452280-18F7-49BA-8CD3-37DA1230A6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73813" y="465931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680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911"/>
    </mc:Choice>
    <mc:Fallback>
      <p:transition spd="slow" advTm="24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Dr. Bernd Helmbold</a:t>
            </a:r>
          </a:p>
        </p:txBody>
      </p:sp>
      <p:grpSp>
        <p:nvGrpSpPr>
          <p:cNvPr id="3" name="Gruppieren 2"/>
          <p:cNvGrpSpPr/>
          <p:nvPr/>
        </p:nvGrpSpPr>
        <p:grpSpPr>
          <a:xfrm>
            <a:off x="250292" y="245837"/>
            <a:ext cx="6428953" cy="448014"/>
            <a:chOff x="3097753" y="368574"/>
            <a:chExt cx="3758008" cy="271595"/>
          </a:xfrm>
        </p:grpSpPr>
        <p:cxnSp>
          <p:nvCxnSpPr>
            <p:cNvPr id="9" name="Gerade Verbindung 8"/>
            <p:cNvCxnSpPr/>
            <p:nvPr/>
          </p:nvCxnSpPr>
          <p:spPr>
            <a:xfrm>
              <a:off x="3097753" y="368574"/>
              <a:ext cx="332077" cy="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feld 12"/>
            <p:cNvSpPr txBox="1"/>
            <p:nvPr/>
          </p:nvSpPr>
          <p:spPr>
            <a:xfrm>
              <a:off x="3097753" y="409473"/>
              <a:ext cx="3758008" cy="2306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de-DE" sz="2200" b="1" dirty="0"/>
                <a:t>Ansatz: </a:t>
              </a:r>
              <a:r>
                <a:rPr lang="de-DE" sz="2200" dirty="0">
                  <a:solidFill>
                    <a:srgbClr val="002250"/>
                  </a:solidFill>
                  <a:cs typeface="Calibri"/>
                </a:rPr>
                <a:t>Gestufte Erfahrungsperspektiven, was heißt das?</a:t>
              </a:r>
              <a:endParaRPr lang="de-DE" sz="2200" b="1" dirty="0"/>
            </a:p>
          </p:txBody>
        </p:sp>
      </p:grpSp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82C23816-AD90-4A08-A68F-79DED93757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1604913"/>
              </p:ext>
            </p:extLst>
          </p:nvPr>
        </p:nvGraphicFramePr>
        <p:xfrm>
          <a:off x="749395" y="693851"/>
          <a:ext cx="5393585" cy="36547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A6DC710-D713-45CA-8BB2-B3937D8BF9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73813" y="465931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616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674"/>
    </mc:Choice>
    <mc:Fallback>
      <p:transition spd="slow" advTm="98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Dr. Bernd Helmbold</a:t>
            </a:r>
          </a:p>
        </p:txBody>
      </p:sp>
      <p:grpSp>
        <p:nvGrpSpPr>
          <p:cNvPr id="3" name="Gruppieren 2"/>
          <p:cNvGrpSpPr/>
          <p:nvPr/>
        </p:nvGrpSpPr>
        <p:grpSpPr>
          <a:xfrm>
            <a:off x="330381" y="368437"/>
            <a:ext cx="3758008" cy="311787"/>
            <a:chOff x="3097752" y="368574"/>
            <a:chExt cx="3758008" cy="311787"/>
          </a:xfrm>
        </p:grpSpPr>
        <p:cxnSp>
          <p:nvCxnSpPr>
            <p:cNvPr id="9" name="Gerade Verbindung 8"/>
            <p:cNvCxnSpPr/>
            <p:nvPr/>
          </p:nvCxnSpPr>
          <p:spPr>
            <a:xfrm>
              <a:off x="3097753" y="368574"/>
              <a:ext cx="332077" cy="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feld 12"/>
            <p:cNvSpPr txBox="1"/>
            <p:nvPr/>
          </p:nvSpPr>
          <p:spPr>
            <a:xfrm>
              <a:off x="3097752" y="449665"/>
              <a:ext cx="3758008" cy="2306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de-DE" sz="1600" b="1" dirty="0"/>
                <a:t>Methode</a:t>
              </a:r>
            </a:p>
          </p:txBody>
        </p:sp>
      </p:grpSp>
      <p:sp>
        <p:nvSpPr>
          <p:cNvPr id="5" name="Textfeld 4">
            <a:extLst>
              <a:ext uri="{FF2B5EF4-FFF2-40B4-BE49-F238E27FC236}">
                <a16:creationId xmlns:a16="http://schemas.microsoft.com/office/drawing/2014/main" id="{AB12BA58-3A49-44FA-8994-ED8C681031C2}"/>
              </a:ext>
            </a:extLst>
          </p:cNvPr>
          <p:cNvSpPr txBox="1"/>
          <p:nvPr/>
        </p:nvSpPr>
        <p:spPr>
          <a:xfrm>
            <a:off x="292569" y="4097965"/>
            <a:ext cx="58609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/>
              <a:t>Wyss, Corinne: </a:t>
            </a:r>
            <a:r>
              <a:rPr lang="de-DE" sz="1100" i="1" dirty="0"/>
              <a:t>Zur Reflexionsfähigkeit und -praxis der Lehrperson</a:t>
            </a:r>
            <a:r>
              <a:rPr lang="de-DE" sz="1100" dirty="0"/>
              <a:t>. </a:t>
            </a:r>
            <a:r>
              <a:rPr lang="de-DE" sz="1100" i="1" dirty="0"/>
              <a:t>Bildungsforschung 5 (2008) 2, S. 7.</a:t>
            </a:r>
            <a:endParaRPr lang="de-DE" sz="1100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87690D1A-54DF-4A69-A7B1-9B8F5CA87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20" y="852496"/>
            <a:ext cx="6019275" cy="306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E257491-33BB-4244-B9D7-56E22529E5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73813" y="465931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653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672"/>
    </mc:Choice>
    <mc:Fallback>
      <p:transition spd="slow" advTm="108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8" t="892" r="15832" b="624"/>
          <a:stretch/>
        </p:blipFill>
        <p:spPr bwMode="auto">
          <a:xfrm>
            <a:off x="1" y="-7558"/>
            <a:ext cx="1720849" cy="451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Gerade Verbindung 8"/>
          <p:cNvCxnSpPr/>
          <p:nvPr/>
        </p:nvCxnSpPr>
        <p:spPr>
          <a:xfrm>
            <a:off x="2051879" y="368574"/>
            <a:ext cx="332077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Dr. Bernd Helmbold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2023046" y="449665"/>
            <a:ext cx="4798111" cy="23069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b="1" dirty="0"/>
              <a:t>Rollenverständnis: Critical Friends</a:t>
            </a:r>
          </a:p>
        </p:txBody>
      </p:sp>
      <p:sp>
        <p:nvSpPr>
          <p:cNvPr id="3" name="Rechteck 2"/>
          <p:cNvSpPr/>
          <p:nvPr/>
        </p:nvSpPr>
        <p:spPr>
          <a:xfrm>
            <a:off x="1772414" y="768928"/>
            <a:ext cx="5016834" cy="361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8800">
              <a:spcAft>
                <a:spcPts val="1200"/>
              </a:spcAft>
            </a:pPr>
            <a:r>
              <a:rPr lang="de-DE" dirty="0"/>
              <a:t>Ein Critical Friend ist „eine [...] Person, die provokante Fragen stellt, Daten erhebt, die durch eine andere Linse betrachtet werden, und als Freund*in Kritik an der Arbeit einer Person anbringt. </a:t>
            </a:r>
          </a:p>
          <a:p>
            <a:pPr marL="118800">
              <a:spcAft>
                <a:spcPts val="1200"/>
              </a:spcAft>
            </a:pPr>
            <a:r>
              <a:rPr lang="de-DE" dirty="0"/>
              <a:t>Ein Critical Friend nimmt sich die Zeit, den Kontext der vorliegenden Arbeit sowie die Ziele, auf welche die Person hinarbeitet, allumfassend zu verstehen. </a:t>
            </a:r>
          </a:p>
          <a:p>
            <a:pPr marL="118800">
              <a:spcAft>
                <a:spcPts val="1200"/>
              </a:spcAft>
            </a:pPr>
            <a:r>
              <a:rPr lang="de-DE" dirty="0"/>
              <a:t>Der/Die Freund*in ist ein*e Befürworter*in des Erfolgs und trägt in ihrer/seiner Rolle dazu bei!</a:t>
            </a:r>
          </a:p>
          <a:p>
            <a:pPr marL="118800">
              <a:spcAft>
                <a:spcPts val="1200"/>
              </a:spcAft>
            </a:pPr>
            <a:endParaRPr lang="de-DE" sz="900" dirty="0"/>
          </a:p>
          <a:p>
            <a:pPr marL="118800">
              <a:spcAft>
                <a:spcPts val="1200"/>
              </a:spcAft>
            </a:pPr>
            <a:r>
              <a:rPr lang="en-US" sz="900" dirty="0"/>
              <a:t>Costa, Arthur L. / </a:t>
            </a:r>
            <a:r>
              <a:rPr lang="en-US" sz="900" dirty="0" err="1"/>
              <a:t>Kallick</a:t>
            </a:r>
            <a:r>
              <a:rPr lang="en-US" sz="900" dirty="0"/>
              <a:t>, </a:t>
            </a:r>
            <a:r>
              <a:rPr lang="en-US" sz="900" dirty="0" err="1"/>
              <a:t>Bena</a:t>
            </a:r>
            <a:r>
              <a:rPr lang="en-US" sz="900" dirty="0"/>
              <a:t> (1993): "Through the Lens of a Critical Friend", in: Educational Leadership: journal of the Department of Supervision and Curriculum Development, 51(2), S. 49-51.</a:t>
            </a:r>
            <a:endParaRPr lang="de-DE" sz="9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F8681F3-C3FD-48F6-9331-34FE2A6056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73813" y="465931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455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340"/>
    </mc:Choice>
    <mc:Fallback>
      <p:transition spd="slow" advTm="81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8" t="892" r="15832" b="624"/>
          <a:stretch/>
        </p:blipFill>
        <p:spPr bwMode="auto">
          <a:xfrm>
            <a:off x="1" y="-7558"/>
            <a:ext cx="1720849" cy="451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Gerade Verbindung 8"/>
          <p:cNvCxnSpPr/>
          <p:nvPr/>
        </p:nvCxnSpPr>
        <p:spPr>
          <a:xfrm>
            <a:off x="2051879" y="368574"/>
            <a:ext cx="332077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Dr. Bernd Helmbold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2023046" y="449665"/>
            <a:ext cx="4798111" cy="23069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b="1" dirty="0"/>
              <a:t>(</a:t>
            </a:r>
            <a:r>
              <a:rPr lang="de-DE" b="1" dirty="0" err="1"/>
              <a:t>technical</a:t>
            </a:r>
            <a:r>
              <a:rPr lang="de-DE" b="1" dirty="0"/>
              <a:t>) </a:t>
            </a:r>
            <a:r>
              <a:rPr lang="de-DE" b="1" dirty="0" err="1"/>
              <a:t>rationality</a:t>
            </a:r>
            <a:r>
              <a:rPr lang="de-DE" b="1" dirty="0"/>
              <a:t>:</a:t>
            </a:r>
          </a:p>
        </p:txBody>
      </p:sp>
      <p:sp>
        <p:nvSpPr>
          <p:cNvPr id="3" name="Rechteck 2"/>
          <p:cNvSpPr/>
          <p:nvPr/>
        </p:nvSpPr>
        <p:spPr>
          <a:xfrm>
            <a:off x="2023046" y="853406"/>
            <a:ext cx="456273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6000" indent="-457200"/>
            <a:r>
              <a:rPr lang="de-DE" dirty="0"/>
              <a:t>Hier geht es um:</a:t>
            </a:r>
          </a:p>
          <a:p>
            <a:pPr marL="118800"/>
            <a:endParaRPr lang="de-DE" dirty="0"/>
          </a:p>
          <a:p>
            <a:pPr marL="576000" indent="-457200">
              <a:buFont typeface="Arial" pitchFamily="34" charset="0"/>
              <a:buChar char="•"/>
            </a:pPr>
            <a:r>
              <a:rPr lang="de-DE" dirty="0"/>
              <a:t>Ihre Vorgaben (Z.B. Handbuch)</a:t>
            </a:r>
          </a:p>
          <a:p>
            <a:pPr marL="576000" indent="-457200">
              <a:buFont typeface="Arial" pitchFamily="34" charset="0"/>
              <a:buChar char="•"/>
            </a:pPr>
            <a:endParaRPr lang="de-DE" dirty="0"/>
          </a:p>
          <a:p>
            <a:pPr marL="576000" indent="-457200">
              <a:buFont typeface="Arial" pitchFamily="34" charset="0"/>
              <a:buChar char="•"/>
            </a:pPr>
            <a:r>
              <a:rPr lang="de-DE" dirty="0"/>
              <a:t>Handlungsanleitungen (z.B. </a:t>
            </a:r>
            <a:r>
              <a:rPr lang="de-DE" dirty="0" err="1"/>
              <a:t>Tutorierungshinweise</a:t>
            </a:r>
            <a:r>
              <a:rPr lang="de-DE" dirty="0"/>
              <a:t>)</a:t>
            </a:r>
          </a:p>
          <a:p>
            <a:pPr marL="576000" indent="-457200">
              <a:buFont typeface="Arial" pitchFamily="34" charset="0"/>
              <a:buChar char="•"/>
            </a:pPr>
            <a:endParaRPr lang="de-DE" dirty="0"/>
          </a:p>
          <a:p>
            <a:pPr marL="576000" indent="-457200">
              <a:buFont typeface="Arial" pitchFamily="34" charset="0"/>
              <a:buChar char="•"/>
            </a:pPr>
            <a:r>
              <a:rPr lang="de-DE" dirty="0"/>
              <a:t>Ihre Routinen (z.B. Textbausteine)</a:t>
            </a:r>
          </a:p>
          <a:p>
            <a:pPr marL="576000" indent="-457200">
              <a:buFont typeface="Arial" pitchFamily="34" charset="0"/>
              <a:buChar char="•"/>
            </a:pPr>
            <a:endParaRPr lang="de-DE" dirty="0"/>
          </a:p>
          <a:p>
            <a:pPr marL="576000" indent="-457200">
              <a:buFont typeface="Arial" pitchFamily="34" charset="0"/>
              <a:buChar char="•"/>
            </a:pPr>
            <a:r>
              <a:rPr lang="de-DE" dirty="0"/>
              <a:t>Ihre Routinen (z.B. individuelle Praxen)</a:t>
            </a:r>
            <a:endParaRPr lang="de-DE" sz="14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36BA0DF-DDE5-4D99-BC15-D033129564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73813" y="465931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841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391"/>
    </mc:Choice>
    <mc:Fallback>
      <p:transition spd="slow" advTm="48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8" t="892" r="15832" b="624"/>
          <a:stretch/>
        </p:blipFill>
        <p:spPr bwMode="auto">
          <a:xfrm>
            <a:off x="1" y="-7558"/>
            <a:ext cx="1720849" cy="451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Gerade Verbindung 8"/>
          <p:cNvCxnSpPr/>
          <p:nvPr/>
        </p:nvCxnSpPr>
        <p:spPr>
          <a:xfrm>
            <a:off x="2051879" y="231070"/>
            <a:ext cx="332077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Dr. Bernd Helmbold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2023046" y="363725"/>
            <a:ext cx="4798111" cy="23069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b="1" dirty="0" err="1"/>
              <a:t>reflection</a:t>
            </a:r>
            <a:r>
              <a:rPr lang="de-DE" b="1" dirty="0"/>
              <a:t> on </a:t>
            </a:r>
            <a:r>
              <a:rPr lang="de-DE" b="1" dirty="0" err="1"/>
              <a:t>action</a:t>
            </a:r>
            <a:r>
              <a:rPr lang="de-DE" b="1" dirty="0"/>
              <a:t> (online):</a:t>
            </a:r>
          </a:p>
        </p:txBody>
      </p:sp>
      <p:sp>
        <p:nvSpPr>
          <p:cNvPr id="3" name="Rechteck 2"/>
          <p:cNvSpPr/>
          <p:nvPr/>
        </p:nvSpPr>
        <p:spPr>
          <a:xfrm>
            <a:off x="2023046" y="727075"/>
            <a:ext cx="4562733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6000" indent="-457200">
              <a:spcAft>
                <a:spcPts val="600"/>
              </a:spcAft>
            </a:pPr>
            <a:r>
              <a:rPr lang="de-DE" dirty="0"/>
              <a:t>Hier geht es um die Reflexion:</a:t>
            </a:r>
          </a:p>
          <a:p>
            <a:pPr marL="576000" indent="-457200">
              <a:spcAft>
                <a:spcPts val="600"/>
              </a:spcAft>
              <a:buFont typeface="Arial" pitchFamily="34" charset="0"/>
              <a:buChar char="•"/>
            </a:pPr>
            <a:r>
              <a:rPr lang="de-DE" dirty="0"/>
              <a:t>Ihrer Tutorierung anhand Ihrer Fallbeispiele</a:t>
            </a:r>
          </a:p>
          <a:p>
            <a:pPr marL="1033200" lvl="1" indent="-457200">
              <a:spcAft>
                <a:spcPts val="600"/>
              </a:spcAft>
              <a:buFont typeface="Arial" pitchFamily="34" charset="0"/>
              <a:buChar char="•"/>
            </a:pPr>
            <a:r>
              <a:rPr lang="de-DE" dirty="0"/>
              <a:t>zuerst individuell durch Beschreibung (mdl. oder </a:t>
            </a:r>
            <a:r>
              <a:rPr lang="de-DE" dirty="0" err="1"/>
              <a:t>schrftl</a:t>
            </a:r>
            <a:r>
              <a:rPr lang="de-DE" dirty="0"/>
              <a:t>.)</a:t>
            </a:r>
          </a:p>
          <a:p>
            <a:pPr marL="1033200" lvl="1" indent="-457200">
              <a:spcAft>
                <a:spcPts val="600"/>
              </a:spcAft>
              <a:buFont typeface="Arial" pitchFamily="34" charset="0"/>
              <a:buChar char="•"/>
            </a:pPr>
            <a:r>
              <a:rPr lang="de-DE" dirty="0"/>
              <a:t>dann als Peer/Team-Reflexion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91B7FC12-434B-4D26-B64F-866122F0A819}"/>
              </a:ext>
            </a:extLst>
          </p:cNvPr>
          <p:cNvSpPr/>
          <p:nvPr/>
        </p:nvSpPr>
        <p:spPr>
          <a:xfrm>
            <a:off x="2023045" y="2763174"/>
            <a:ext cx="456273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6000" indent="-457200"/>
            <a:r>
              <a:rPr lang="de-DE" dirty="0"/>
              <a:t>Stufen:</a:t>
            </a:r>
          </a:p>
          <a:p>
            <a:pPr marL="576000" indent="-457200">
              <a:buAutoNum type="arabicPeriod"/>
            </a:pPr>
            <a:r>
              <a:rPr lang="de-DE" dirty="0"/>
              <a:t>Philosophie (Einstellungen)</a:t>
            </a:r>
          </a:p>
          <a:p>
            <a:pPr marL="576000" indent="-457200">
              <a:buAutoNum type="arabicPeriod"/>
            </a:pPr>
            <a:r>
              <a:rPr lang="de-DE" dirty="0"/>
              <a:t>Prinzipien (die sich daraus ableiten)</a:t>
            </a:r>
          </a:p>
          <a:p>
            <a:pPr marL="576000" indent="-457200">
              <a:buAutoNum type="arabicPeriod"/>
            </a:pPr>
            <a:r>
              <a:rPr lang="de-DE" dirty="0"/>
              <a:t>subjektive Theorien (Begründungen)</a:t>
            </a:r>
          </a:p>
          <a:p>
            <a:pPr marL="576000" indent="-457200">
              <a:buAutoNum type="arabicPeriod"/>
            </a:pPr>
            <a:r>
              <a:rPr lang="de-DE" dirty="0"/>
              <a:t>Praxis (Nachvollziehbarkeit für andere)</a:t>
            </a:r>
          </a:p>
          <a:p>
            <a:pPr marL="118800"/>
            <a:r>
              <a:rPr lang="de-DE" sz="1000" dirty="0"/>
              <a:t>siehe: </a:t>
            </a:r>
            <a:r>
              <a:rPr lang="de-DE" sz="1000" dirty="0">
                <a:hlinkClick r:id="rId6"/>
              </a:rPr>
              <a:t>https://doi.org/10.1177%2F1362168815617335</a:t>
            </a:r>
            <a:r>
              <a:rPr lang="de-DE" sz="1000" dirty="0"/>
              <a:t>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7C681CF-0C09-4B2E-8A84-D678397C63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73813" y="465931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785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322"/>
    </mc:Choice>
    <mc:Fallback>
      <p:transition spd="slow" advTm="81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8" t="892" r="15832" b="624"/>
          <a:stretch/>
        </p:blipFill>
        <p:spPr bwMode="auto">
          <a:xfrm>
            <a:off x="1" y="-7558"/>
            <a:ext cx="1720849" cy="451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Gerade Verbindung 8"/>
          <p:cNvCxnSpPr/>
          <p:nvPr/>
        </p:nvCxnSpPr>
        <p:spPr>
          <a:xfrm>
            <a:off x="2051879" y="231070"/>
            <a:ext cx="332077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Dr. Bernd Helmbold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2023046" y="363725"/>
            <a:ext cx="4798111" cy="23069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b="1" dirty="0" err="1"/>
              <a:t>reflection</a:t>
            </a:r>
            <a:r>
              <a:rPr lang="de-DE" b="1" dirty="0"/>
              <a:t> on </a:t>
            </a:r>
            <a:r>
              <a:rPr lang="de-DE" b="1" dirty="0" err="1"/>
              <a:t>action</a:t>
            </a:r>
            <a:r>
              <a:rPr lang="de-DE" b="1" dirty="0"/>
              <a:t> (online):</a:t>
            </a:r>
          </a:p>
        </p:txBody>
      </p:sp>
      <p:sp>
        <p:nvSpPr>
          <p:cNvPr id="3" name="Rechteck 2"/>
          <p:cNvSpPr/>
          <p:nvPr/>
        </p:nvSpPr>
        <p:spPr>
          <a:xfrm>
            <a:off x="2023046" y="727075"/>
            <a:ext cx="4562733" cy="361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6000" indent="-457200">
              <a:spcAft>
                <a:spcPts val="600"/>
              </a:spcAft>
            </a:pPr>
            <a:r>
              <a:rPr lang="de-DE" sz="1700" dirty="0"/>
              <a:t>Prozess wird 3fach durchlaufen:</a:t>
            </a:r>
          </a:p>
          <a:p>
            <a:pPr marL="576000" indent="-457200">
              <a:spcAft>
                <a:spcPts val="600"/>
              </a:spcAft>
              <a:buFontTx/>
              <a:buChar char="-"/>
            </a:pPr>
            <a:r>
              <a:rPr lang="de-DE" sz="1700" dirty="0"/>
              <a:t>Sie suchen 3 Fallbeispiele aus Ihrer aktuellen Tutorierung</a:t>
            </a:r>
          </a:p>
          <a:p>
            <a:pPr marL="576000" indent="-457200">
              <a:spcAft>
                <a:spcPts val="600"/>
              </a:spcAft>
              <a:buFontTx/>
              <a:buChar char="-"/>
            </a:pPr>
            <a:r>
              <a:rPr lang="de-DE" sz="1700" dirty="0"/>
              <a:t>erstes wird mdl. oder schriftl. selbstständig reflektiert und</a:t>
            </a:r>
          </a:p>
          <a:p>
            <a:pPr marL="576000" indent="-457200">
              <a:spcAft>
                <a:spcPts val="600"/>
              </a:spcAft>
              <a:buFontTx/>
              <a:buChar char="-"/>
            </a:pPr>
            <a:r>
              <a:rPr lang="de-DE" sz="1700" dirty="0"/>
              <a:t>Auffälligkeiten/Beobachtungen in der Videositzung geteilt</a:t>
            </a:r>
          </a:p>
          <a:p>
            <a:pPr marL="576000" indent="-457200">
              <a:spcAft>
                <a:spcPts val="600"/>
              </a:spcAft>
              <a:buFontTx/>
              <a:buChar char="-"/>
            </a:pPr>
            <a:r>
              <a:rPr lang="de-DE" sz="1700" dirty="0"/>
              <a:t>2+3 werden im Tandem mittels Peerfeedback eingebracht </a:t>
            </a:r>
          </a:p>
          <a:p>
            <a:pPr marL="576000" indent="-457200">
              <a:spcAft>
                <a:spcPts val="600"/>
              </a:spcAft>
              <a:buFontTx/>
              <a:buChar char="-"/>
            </a:pPr>
            <a:r>
              <a:rPr lang="de-DE" sz="1700" dirty="0"/>
              <a:t>am Ende trifft jeder für sich Aussagen zu den Stufen 1 bis 3 (Philosophie, Prinzipien, </a:t>
            </a:r>
            <a:r>
              <a:rPr lang="de-DE" sz="1700" dirty="0" err="1"/>
              <a:t>subj</a:t>
            </a:r>
            <a:r>
              <a:rPr lang="de-DE" sz="1700" dirty="0"/>
              <a:t>. Theorien)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CCC5A43-F7C7-40E5-9390-81E1125455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73813" y="465931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903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454"/>
    </mc:Choice>
    <mc:Fallback>
      <p:transition spd="slow" advTm="68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Universität Jena">
  <a:themeElements>
    <a:clrScheme name="Universität">
      <a:dk1>
        <a:srgbClr val="002F5D"/>
      </a:dk1>
      <a:lt1>
        <a:srgbClr val="FFFFFF"/>
      </a:lt1>
      <a:dk2>
        <a:srgbClr val="002F5D"/>
      </a:dk2>
      <a:lt2>
        <a:srgbClr val="FFFFFF"/>
      </a:lt2>
      <a:accent1>
        <a:srgbClr val="AE9A63"/>
      </a:accent1>
      <a:accent2>
        <a:srgbClr val="7682A5"/>
      </a:accent2>
      <a:accent3>
        <a:srgbClr val="8E98B7"/>
      </a:accent3>
      <a:accent4>
        <a:srgbClr val="FFFFFF"/>
      </a:accent4>
      <a:accent5>
        <a:srgbClr val="FFFFFF"/>
      </a:accent5>
      <a:accent6>
        <a:srgbClr val="FFFFFF"/>
      </a:accent6>
      <a:hlink>
        <a:srgbClr val="7682A5"/>
      </a:hlink>
      <a:folHlink>
        <a:srgbClr val="A8AFC8"/>
      </a:folHlink>
    </a:clrScheme>
    <a:fontScheme name="Universität">
      <a:majorFont>
        <a:latin typeface="Palatino nova Medium"/>
        <a:ea typeface=""/>
        <a:cs typeface=""/>
      </a:majorFont>
      <a:minorFont>
        <a:latin typeface="Roboto Condensed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8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Universität Jena Blau">
  <a:themeElements>
    <a:clrScheme name="Universität">
      <a:dk1>
        <a:srgbClr val="002F5D"/>
      </a:dk1>
      <a:lt1>
        <a:srgbClr val="FFFFFF"/>
      </a:lt1>
      <a:dk2>
        <a:srgbClr val="002F5D"/>
      </a:dk2>
      <a:lt2>
        <a:srgbClr val="FFFFFF"/>
      </a:lt2>
      <a:accent1>
        <a:srgbClr val="AE9A63"/>
      </a:accent1>
      <a:accent2>
        <a:srgbClr val="7682A5"/>
      </a:accent2>
      <a:accent3>
        <a:srgbClr val="8E98B7"/>
      </a:accent3>
      <a:accent4>
        <a:srgbClr val="FFFFFF"/>
      </a:accent4>
      <a:accent5>
        <a:srgbClr val="FFFFFF"/>
      </a:accent5>
      <a:accent6>
        <a:srgbClr val="FFFFFF"/>
      </a:accent6>
      <a:hlink>
        <a:srgbClr val="7682A5"/>
      </a:hlink>
      <a:folHlink>
        <a:srgbClr val="A8AFC8"/>
      </a:folHlink>
    </a:clrScheme>
    <a:fontScheme name="Universität">
      <a:majorFont>
        <a:latin typeface="Palatino nova Medium"/>
        <a:ea typeface=""/>
        <a:cs typeface=""/>
      </a:majorFont>
      <a:minorFont>
        <a:latin typeface="Roboto Condensed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8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741</Words>
  <Application>Microsoft Office PowerPoint</Application>
  <PresentationFormat>Benutzerdefiniert</PresentationFormat>
  <Paragraphs>129</Paragraphs>
  <Slides>14</Slides>
  <Notes>13</Notes>
  <HiddenSlides>0</HiddenSlides>
  <MMClips>14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14</vt:i4>
      </vt:variant>
    </vt:vector>
  </HeadingPairs>
  <TitlesOfParts>
    <vt:vector size="20" baseType="lpstr">
      <vt:lpstr>Calibri</vt:lpstr>
      <vt:lpstr>Roboto Condensed</vt:lpstr>
      <vt:lpstr>Arial</vt:lpstr>
      <vt:lpstr>Palatino Linotype</vt:lpstr>
      <vt:lpstr>Universität Jena</vt:lpstr>
      <vt:lpstr>Universität Jena Blau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FSU Jena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Liana Franke</dc:creator>
  <cp:lastModifiedBy>bernd.helmbold</cp:lastModifiedBy>
  <cp:revision>612</cp:revision>
  <cp:lastPrinted>2017-04-12T09:06:57Z</cp:lastPrinted>
  <dcterms:created xsi:type="dcterms:W3CDTF">2017-03-23T10:34:48Z</dcterms:created>
  <dcterms:modified xsi:type="dcterms:W3CDTF">2021-10-28T14:11:01Z</dcterms:modified>
</cp:coreProperties>
</file>